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78" d="100"/>
          <a:sy n="78" d="100"/>
        </p:scale>
        <p:origin x="-11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3AE8A1-BB7D-4C2C-8E9A-D166CE095285}"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3334873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AE8A1-BB7D-4C2C-8E9A-D166CE095285}"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254378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AE8A1-BB7D-4C2C-8E9A-D166CE095285}"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878093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AE8A1-BB7D-4C2C-8E9A-D166CE095285}"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4289437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3AE8A1-BB7D-4C2C-8E9A-D166CE095285}"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4020131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3AE8A1-BB7D-4C2C-8E9A-D166CE095285}" type="datetimeFigureOut">
              <a:rPr lang="en-US" smtClean="0"/>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2689483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3AE8A1-BB7D-4C2C-8E9A-D166CE095285}" type="datetimeFigureOut">
              <a:rPr lang="en-US" smtClean="0"/>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2339516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3AE8A1-BB7D-4C2C-8E9A-D166CE095285}" type="datetimeFigureOut">
              <a:rPr lang="en-US" smtClean="0"/>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1632186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3AE8A1-BB7D-4C2C-8E9A-D166CE095285}" type="datetimeFigureOut">
              <a:rPr lang="en-US" smtClean="0"/>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1822541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3AE8A1-BB7D-4C2C-8E9A-D166CE095285}" type="datetimeFigureOut">
              <a:rPr lang="en-US" smtClean="0"/>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1141043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3AE8A1-BB7D-4C2C-8E9A-D166CE095285}" type="datetimeFigureOut">
              <a:rPr lang="en-US" smtClean="0"/>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3C8989-AB11-44B7-B1FC-7EC1FD0B2A02}" type="slidenum">
              <a:rPr lang="en-US" smtClean="0"/>
              <a:t>‹#›</a:t>
            </a:fld>
            <a:endParaRPr lang="en-US"/>
          </a:p>
        </p:txBody>
      </p:sp>
    </p:spTree>
    <p:extLst>
      <p:ext uri="{BB962C8B-B14F-4D97-AF65-F5344CB8AC3E}">
        <p14:creationId xmlns:p14="http://schemas.microsoft.com/office/powerpoint/2010/main" val="597768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AE8A1-BB7D-4C2C-8E9A-D166CE095285}" type="datetimeFigureOut">
              <a:rPr lang="en-US" smtClean="0"/>
              <a:t>9/20/2018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3C8989-AB11-44B7-B1FC-7EC1FD0B2A02}" type="slidenum">
              <a:rPr lang="en-US" smtClean="0"/>
              <a:t>‹#›</a:t>
            </a:fld>
            <a:endParaRPr lang="en-US"/>
          </a:p>
        </p:txBody>
      </p:sp>
    </p:spTree>
    <p:extLst>
      <p:ext uri="{BB962C8B-B14F-4D97-AF65-F5344CB8AC3E}">
        <p14:creationId xmlns:p14="http://schemas.microsoft.com/office/powerpoint/2010/main" val="1281325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PRESENTATION BY NCOP </a:t>
            </a:r>
            <a:endParaRPr lang="en-US" dirty="0"/>
          </a:p>
        </p:txBody>
      </p:sp>
      <p:sp>
        <p:nvSpPr>
          <p:cNvPr id="3" name="Subtitle 2"/>
          <p:cNvSpPr>
            <a:spLocks noGrp="1"/>
          </p:cNvSpPr>
          <p:nvPr>
            <p:ph type="subTitle" idx="1"/>
          </p:nvPr>
        </p:nvSpPr>
        <p:spPr/>
        <p:txBody>
          <a:bodyPr/>
          <a:lstStyle/>
          <a:p>
            <a:r>
              <a:rPr lang="en-US" dirty="0" smtClean="0"/>
              <a:t>ON STRUCTURE, ROLES AND RESPONSIBILITIES OF NCOP, DISTRICT AND SUB COUNTY COUNCILS FOR OLDER PERSONS COUNCILS.</a:t>
            </a:r>
            <a:endParaRPr lang="en-US" dirty="0"/>
          </a:p>
        </p:txBody>
      </p:sp>
    </p:spTree>
    <p:extLst>
      <p:ext uri="{BB962C8B-B14F-4D97-AF65-F5344CB8AC3E}">
        <p14:creationId xmlns:p14="http://schemas.microsoft.com/office/powerpoint/2010/main" val="2872248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Functions of Sub County, Municipality, City Division, or Town Council for Older Persons. </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a:t>To coordinate and monitor the implementation of policies and programmes for Older Persons at that level; </a:t>
            </a:r>
          </a:p>
          <a:p>
            <a:pPr lvl="0"/>
            <a:r>
              <a:rPr lang="en-US" dirty="0"/>
              <a:t>To promote and advocate for the integration of services for Older Persons within the Municipal, City Division, Sub county or Town Council plans; </a:t>
            </a:r>
          </a:p>
          <a:p>
            <a:pPr lvl="0"/>
            <a:r>
              <a:rPr lang="en-US" dirty="0"/>
              <a:t>To advocate for the implementation of national policies on Older Persons at that level; </a:t>
            </a:r>
          </a:p>
          <a:p>
            <a:pPr lvl="0"/>
            <a:r>
              <a:rPr lang="en-US" dirty="0"/>
              <a:t>To submit reports on the situation of Older Persons in the municipal, city division, sub county or town local government council and to the district council for older persons twice a year; </a:t>
            </a:r>
          </a:p>
          <a:p>
            <a:pPr lvl="0"/>
            <a:r>
              <a:rPr lang="en-US" dirty="0"/>
              <a:t>To inquire into any matter that violates the rights of Older Persons and noncompliance with the law, regulations, policies or programmes relating to Older Persons and to recommend appropriate action to the relevant body at the district or city level; and </a:t>
            </a:r>
          </a:p>
          <a:p>
            <a:pPr lvl="0"/>
            <a:r>
              <a:rPr lang="en-US" dirty="0"/>
              <a:t>To perform any other function that may enhance the wellbeing of Older Persons at that level. </a:t>
            </a:r>
          </a:p>
        </p:txBody>
      </p:sp>
    </p:spTree>
    <p:extLst>
      <p:ext uri="{BB962C8B-B14F-4D97-AF65-F5344CB8AC3E}">
        <p14:creationId xmlns:p14="http://schemas.microsoft.com/office/powerpoint/2010/main" val="908804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PRESENTATION </a:t>
            </a:r>
            <a:br>
              <a:rPr lang="en-US" dirty="0" smtClean="0"/>
            </a:br>
            <a:endParaRPr lang="en-US" dirty="0"/>
          </a:p>
        </p:txBody>
      </p:sp>
      <p:sp>
        <p:nvSpPr>
          <p:cNvPr id="3" name="Content Placeholder 2"/>
          <p:cNvSpPr>
            <a:spLocks noGrp="1"/>
          </p:cNvSpPr>
          <p:nvPr>
            <p:ph idx="1"/>
          </p:nvPr>
        </p:nvSpPr>
        <p:spPr/>
        <p:txBody>
          <a:bodyPr/>
          <a:lstStyle/>
          <a:p>
            <a:r>
              <a:rPr lang="en-US" dirty="0" smtClean="0"/>
              <a:t>THANK YOU FOR LISTENING.</a:t>
            </a:r>
            <a:endParaRPr lang="en-US" dirty="0"/>
          </a:p>
        </p:txBody>
      </p:sp>
    </p:spTree>
    <p:extLst>
      <p:ext uri="{BB962C8B-B14F-4D97-AF65-F5344CB8AC3E}">
        <p14:creationId xmlns:p14="http://schemas.microsoft.com/office/powerpoint/2010/main" val="3391776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 </a:t>
            </a:r>
            <a:r>
              <a:rPr lang="en-US" b="1" dirty="0" smtClean="0"/>
              <a:t>AND BACKGROUND</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The National Council for Older Persons was established in 2016 by an Act of Parliament, National Council for Older Persons Act 2013, as a semi-autonomous body with the overarching mandate of advocating, protecting and promoting the issues and rights of Older Persons of Uganda. The Act put in place structures for representation and participation of Older Persons in the Councils at National and Local Government levels. </a:t>
            </a:r>
            <a:endParaRPr lang="en-US" dirty="0" smtClean="0">
              <a:effectLst/>
            </a:endParaRPr>
          </a:p>
        </p:txBody>
      </p:sp>
    </p:spTree>
    <p:extLst>
      <p:ext uri="{BB962C8B-B14F-4D97-AF65-F5344CB8AC3E}">
        <p14:creationId xmlns:p14="http://schemas.microsoft.com/office/powerpoint/2010/main" val="3323659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of the National Council.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(a) to act as a coordinating body between Government departments, other service providers and Older Persons; </a:t>
            </a:r>
          </a:p>
          <a:p>
            <a:r>
              <a:rPr lang="en-US" dirty="0"/>
              <a:t>(b) to provide a structure through which free and fair elections of representatives of older persons will be conducted at any level of local governments; </a:t>
            </a:r>
          </a:p>
          <a:p>
            <a:r>
              <a:rPr lang="en-US" dirty="0" smtClean="0"/>
              <a:t>(c) </a:t>
            </a:r>
            <a:r>
              <a:rPr lang="en-US" dirty="0"/>
              <a:t>to set standards and regulations to guide Government, civil society organizations and private sector on the quality of services provided to Older Persons with a view to redressing any bottlenecks encountered; </a:t>
            </a:r>
          </a:p>
          <a:p>
            <a:r>
              <a:rPr lang="en-US" dirty="0" smtClean="0"/>
              <a:t>(d) to </a:t>
            </a:r>
            <a:r>
              <a:rPr lang="en-US" dirty="0"/>
              <a:t>act as a platform for Older Persons and stakeholders to meet regularly at least once in a year to review the performance of the National Council; </a:t>
            </a:r>
          </a:p>
          <a:p>
            <a:r>
              <a:rPr lang="en-US" dirty="0" smtClean="0"/>
              <a:t>(e) </a:t>
            </a:r>
            <a:r>
              <a:rPr lang="en-US" dirty="0"/>
              <a:t>to monitor and evaluate the extent to which Government, civil society, organizations and the private sector meet the needs of Older Persons in planning and implementing programmes designed for equality and full participation of Older Persons. </a:t>
            </a: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389555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Composition of the National Council. </a:t>
            </a:r>
            <a:r>
              <a:rPr lang="en-US" dirty="0"/>
              <a:t/>
            </a:r>
            <a:br>
              <a:rPr lang="en-US" dirty="0"/>
            </a:b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a:t>The national council shall be composed of the following members:</a:t>
            </a:r>
          </a:p>
          <a:p>
            <a:r>
              <a:rPr lang="en-US" dirty="0"/>
              <a:t>(a) </a:t>
            </a:r>
            <a:r>
              <a:rPr lang="en-US" b="1" i="1" dirty="0"/>
              <a:t>Two</a:t>
            </a:r>
            <a:r>
              <a:rPr lang="en-US" dirty="0"/>
              <a:t> Older Persons, a male and a female from each region elected by the District Executive Committees of Older Persons; </a:t>
            </a:r>
          </a:p>
          <a:p>
            <a:r>
              <a:rPr lang="en-US" dirty="0"/>
              <a:t>(b) </a:t>
            </a:r>
            <a:r>
              <a:rPr lang="en-US" b="1" i="1" dirty="0"/>
              <a:t>One</a:t>
            </a:r>
            <a:r>
              <a:rPr lang="en-US" dirty="0"/>
              <a:t> representative of NGOs/CSOs working with Older Persons appointed by the Minister in consultation with the National Network for Organization of Older Persons; </a:t>
            </a:r>
          </a:p>
          <a:p>
            <a:r>
              <a:rPr lang="en-US" dirty="0"/>
              <a:t>(c) </a:t>
            </a:r>
            <a:r>
              <a:rPr lang="en-US" b="1" i="1" dirty="0"/>
              <a:t>One</a:t>
            </a:r>
            <a:r>
              <a:rPr lang="en-US" dirty="0"/>
              <a:t> Geriatrician experienced in managing diseases of Older Persons, appointed by the Minister in consultation with the Ministry of Health. </a:t>
            </a:r>
            <a:r>
              <a:rPr lang="en-US" b="1" dirty="0"/>
              <a:t> </a:t>
            </a:r>
            <a:endParaRPr lang="en-US" dirty="0"/>
          </a:p>
          <a:p>
            <a:r>
              <a:rPr lang="en-US" dirty="0"/>
              <a:t>(d) </a:t>
            </a:r>
            <a:r>
              <a:rPr lang="en-US" b="1" i="1" dirty="0"/>
              <a:t>One</a:t>
            </a:r>
            <a:r>
              <a:rPr lang="en-US" dirty="0"/>
              <a:t> Social Gerontologist, experienced in managing social-economic aspects of Older Persons appointed by the Minister. </a:t>
            </a:r>
          </a:p>
        </p:txBody>
      </p:sp>
    </p:spTree>
    <p:extLst>
      <p:ext uri="{BB962C8B-B14F-4D97-AF65-F5344CB8AC3E}">
        <p14:creationId xmlns:p14="http://schemas.microsoft.com/office/powerpoint/2010/main" val="4193796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Composition of the National </a:t>
            </a:r>
            <a:r>
              <a:rPr lang="en-US" b="1" dirty="0" smtClean="0"/>
              <a:t>Council</a:t>
            </a:r>
            <a:r>
              <a:rPr lang="en-US" b="1" dirty="0"/>
              <a:t> </a:t>
            </a:r>
            <a:r>
              <a:rPr lang="en-US" b="1" dirty="0" err="1" smtClean="0"/>
              <a:t>contd</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(e) </a:t>
            </a:r>
            <a:r>
              <a:rPr lang="en-US" b="1" i="1" dirty="0"/>
              <a:t>One</a:t>
            </a:r>
            <a:r>
              <a:rPr lang="en-US" dirty="0"/>
              <a:t> representative from the following Government Ministries, as ex-officio members;</a:t>
            </a:r>
          </a:p>
          <a:p>
            <a:r>
              <a:rPr lang="en-US" dirty="0"/>
              <a:t>(</a:t>
            </a:r>
            <a:r>
              <a:rPr lang="en-US" dirty="0" err="1"/>
              <a:t>i</a:t>
            </a:r>
            <a:r>
              <a:rPr lang="en-US" dirty="0"/>
              <a:t>) Ministry of Gender, </a:t>
            </a:r>
            <a:r>
              <a:rPr lang="en-US" dirty="0" err="1"/>
              <a:t>Labour</a:t>
            </a:r>
            <a:r>
              <a:rPr lang="en-US" dirty="0"/>
              <a:t> and Social Development; </a:t>
            </a:r>
          </a:p>
          <a:p>
            <a:r>
              <a:rPr lang="en-US" dirty="0"/>
              <a:t>(ii) Ministry of Health; </a:t>
            </a:r>
          </a:p>
          <a:p>
            <a:r>
              <a:rPr lang="en-US" dirty="0"/>
              <a:t>(iii) Ministry of Public Service; </a:t>
            </a:r>
          </a:p>
          <a:p>
            <a:r>
              <a:rPr lang="en-US" dirty="0"/>
              <a:t>(iv) Ministry of Finance, Planning and Economic Development; and </a:t>
            </a:r>
          </a:p>
          <a:p>
            <a:r>
              <a:rPr lang="en-US" dirty="0"/>
              <a:t>(v) Ministry of Local Government.</a:t>
            </a:r>
          </a:p>
          <a:p>
            <a:r>
              <a:rPr lang="en-US" dirty="0" smtClean="0"/>
              <a:t>(</a:t>
            </a:r>
            <a:r>
              <a:rPr lang="en-US" dirty="0"/>
              <a:t>f) The Executive Secretary.</a:t>
            </a:r>
          </a:p>
          <a:p>
            <a:r>
              <a:rPr lang="en-US" b="1" dirty="0"/>
              <a:t>Note: The National Council is composed of 17 members.</a:t>
            </a:r>
            <a:endParaRPr lang="en-US" dirty="0"/>
          </a:p>
          <a:p>
            <a:endParaRPr lang="en-US" dirty="0"/>
          </a:p>
        </p:txBody>
      </p:sp>
    </p:spTree>
    <p:extLst>
      <p:ext uri="{BB962C8B-B14F-4D97-AF65-F5344CB8AC3E}">
        <p14:creationId xmlns:p14="http://schemas.microsoft.com/office/powerpoint/2010/main" val="265801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COMPOSITION OF DISTRICT, CITY / MUNICIPAL COUNCILS FOR OLDER PERSONS</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lvl="0"/>
            <a:r>
              <a:rPr lang="en-US" b="1" i="1" dirty="0"/>
              <a:t>Five</a:t>
            </a:r>
            <a:r>
              <a:rPr lang="en-US" dirty="0"/>
              <a:t> Older Persons (Executive Committee Members at District Level) at least two of whom shall be Older Women; </a:t>
            </a:r>
          </a:p>
          <a:p>
            <a:pPr lvl="0"/>
            <a:r>
              <a:rPr lang="en-US" b="1" i="1" dirty="0"/>
              <a:t>Two</a:t>
            </a:r>
            <a:r>
              <a:rPr lang="en-US" dirty="0"/>
              <a:t> Councilors of Older Persons (Male and Female) to the District or City Council as ex-officio members.</a:t>
            </a:r>
          </a:p>
          <a:p>
            <a:pPr lvl="0"/>
            <a:r>
              <a:rPr lang="en-US" b="1" i="1" dirty="0"/>
              <a:t>One</a:t>
            </a:r>
            <a:r>
              <a:rPr lang="en-US" dirty="0"/>
              <a:t> representative of Non – Governmental Organizations working with Older Persons in the District or City.</a:t>
            </a:r>
          </a:p>
          <a:p>
            <a:pPr lvl="0"/>
            <a:r>
              <a:rPr lang="en-US" b="1" i="1" dirty="0"/>
              <a:t>One</a:t>
            </a:r>
            <a:r>
              <a:rPr lang="en-US" dirty="0"/>
              <a:t> Older Person of proven integrity involved in the promotion and advancement of the Older Persons matters appointed by the District Chairperson in consultation with organizations of Older Persons in the District or City,</a:t>
            </a:r>
          </a:p>
          <a:p>
            <a:pPr lvl="0"/>
            <a:r>
              <a:rPr lang="en-US" dirty="0"/>
              <a:t>The Chairperson of the Committee responsible for Older Persons affairs at the District or City Local Government Council as an ex-officio member.</a:t>
            </a:r>
          </a:p>
          <a:p>
            <a:pPr lvl="0"/>
            <a:r>
              <a:rPr lang="en-US" dirty="0"/>
              <a:t>The District Community Development Officer (DCDO) as an ex-officio member.</a:t>
            </a:r>
          </a:p>
          <a:p>
            <a:pPr lvl="0"/>
            <a:r>
              <a:rPr lang="en-US" dirty="0"/>
              <a:t>The District Director of Health Services (DHO) as an ex-officio member.</a:t>
            </a:r>
          </a:p>
          <a:p>
            <a:r>
              <a:rPr lang="en-US" b="1" dirty="0"/>
              <a:t>Note:</a:t>
            </a:r>
            <a:r>
              <a:rPr lang="en-US" dirty="0"/>
              <a:t> The Community Development Officer shall provide the Secretariat.</a:t>
            </a:r>
          </a:p>
          <a:p>
            <a:endParaRPr lang="en-US" dirty="0"/>
          </a:p>
        </p:txBody>
      </p:sp>
    </p:spTree>
    <p:extLst>
      <p:ext uri="{BB962C8B-B14F-4D97-AF65-F5344CB8AC3E}">
        <p14:creationId xmlns:p14="http://schemas.microsoft.com/office/powerpoint/2010/main" val="2082488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Functions, Roles and Responsibilities of the National Council. </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The functions of the national council are; </a:t>
            </a:r>
          </a:p>
          <a:p>
            <a:pPr lvl="0"/>
            <a:r>
              <a:rPr lang="en-US" dirty="0"/>
              <a:t>To act as a body at national level through which the needs, problems, concerns, potentials and abilities of Older Persons can be communicated to Government and its agencies. </a:t>
            </a:r>
          </a:p>
          <a:p>
            <a:pPr lvl="0"/>
            <a:r>
              <a:rPr lang="en-US" dirty="0"/>
              <a:t>To set standards and regulations to guide Government, CSOs, NGOs and the private sector on the quality of services provided to Older Persons. </a:t>
            </a:r>
          </a:p>
          <a:p>
            <a:pPr lvl="0"/>
            <a:r>
              <a:rPr lang="en-US" dirty="0"/>
              <a:t>To monitor and evaluate the extent to which Government, CSOs and Private Sector meet the needs of Older Persons in planning and implementing programs.</a:t>
            </a:r>
          </a:p>
          <a:p>
            <a:pPr lvl="0"/>
            <a:r>
              <a:rPr lang="en-US" dirty="0"/>
              <a:t>To act as a co-coordinating body between Government departments, other service providers and Older Persons. </a:t>
            </a:r>
          </a:p>
          <a:p>
            <a:pPr lvl="0"/>
            <a:r>
              <a:rPr lang="en-US" dirty="0"/>
              <a:t>To solicit for and acquire funds and other resources from Government and development partners for use in the performance of the national council's functions. </a:t>
            </a:r>
          </a:p>
          <a:p>
            <a:pPr lvl="0"/>
            <a:r>
              <a:rPr lang="en-US" dirty="0"/>
              <a:t>To advocate for the promotion of and encourage activities and individuals for the promotion and development of programmes and projects designed to improve the lives and situation of Older Persons. </a:t>
            </a:r>
          </a:p>
        </p:txBody>
      </p:sp>
    </p:spTree>
    <p:extLst>
      <p:ext uri="{BB962C8B-B14F-4D97-AF65-F5344CB8AC3E}">
        <p14:creationId xmlns:p14="http://schemas.microsoft.com/office/powerpoint/2010/main" val="103171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Functions, Roles and Responsibilities of the National </a:t>
            </a:r>
            <a:r>
              <a:rPr lang="en-US" b="1" dirty="0" smtClean="0"/>
              <a:t>Council</a:t>
            </a:r>
            <a:r>
              <a:rPr lang="en-US" b="1" dirty="0"/>
              <a:t> </a:t>
            </a:r>
            <a:r>
              <a:rPr lang="en-US" b="1" dirty="0" smtClean="0"/>
              <a:t>cont’d</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a:t>To carry out or commission surveys and investigations in matters or incidents relating; </a:t>
            </a:r>
          </a:p>
          <a:p>
            <a:r>
              <a:rPr lang="en-US" dirty="0"/>
              <a:t>(</a:t>
            </a:r>
            <a:r>
              <a:rPr lang="en-US" dirty="0" err="1"/>
              <a:t>i</a:t>
            </a:r>
            <a:r>
              <a:rPr lang="en-US" dirty="0"/>
              <a:t>) To violation of rights of Older Persons; </a:t>
            </a:r>
          </a:p>
          <a:p>
            <a:r>
              <a:rPr lang="en-US" dirty="0"/>
              <a:t>(ii) To non-compliance with policies, programmes; and to take appropriate action in relation to the surveys and investigation or refer the matter to the relevant authority. </a:t>
            </a:r>
          </a:p>
          <a:p>
            <a:pPr lvl="0"/>
            <a:r>
              <a:rPr lang="en-US" dirty="0"/>
              <a:t>To hold Annual General Meetings of representatives from district councils for Older Persons for the purpose of reviewing the Council's performance and plan for the subsequent year. </a:t>
            </a:r>
          </a:p>
          <a:p>
            <a:pPr lvl="0"/>
            <a:r>
              <a:rPr lang="en-US" dirty="0"/>
              <a:t>To assist the Electoral Commission to ensure the conducting of free and fair elections of representatives of Older Persons to the respective local government councils;</a:t>
            </a:r>
          </a:p>
          <a:p>
            <a:pPr lvl="0"/>
            <a:r>
              <a:rPr lang="en-US" dirty="0"/>
              <a:t>To act as a platform for Older Persons and stakeholder to meet regularly at least once a year to review the performance of the National Council.</a:t>
            </a:r>
          </a:p>
          <a:p>
            <a:pPr lvl="0"/>
            <a:r>
              <a:rPr lang="en-US" dirty="0"/>
              <a:t>To promote, organize programmes for providing guidance and counselling to the youth and for other inter-generational activities; </a:t>
            </a:r>
          </a:p>
          <a:p>
            <a:pPr lvl="0"/>
            <a:r>
              <a:rPr lang="en-US" dirty="0"/>
              <a:t>Identify needs of Older Persons based on which, policies and programmes shall be created for the care and protection of Older Persons;</a:t>
            </a:r>
          </a:p>
          <a:p>
            <a:pPr lvl="0"/>
            <a:r>
              <a:rPr lang="en-US" dirty="0"/>
              <a:t>To perform any other function relating to the foregoing or conducive or incidental to the carrying out of the objects of the National Council as the Minister may determine. </a:t>
            </a:r>
          </a:p>
        </p:txBody>
      </p:sp>
    </p:spTree>
    <p:extLst>
      <p:ext uri="{BB962C8B-B14F-4D97-AF65-F5344CB8AC3E}">
        <p14:creationId xmlns:p14="http://schemas.microsoft.com/office/powerpoint/2010/main" val="1840523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Functions of the District or City Council for Older Persons. </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The functions of the District or City Council for Older Persons are; </a:t>
            </a:r>
          </a:p>
          <a:p>
            <a:pPr lvl="0"/>
            <a:r>
              <a:rPr lang="en-US" dirty="0"/>
              <a:t>To coordinate and monitor the implementation of policies and programmes for Older Persons in the District or City; </a:t>
            </a:r>
          </a:p>
          <a:p>
            <a:pPr lvl="0"/>
            <a:r>
              <a:rPr lang="en-US" dirty="0"/>
              <a:t>To promote and advocate for the integration of services for Older Persons within the District or City plans; </a:t>
            </a:r>
          </a:p>
          <a:p>
            <a:pPr lvl="0"/>
            <a:r>
              <a:rPr lang="en-US" dirty="0"/>
              <a:t>To advocate for the implementation of National policies on Older Persons in the District or City; </a:t>
            </a:r>
          </a:p>
          <a:p>
            <a:pPr lvl="0"/>
            <a:r>
              <a:rPr lang="en-US" dirty="0"/>
              <a:t>To submit reports on the situation of Older Persons in the District or City Local Government Council and to the National Council twice a year; </a:t>
            </a:r>
          </a:p>
          <a:p>
            <a:pPr lvl="0"/>
            <a:r>
              <a:rPr lang="en-US" dirty="0"/>
              <a:t>To inquire into any matter that violates the rights of Older Persons and non-compliance with the law, regulations, policies or programmes relating to Older Persons and to recommend appropriate action to the relevant authority at the District or City level or to the National Council; and </a:t>
            </a:r>
          </a:p>
          <a:p>
            <a:pPr lvl="0"/>
            <a:r>
              <a:rPr lang="en-US" dirty="0"/>
              <a:t>Perform any other function that may enhance the wellbeing of Older Persons in the District or City</a:t>
            </a:r>
            <a:r>
              <a:rPr lang="en-US" dirty="0" smtClean="0"/>
              <a:t>.</a:t>
            </a:r>
            <a:endParaRPr lang="en-US" dirty="0"/>
          </a:p>
        </p:txBody>
      </p:sp>
    </p:spTree>
    <p:extLst>
      <p:ext uri="{BB962C8B-B14F-4D97-AF65-F5344CB8AC3E}">
        <p14:creationId xmlns:p14="http://schemas.microsoft.com/office/powerpoint/2010/main" val="29414442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1371</Words>
  <Application>Microsoft Office PowerPoint</Application>
  <PresentationFormat>Custom</PresentationFormat>
  <Paragraphs>69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PRESENTATION BY NCOP </vt:lpstr>
      <vt:lpstr>INTRODUCTION AND BACKGROUND </vt:lpstr>
      <vt:lpstr>Objectives of the National Council.  </vt:lpstr>
      <vt:lpstr>Composition of the National Council.   </vt:lpstr>
      <vt:lpstr>Composition of the National Council contd </vt:lpstr>
      <vt:lpstr>COMPOSITION OF DISTRICT, CITY / MUNICIPAL COUNCILS FOR OLDER PERSONS </vt:lpstr>
      <vt:lpstr>Functions, Roles and Responsibilities of the National Council.  </vt:lpstr>
      <vt:lpstr>Functions, Roles and Responsibilities of the National Council cont’d </vt:lpstr>
      <vt:lpstr>Functions of the District or City Council for Older Persons.  </vt:lpstr>
      <vt:lpstr>Functions of Sub County, Municipality, City Division, or Town Council for Older Persons.  </vt:lpstr>
      <vt:lpstr>END OF PRESENTATION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BY NCOP</dc:title>
  <dc:creator>Admin</dc:creator>
  <cp:lastModifiedBy>admin</cp:lastModifiedBy>
  <cp:revision>5</cp:revision>
  <dcterms:created xsi:type="dcterms:W3CDTF">2018-09-18T08:05:44Z</dcterms:created>
  <dcterms:modified xsi:type="dcterms:W3CDTF">2018-09-20T11:33:32Z</dcterms:modified>
</cp:coreProperties>
</file>