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notesSlides/notesSlide4.xml" ContentType="application/vnd.openxmlformats-officedocument.presentationml.notesSlide+xml"/>
  <Override PartName="/ppt/charts/chart2.xml" ContentType="application/vnd.openxmlformats-officedocument.drawingml.chart+xml"/>
  <Override PartName="/ppt/charts/chart3.xml" ContentType="application/vnd.openxmlformats-officedocument.drawingml.chart+xml"/>
  <Override PartName="/ppt/notesSlides/notesSlide5.xml" ContentType="application/vnd.openxmlformats-officedocument.presentationml.notesSlide+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chart7.xml" ContentType="application/vnd.openxmlformats-officedocument.drawingml.chart+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charts/chart11.xml" ContentType="application/vnd.openxmlformats-officedocument.drawingml.chart+xml"/>
  <Override PartName="/ppt/drawings/drawing1.xml" ContentType="application/vnd.openxmlformats-officedocument.drawingml.chartshapes+xml"/>
  <Override PartName="/ppt/notesSlides/notesSlide6.xml" ContentType="application/vnd.openxmlformats-officedocument.presentationml.notesSlide+xml"/>
  <Override PartName="/ppt/charts/chart12.xml" ContentType="application/vnd.openxmlformats-officedocument.drawingml.chart+xml"/>
  <Override PartName="/ppt/charts/chart13.xml" ContentType="application/vnd.openxmlformats-officedocument.drawingml.chart+xml"/>
  <Override PartName="/ppt/notesSlides/notesSlide7.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8.xml" ContentType="application/vnd.openxmlformats-officedocument.presentationml.notesSlide+xml"/>
  <Override PartName="/ppt/charts/chart14.xml" ContentType="application/vnd.openxmlformats-officedocument.drawingml.chart+xml"/>
  <Override PartName="/ppt/charts/chart1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Override PartName="/ppt/charts/colors1.xml" ContentType="application/vnd.ms-office.chartcolorstyle+xml"/>
  <Override PartName="/ppt/charts/style1.xml" ContentType="application/vnd.ms-office.chartstyle+xml"/>
  <Override PartName="/ppt/charts/colors2.xml" ContentType="application/vnd.ms-office.chartcolorstyle+xml"/>
  <Override PartName="/ppt/charts/style2.xml" ContentType="application/vnd.ms-office.chartstyle+xml"/>
  <Override PartName="/ppt/charts/colors3.xml" ContentType="application/vnd.ms-office.chartcolorstyle+xml"/>
  <Override PartName="/ppt/charts/style3.xml" ContentType="application/vnd.ms-office.chartstyle+xml"/>
  <Override PartName="/ppt/charts/colors4.xml" ContentType="application/vnd.ms-office.chartcolorstyle+xml"/>
  <Override PartName="/ppt/charts/style4.xml" ContentType="application/vnd.ms-office.chartstyle+xml"/>
  <Override PartName="/ppt/charts/colors5.xml" ContentType="application/vnd.ms-office.chartcolorstyle+xml"/>
  <Override PartName="/ppt/charts/style5.xml" ContentType="application/vnd.ms-office.chartstyle+xml"/>
  <Override PartName="/ppt/charts/colors6.xml" ContentType="application/vnd.ms-office.chartcolorstyle+xml"/>
  <Override PartName="/ppt/charts/style6.xml" ContentType="application/vnd.ms-office.chartstyle+xml"/>
  <Override PartName="/ppt/charts/colors7.xml" ContentType="application/vnd.ms-office.chartcolorstyle+xml"/>
  <Override PartName="/ppt/charts/style7.xml" ContentType="application/vnd.ms-office.chartstyle+xml"/>
  <Override PartName="/ppt/charts/colors8.xml" ContentType="application/vnd.ms-office.chartcolorstyle+xml"/>
  <Override PartName="/ppt/charts/style8.xml" ContentType="application/vnd.ms-office.chartstyle+xml"/>
  <Override PartName="/ppt/charts/colors9.xml" ContentType="application/vnd.ms-office.chartcolorstyle+xml"/>
  <Override PartName="/ppt/charts/style9.xml" ContentType="application/vnd.ms-office.chartstyl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4"/>
  </p:notesMasterIdLst>
  <p:sldIdLst>
    <p:sldId id="258" r:id="rId2"/>
    <p:sldId id="290" r:id="rId3"/>
    <p:sldId id="275" r:id="rId4"/>
    <p:sldId id="260" r:id="rId5"/>
    <p:sldId id="261" r:id="rId6"/>
    <p:sldId id="292" r:id="rId7"/>
    <p:sldId id="262" r:id="rId8"/>
    <p:sldId id="291" r:id="rId9"/>
    <p:sldId id="309" r:id="rId10"/>
    <p:sldId id="274" r:id="rId11"/>
    <p:sldId id="264" r:id="rId12"/>
    <p:sldId id="295" r:id="rId13"/>
    <p:sldId id="270" r:id="rId14"/>
    <p:sldId id="308" r:id="rId15"/>
    <p:sldId id="272" r:id="rId16"/>
    <p:sldId id="300" r:id="rId17"/>
    <p:sldId id="293" r:id="rId18"/>
    <p:sldId id="296" r:id="rId19"/>
    <p:sldId id="276" r:id="rId20"/>
    <p:sldId id="294" r:id="rId21"/>
    <p:sldId id="297" r:id="rId22"/>
    <p:sldId id="265" r:id="rId23"/>
    <p:sldId id="269" r:id="rId24"/>
    <p:sldId id="298" r:id="rId25"/>
    <p:sldId id="268" r:id="rId26"/>
    <p:sldId id="299" r:id="rId27"/>
    <p:sldId id="307" r:id="rId28"/>
    <p:sldId id="310" r:id="rId29"/>
    <p:sldId id="267" r:id="rId30"/>
    <p:sldId id="306" r:id="rId31"/>
    <p:sldId id="277" r:id="rId32"/>
    <p:sldId id="302" r:id="rId33"/>
    <p:sldId id="303" r:id="rId34"/>
    <p:sldId id="304" r:id="rId35"/>
    <p:sldId id="305" r:id="rId36"/>
    <p:sldId id="312" r:id="rId37"/>
    <p:sldId id="285" r:id="rId38"/>
    <p:sldId id="273" r:id="rId39"/>
    <p:sldId id="278" r:id="rId40"/>
    <p:sldId id="279" r:id="rId41"/>
    <p:sldId id="311" r:id="rId42"/>
    <p:sldId id="284" r:id="rId43"/>
    <p:sldId id="315" r:id="rId44"/>
    <p:sldId id="316" r:id="rId45"/>
    <p:sldId id="280" r:id="rId46"/>
    <p:sldId id="313" r:id="rId47"/>
    <p:sldId id="289" r:id="rId48"/>
    <p:sldId id="288" r:id="rId49"/>
    <p:sldId id="286" r:id="rId50"/>
    <p:sldId id="314" r:id="rId51"/>
    <p:sldId id="287" r:id="rId52"/>
    <p:sldId id="257" r:id="rId5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Anasuya Sengupta" initials="AS" lastIdx="11" clrIdx="0">
    <p:extLst/>
  </p:cmAuthor>
  <p:cmAuthor id="2" name="Anh Tran" initials="AT" lastIdx="1" clrIdx="1">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971"/>
    <a:srgbClr val="F05D3B"/>
    <a:srgbClr val="2F8B9B"/>
    <a:srgbClr val="0989B1"/>
    <a:srgbClr val="F8B336"/>
    <a:srgbClr val="97C1C8"/>
    <a:srgbClr val="4DABC4"/>
    <a:srgbClr val="ECB102"/>
    <a:srgbClr val="E7A69C"/>
    <a:srgbClr val="F4D79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BEA0155-0177-274F-87F5-CBB6F5C8098B}" v="4735" dt="2018-09-18T16:11:18.611"/>
    <p1510:client id="{B8EE1936-17D6-AD4C-A77F-8806980F6210}" v="6247" dt="2018-09-18T19:08:04.277"/>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2A488322-F2BA-4B5B-9748-0D474271808F}" styleName="Medium Style 3 - Accent 6">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6"/>
          </a:solidFill>
        </a:fill>
      </a:tcStyle>
    </a:lastCol>
    <a:firstCol>
      <a:tcTxStyle b="on">
        <a:fontRef idx="minor">
          <a:scrgbClr r="0" g="0" b="0"/>
        </a:fontRef>
        <a:schemeClr val="lt1"/>
      </a:tcTxStyle>
      <a:tcStyle>
        <a:tcBdr/>
        <a:fill>
          <a:solidFill>
            <a:schemeClr val="accent6"/>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6"/>
          </a:solidFill>
        </a:fill>
      </a:tcStyle>
    </a:firstRow>
  </a:tblStyle>
  <a:tblStyle styleId="{74C1A8A3-306A-4EB7-A6B1-4F7E0EB9C5D6}" styleName="Medium Style 3 - Accent 5">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5"/>
          </a:solidFill>
        </a:fill>
      </a:tcStyle>
    </a:lastCol>
    <a:firstCol>
      <a:tcTxStyle b="on">
        <a:fontRef idx="minor">
          <a:scrgbClr r="0" g="0" b="0"/>
        </a:fontRef>
        <a:schemeClr val="lt1"/>
      </a:tcTxStyle>
      <a:tcStyle>
        <a:tcBdr/>
        <a:fill>
          <a:solidFill>
            <a:schemeClr val="accent5"/>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5"/>
          </a:solidFill>
        </a:fill>
      </a:tcStyle>
    </a:firstRow>
  </a:tblStyle>
  <a:tblStyle styleId="{EB9631B5-78F2-41C9-869B-9F39066F8104}" styleName="Medium Style 3 - Accent 4">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4"/>
          </a:solidFill>
        </a:fill>
      </a:tcStyle>
    </a:lastCol>
    <a:firstCol>
      <a:tcTxStyle b="on">
        <a:fontRef idx="minor">
          <a:scrgbClr r="0" g="0" b="0"/>
        </a:fontRef>
        <a:schemeClr val="lt1"/>
      </a:tcTxStyle>
      <a:tcStyle>
        <a:tcBdr/>
        <a:fill>
          <a:solidFill>
            <a:schemeClr val="accent4"/>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4"/>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85BE263C-DBD7-4A20-BB59-AAB30ACAA65A}" styleName="Medium Style 3 - Accent 2">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2"/>
          </a:solidFill>
        </a:fill>
      </a:tcStyle>
    </a:lastCol>
    <a:firstCol>
      <a:tcTxStyle b="on">
        <a:fontRef idx="minor">
          <a:scrgbClr r="0" g="0" b="0"/>
        </a:fontRef>
        <a:schemeClr val="lt1"/>
      </a:tcTxStyle>
      <a:tcStyle>
        <a:tcBdr/>
        <a:fill>
          <a:solidFill>
            <a:schemeClr val="accent2"/>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753"/>
  </p:normalViewPr>
  <p:slideViewPr>
    <p:cSldViewPr snapToGrid="0" snapToObjects="1">
      <p:cViewPr varScale="1">
        <p:scale>
          <a:sx n="73" d="100"/>
          <a:sy n="73" d="100"/>
        </p:scale>
        <p:origin x="-372" y="-10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microsoft.com/office/2011/relationships/chartStyle" Target="style1.xml"/><Relationship Id="rId2" Type="http://schemas.microsoft.com/office/2011/relationships/chartColorStyle" Target="colors1.xml"/><Relationship Id="rId1" Type="http://schemas.openxmlformats.org/officeDocument/2006/relationships/oleObject" Target="https://developmentpathwaysltd-my.sharepoint.com/personal/asengupta_developmentpathways_co_uk/Documents/Tables%20for%20designer%20-%20final.xlsx" TargetMode="External"/></Relationships>
</file>

<file path=ppt/charts/_rels/chart10.xml.rels><?xml version="1.0" encoding="UTF-8" standalone="yes"?>
<Relationships xmlns="http://schemas.openxmlformats.org/package/2006/relationships"><Relationship Id="rId3" Type="http://schemas.microsoft.com/office/2011/relationships/chartStyle" Target="style7.xml"/><Relationship Id="rId2" Type="http://schemas.microsoft.com/office/2011/relationships/chartColorStyle" Target="colors7.xml"/><Relationship Id="rId1" Type="http://schemas.openxmlformats.org/officeDocument/2006/relationships/package" Target="../embeddings/Microsoft_Excel_Worksheet1.xlsx"/></Relationships>
</file>

<file path=ppt/charts/_rels/chart11.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oleObject" Target="https://developmentpathwaysltd-my.sharepoint.com/personal/asengupta_developmentpathways_co_uk/Documents/Tables%20for%20designer%20-%20final.xlsx" TargetMode="External"/></Relationships>
</file>

<file path=ppt/charts/_rels/chart12.xml.rels><?xml version="1.0" encoding="UTF-8" standalone="yes"?>
<Relationships xmlns="http://schemas.openxmlformats.org/package/2006/relationships"><Relationship Id="rId3" Type="http://schemas.microsoft.com/office/2011/relationships/chartStyle" Target="style8.xml"/><Relationship Id="rId2" Type="http://schemas.microsoft.com/office/2011/relationships/chartColorStyle" Target="colors8.xml"/><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13.xml.rels><?xml version="1.0" encoding="UTF-8" standalone="yes"?>
<Relationships xmlns="http://schemas.openxmlformats.org/package/2006/relationships"><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14.xml.rels><?xml version="1.0" encoding="UTF-8" standalone="yes"?>
<Relationships xmlns="http://schemas.openxmlformats.org/package/2006/relationships"><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15.xml.rels><?xml version="1.0" encoding="UTF-8" standalone="yes"?>
<Relationships xmlns="http://schemas.openxmlformats.org/package/2006/relationships"><Relationship Id="rId3" Type="http://schemas.microsoft.com/office/2011/relationships/chartStyle" Target="style9.xml"/><Relationship Id="rId2" Type="http://schemas.microsoft.com/office/2011/relationships/chartColorStyle" Target="colors9.xml"/><Relationship Id="rId1" Type="http://schemas.openxmlformats.org/officeDocument/2006/relationships/package" Target="../embeddings/Microsoft_Excel_Worksheet2.xlsx"/></Relationships>
</file>

<file path=ppt/charts/_rels/chart2.xml.rels><?xml version="1.0" encoding="UTF-8" standalone="yes"?>
<Relationships xmlns="http://schemas.openxmlformats.org/package/2006/relationships"><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3.xml.rels><?xml version="1.0" encoding="UTF-8" standalone="yes"?>
<Relationships xmlns="http://schemas.openxmlformats.org/package/2006/relationships"><Relationship Id="rId3" Type="http://schemas.microsoft.com/office/2011/relationships/chartStyle" Target="style2.xml"/><Relationship Id="rId2" Type="http://schemas.microsoft.com/office/2011/relationships/chartColorStyle" Target="colors2.xml"/><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5.xml.rels><?xml version="1.0" encoding="UTF-8" standalone="yes"?>
<Relationships xmlns="http://schemas.openxmlformats.org/package/2006/relationships"><Relationship Id="rId3" Type="http://schemas.microsoft.com/office/2011/relationships/chartStyle" Target="style3.xml"/><Relationship Id="rId2" Type="http://schemas.microsoft.com/office/2011/relationships/chartColorStyle" Target="colors3.xml"/><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6.xml.rels><?xml version="1.0" encoding="UTF-8" standalone="yes"?>
<Relationships xmlns="http://schemas.openxmlformats.org/package/2006/relationships"><Relationship Id="rId3" Type="http://schemas.microsoft.com/office/2011/relationships/chartStyle" Target="style4.xml"/><Relationship Id="rId2" Type="http://schemas.microsoft.com/office/2011/relationships/chartColorStyle" Target="colors4.xml"/><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7.xml.rels><?xml version="1.0" encoding="UTF-8" standalone="yes"?>
<Relationships xmlns="http://schemas.openxmlformats.org/package/2006/relationships"><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8.xml.rels><?xml version="1.0" encoding="UTF-8" standalone="yes"?>
<Relationships xmlns="http://schemas.openxmlformats.org/package/2006/relationships"><Relationship Id="rId3" Type="http://schemas.microsoft.com/office/2011/relationships/chartStyle" Target="style5.xml"/><Relationship Id="rId2" Type="http://schemas.microsoft.com/office/2011/relationships/chartColorStyle" Target="colors5.xml"/><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_rels/chart9.xml.rels><?xml version="1.0" encoding="UTF-8" standalone="yes"?>
<Relationships xmlns="http://schemas.openxmlformats.org/package/2006/relationships"><Relationship Id="rId3" Type="http://schemas.microsoft.com/office/2011/relationships/chartStyle" Target="style6.xml"/><Relationship Id="rId2" Type="http://schemas.microsoft.com/office/2011/relationships/chartColorStyle" Target="colors6.xml"/><Relationship Id="rId1" Type="http://schemas.openxmlformats.org/officeDocument/2006/relationships/oleObject" Target="https://developmentpathwaysltd-my.sharepoint.com/personal/hsalomon_developmentpathways_co_uk/Documents/Tables%20for%20SitAn%20for%20older%20persons%20in%20Uganda.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7.9797976255195274E-2"/>
          <c:y val="5.3422370617696162E-2"/>
          <c:w val="0.88052242077758103"/>
          <c:h val="0.85357183750972054"/>
        </c:manualLayout>
      </c:layout>
      <c:lineChart>
        <c:grouping val="standard"/>
        <c:varyColors val="0"/>
        <c:ser>
          <c:idx val="0"/>
          <c:order val="0"/>
          <c:spPr>
            <a:ln w="28575" cap="rnd">
              <a:noFill/>
              <a:round/>
            </a:ln>
            <a:effectLst/>
          </c:spPr>
          <c:marker>
            <c:symbol val="none"/>
          </c:marker>
          <c:cat>
            <c:numRef>
              <c:f>'Tables &amp; Graphs'!$A$15:$A$65</c:f>
              <c:numCache>
                <c:formatCode>General</c:formatCode>
                <c:ptCount val="51"/>
                <c:pt idx="0">
                  <c:v>2020</c:v>
                </c:pt>
                <c:pt idx="10">
                  <c:v>2030</c:v>
                </c:pt>
                <c:pt idx="20">
                  <c:v>2040</c:v>
                </c:pt>
                <c:pt idx="30">
                  <c:v>2050</c:v>
                </c:pt>
                <c:pt idx="40">
                  <c:v>2060</c:v>
                </c:pt>
                <c:pt idx="50">
                  <c:v>2070</c:v>
                </c:pt>
              </c:numCache>
            </c:numRef>
          </c:cat>
          <c:val>
            <c:numRef>
              <c:f>'Tables &amp; Graphs'!$C$15:$C$65</c:f>
              <c:numCache>
                <c:formatCode>_(* #,##0_);_(* \(#,##0\);_(* "-"??_);_(@_)</c:formatCode>
                <c:ptCount val="51"/>
                <c:pt idx="0">
                  <c:v>1559810.0000000005</c:v>
                </c:pt>
                <c:pt idx="1">
                  <c:v>1610947.9999999995</c:v>
                </c:pt>
                <c:pt idx="2">
                  <c:v>1665197</c:v>
                </c:pt>
                <c:pt idx="3">
                  <c:v>1723712.9999999995</c:v>
                </c:pt>
                <c:pt idx="4">
                  <c:v>1787857.0000000002</c:v>
                </c:pt>
                <c:pt idx="5">
                  <c:v>1858629</c:v>
                </c:pt>
                <c:pt idx="6">
                  <c:v>1935698.9999999991</c:v>
                </c:pt>
                <c:pt idx="7">
                  <c:v>2019475.9999999998</c:v>
                </c:pt>
                <c:pt idx="8">
                  <c:v>2110621.9999999995</c:v>
                </c:pt>
                <c:pt idx="9">
                  <c:v>2209775</c:v>
                </c:pt>
                <c:pt idx="10">
                  <c:v>2317454</c:v>
                </c:pt>
                <c:pt idx="11">
                  <c:v>2431292.0000000009</c:v>
                </c:pt>
                <c:pt idx="12">
                  <c:v>2553589.0000000009</c:v>
                </c:pt>
                <c:pt idx="13">
                  <c:v>2684631</c:v>
                </c:pt>
                <c:pt idx="14">
                  <c:v>2824477.9999999995</c:v>
                </c:pt>
                <c:pt idx="15">
                  <c:v>2973223.9999999995</c:v>
                </c:pt>
                <c:pt idx="16">
                  <c:v>3126461.9999999995</c:v>
                </c:pt>
                <c:pt idx="17">
                  <c:v>3288351.0000000014</c:v>
                </c:pt>
                <c:pt idx="18">
                  <c:v>3459252</c:v>
                </c:pt>
                <c:pt idx="19">
                  <c:v>3639284.0000000014</c:v>
                </c:pt>
                <c:pt idx="20">
                  <c:v>3828691.9999999995</c:v>
                </c:pt>
                <c:pt idx="21">
                  <c:v>4019393</c:v>
                </c:pt>
                <c:pt idx="22">
                  <c:v>4219190.9999999981</c:v>
                </c:pt>
                <c:pt idx="23">
                  <c:v>4429032.9999999991</c:v>
                </c:pt>
                <c:pt idx="24">
                  <c:v>4649642.0000000019</c:v>
                </c:pt>
                <c:pt idx="25">
                  <c:v>4881758.0000000009</c:v>
                </c:pt>
                <c:pt idx="26">
                  <c:v>5113438.0000000019</c:v>
                </c:pt>
                <c:pt idx="27">
                  <c:v>5356141</c:v>
                </c:pt>
                <c:pt idx="28">
                  <c:v>5611984.9999999991</c:v>
                </c:pt>
                <c:pt idx="29">
                  <c:v>5883348</c:v>
                </c:pt>
                <c:pt idx="30">
                  <c:v>6171968.9999999991</c:v>
                </c:pt>
                <c:pt idx="31">
                  <c:v>6461322.0000000009</c:v>
                </c:pt>
                <c:pt idx="32">
                  <c:v>6767367.0000000009</c:v>
                </c:pt>
                <c:pt idx="33">
                  <c:v>7090883</c:v>
                </c:pt>
                <c:pt idx="34">
                  <c:v>7432013</c:v>
                </c:pt>
                <c:pt idx="35">
                  <c:v>7791244</c:v>
                </c:pt>
                <c:pt idx="36">
                  <c:v>8147918.0000000019</c:v>
                </c:pt>
                <c:pt idx="37">
                  <c:v>8521594</c:v>
                </c:pt>
                <c:pt idx="38">
                  <c:v>8915194.9999999963</c:v>
                </c:pt>
                <c:pt idx="39">
                  <c:v>9332031.0000000037</c:v>
                </c:pt>
                <c:pt idx="40">
                  <c:v>9774385.9999999981</c:v>
                </c:pt>
                <c:pt idx="41">
                  <c:v>10217199.000000004</c:v>
                </c:pt>
                <c:pt idx="42">
                  <c:v>10683159.999999998</c:v>
                </c:pt>
                <c:pt idx="43">
                  <c:v>11173334</c:v>
                </c:pt>
                <c:pt idx="44">
                  <c:v>11688079.000000002</c:v>
                </c:pt>
                <c:pt idx="45">
                  <c:v>12227808</c:v>
                </c:pt>
                <c:pt idx="46">
                  <c:v>12761918.000000004</c:v>
                </c:pt>
                <c:pt idx="47">
                  <c:v>13318166.000000002</c:v>
                </c:pt>
                <c:pt idx="48">
                  <c:v>13897857.999999996</c:v>
                </c:pt>
                <c:pt idx="49">
                  <c:v>14501712.000000004</c:v>
                </c:pt>
                <c:pt idx="50">
                  <c:v>15130416</c:v>
                </c:pt>
              </c:numCache>
            </c:numRef>
          </c:val>
          <c:smooth val="0"/>
          <c:extLst xmlns:c16r2="http://schemas.microsoft.com/office/drawing/2015/06/chart">
            <c:ext xmlns:c16="http://schemas.microsoft.com/office/drawing/2014/chart" uri="{C3380CC4-5D6E-409C-BE32-E72D297353CC}">
              <c16:uniqueId val="{00000000-F5D0-1C48-9398-64F942BCECD0}"/>
            </c:ext>
          </c:extLst>
        </c:ser>
        <c:dLbls>
          <c:showLegendKey val="0"/>
          <c:showVal val="0"/>
          <c:showCatName val="0"/>
          <c:showSerName val="0"/>
          <c:showPercent val="0"/>
          <c:showBubbleSize val="0"/>
        </c:dLbls>
        <c:marker val="1"/>
        <c:smooth val="0"/>
        <c:axId val="105512320"/>
        <c:axId val="113681536"/>
      </c:lineChart>
      <c:catAx>
        <c:axId val="10551232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3681536"/>
        <c:crosses val="autoZero"/>
        <c:auto val="1"/>
        <c:lblAlgn val="ctr"/>
        <c:lblOffset val="100"/>
        <c:noMultiLvlLbl val="0"/>
      </c:catAx>
      <c:valAx>
        <c:axId val="113681536"/>
        <c:scaling>
          <c:orientation val="minMax"/>
        </c:scaling>
        <c:delete val="0"/>
        <c:axPos val="l"/>
        <c:majorGridlines>
          <c:spPr>
            <a:ln w="9525" cap="flat" cmpd="sng" algn="ctr">
              <a:solidFill>
                <a:schemeClr val="tx1">
                  <a:lumMod val="15000"/>
                  <a:lumOff val="85000"/>
                </a:schemeClr>
              </a:solidFill>
              <a:round/>
            </a:ln>
            <a:effectLst/>
          </c:spPr>
        </c:majorGridlines>
        <c:numFmt formatCode="0,,\ \M\i\l" sourceLinked="0"/>
        <c:majorTickMark val="none"/>
        <c:minorTickMark val="none"/>
        <c:tickLblPos val="nextTo"/>
        <c:spPr>
          <a:noFill/>
          <a:ln>
            <a:noFill/>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05512320"/>
        <c:crosses val="autoZero"/>
        <c:crossBetween val="between"/>
        <c:majorUnit val="4000000"/>
      </c:valAx>
      <c:spPr>
        <a:noFill/>
        <a:ln>
          <a:noFill/>
        </a:ln>
        <a:effectLst/>
      </c:spPr>
    </c:plotArea>
    <c:plotVisOnly val="1"/>
    <c:dispBlanksAs val="gap"/>
    <c:showDLblsOverMax val="0"/>
  </c:chart>
  <c:spPr>
    <a:noFill/>
    <a:ln>
      <a:noFill/>
    </a:ln>
    <a:effectLst/>
  </c:spPr>
  <c:txPr>
    <a:bodyPr/>
    <a:lstStyle/>
    <a:p>
      <a:pPr>
        <a:defRPr/>
      </a:pPr>
      <a:endParaRPr lang="sw-KE"/>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ECB102">
                  <a:alpha val="50196"/>
                </a:srgbClr>
              </a:solidFill>
              <a:ln>
                <a:noFill/>
              </a:ln>
              <a:effectLst/>
            </c:spPr>
            <c:extLst xmlns:c16r2="http://schemas.microsoft.com/office/drawing/2015/06/chart">
              <c:ext xmlns:c16="http://schemas.microsoft.com/office/drawing/2014/chart" uri="{C3380CC4-5D6E-409C-BE32-E72D297353CC}">
                <c16:uniqueId val="{00000003-CC08-B548-B3D9-3636D45F07BD}"/>
              </c:ext>
            </c:extLst>
          </c:dPt>
          <c:dPt>
            <c:idx val="1"/>
            <c:invertIfNegative val="0"/>
            <c:bubble3D val="0"/>
            <c:spPr>
              <a:solidFill>
                <a:srgbClr val="D24D34">
                  <a:alpha val="50196"/>
                </a:srgbClr>
              </a:solidFill>
              <a:ln>
                <a:noFill/>
              </a:ln>
              <a:effectLst/>
            </c:spPr>
            <c:extLst xmlns:c16r2="http://schemas.microsoft.com/office/drawing/2015/06/chart">
              <c:ext xmlns:c16="http://schemas.microsoft.com/office/drawing/2014/chart" uri="{C3380CC4-5D6E-409C-BE32-E72D297353CC}">
                <c16:uniqueId val="{00000004-CC08-B548-B3D9-3636D45F07BD}"/>
              </c:ext>
            </c:extLst>
          </c:dPt>
          <c:dPt>
            <c:idx val="2"/>
            <c:invertIfNegative val="0"/>
            <c:bubble3D val="0"/>
            <c:spPr>
              <a:solidFill>
                <a:srgbClr val="2F8B9B">
                  <a:alpha val="50196"/>
                </a:srgbClr>
              </a:solidFill>
              <a:ln>
                <a:noFill/>
              </a:ln>
              <a:effectLst/>
            </c:spPr>
            <c:extLst xmlns:c16r2="http://schemas.microsoft.com/office/drawing/2015/06/chart">
              <c:ext xmlns:c16="http://schemas.microsoft.com/office/drawing/2014/chart" uri="{C3380CC4-5D6E-409C-BE32-E72D297353CC}">
                <c16:uniqueId val="{00000005-CC08-B548-B3D9-3636D45F07BD}"/>
              </c:ext>
            </c:extLst>
          </c:dPt>
          <c:dPt>
            <c:idx val="3"/>
            <c:invertIfNegative val="0"/>
            <c:bubble3D val="0"/>
            <c:spPr>
              <a:solidFill>
                <a:srgbClr val="003971"/>
              </a:solidFill>
              <a:ln>
                <a:noFill/>
              </a:ln>
              <a:effectLst/>
            </c:spPr>
            <c:extLst xmlns:c16r2="http://schemas.microsoft.com/office/drawing/2015/06/chart">
              <c:ext xmlns:c16="http://schemas.microsoft.com/office/drawing/2014/chart" uri="{C3380CC4-5D6E-409C-BE32-E72D297353CC}">
                <c16:uniqueId val="{00000006-CC08-B548-B3D9-3636D45F07BD}"/>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800" b="1" i="0" u="none" strike="noStrike" kern="1200" baseline="0">
                    <a:solidFill>
                      <a:schemeClr val="bg1"/>
                    </a:solidFill>
                    <a:latin typeface="PT Sans" panose="020B0503020203020204" pitchFamily="34" charset="77"/>
                    <a:ea typeface="+mn-ea"/>
                    <a:cs typeface="+mn-cs"/>
                  </a:defRPr>
                </a:pPr>
                <a:endParaRPr lang="sw-K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Skipped generation household</c:v>
                </c:pt>
                <c:pt idx="1">
                  <c:v>Multigenerational households</c:v>
                </c:pt>
                <c:pt idx="2">
                  <c:v>Households without older persons</c:v>
                </c:pt>
                <c:pt idx="3">
                  <c:v>Total</c:v>
                </c:pt>
              </c:strCache>
            </c:strRef>
          </c:cat>
          <c:val>
            <c:numRef>
              <c:f>Sheet1!$B$2:$B$5</c:f>
              <c:numCache>
                <c:formatCode>General</c:formatCode>
                <c:ptCount val="4"/>
                <c:pt idx="0">
                  <c:v>33.1</c:v>
                </c:pt>
                <c:pt idx="1">
                  <c:v>25.8</c:v>
                </c:pt>
                <c:pt idx="2">
                  <c:v>24.4</c:v>
                </c:pt>
                <c:pt idx="3">
                  <c:v>24.8</c:v>
                </c:pt>
              </c:numCache>
            </c:numRef>
          </c:val>
          <c:extLst xmlns:c16r2="http://schemas.microsoft.com/office/drawing/2015/06/chart">
            <c:ext xmlns:c16="http://schemas.microsoft.com/office/drawing/2014/chart" uri="{C3380CC4-5D6E-409C-BE32-E72D297353CC}">
              <c16:uniqueId val="{00000000-CC08-B548-B3D9-3636D45F07BD}"/>
            </c:ext>
          </c:extLst>
        </c:ser>
        <c:dLbls>
          <c:dLblPos val="inEnd"/>
          <c:showLegendKey val="0"/>
          <c:showVal val="1"/>
          <c:showCatName val="0"/>
          <c:showSerName val="0"/>
          <c:showPercent val="0"/>
          <c:showBubbleSize val="0"/>
        </c:dLbls>
        <c:gapWidth val="20"/>
        <c:overlap val="-27"/>
        <c:axId val="117572352"/>
        <c:axId val="117576832"/>
      </c:barChart>
      <c:catAx>
        <c:axId val="11757235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7576832"/>
        <c:crosses val="autoZero"/>
        <c:auto val="1"/>
        <c:lblAlgn val="ctr"/>
        <c:lblOffset val="100"/>
        <c:noMultiLvlLbl val="0"/>
      </c:catAx>
      <c:valAx>
        <c:axId val="117576832"/>
        <c:scaling>
          <c:orientation val="minMax"/>
          <c:max val="4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7572352"/>
        <c:crosses val="autoZero"/>
        <c:crossBetween val="between"/>
        <c:majorUnit val="4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latin typeface="PT Sans" panose="020B0503020203020204" pitchFamily="34" charset="77"/>
        </a:defRPr>
      </a:pPr>
      <a:endParaRPr lang="sw-KE"/>
    </a:p>
  </c:txPr>
  <c:externalData r:id="rId1">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552923534824744E-2"/>
          <c:y val="2.9611422675185375E-2"/>
          <c:w val="0.88916242767692844"/>
          <c:h val="0.75094546707832976"/>
        </c:manualLayout>
      </c:layout>
      <c:barChart>
        <c:barDir val="col"/>
        <c:grouping val="clustered"/>
        <c:varyColors val="0"/>
        <c:ser>
          <c:idx val="0"/>
          <c:order val="0"/>
          <c:tx>
            <c:strRef>
              <c:f>'Tables &amp; Graphs'!$A$98</c:f>
              <c:strCache>
                <c:ptCount val="1"/>
                <c:pt idx="0">
                  <c:v>Title of diagram: Stunting of children living only with older persons</c:v>
                </c:pt>
              </c:strCache>
            </c:strRef>
          </c:tx>
          <c:spPr>
            <a:solidFill>
              <a:schemeClr val="accent1"/>
            </a:solidFill>
            <a:ln>
              <a:noFill/>
            </a:ln>
            <a:effectLst/>
          </c:spPr>
          <c:invertIfNegative val="0"/>
          <c:dPt>
            <c:idx val="0"/>
            <c:invertIfNegative val="0"/>
            <c:bubble3D val="0"/>
            <c:spPr>
              <a:solidFill>
                <a:srgbClr val="FAB41F">
                  <a:alpha val="29804"/>
                </a:srgbClr>
              </a:solidFill>
              <a:ln>
                <a:noFill/>
              </a:ln>
              <a:effectLst/>
            </c:spPr>
            <c:extLst xmlns:c16r2="http://schemas.microsoft.com/office/drawing/2015/06/chart">
              <c:ext xmlns:c16="http://schemas.microsoft.com/office/drawing/2014/chart" uri="{C3380CC4-5D6E-409C-BE32-E72D297353CC}">
                <c16:uniqueId val="{00000001-1A72-5448-93DC-7C305388E025}"/>
              </c:ext>
            </c:extLst>
          </c:dPt>
          <c:dPt>
            <c:idx val="1"/>
            <c:invertIfNegative val="0"/>
            <c:bubble3D val="0"/>
            <c:spPr>
              <a:solidFill>
                <a:srgbClr val="D04D3A">
                  <a:alpha val="29804"/>
                </a:srgbClr>
              </a:solidFill>
              <a:ln>
                <a:noFill/>
              </a:ln>
              <a:effectLst/>
            </c:spPr>
            <c:extLst xmlns:c16r2="http://schemas.microsoft.com/office/drawing/2015/06/chart">
              <c:ext xmlns:c16="http://schemas.microsoft.com/office/drawing/2014/chart" uri="{C3380CC4-5D6E-409C-BE32-E72D297353CC}">
                <c16:uniqueId val="{00000003-1A72-5448-93DC-7C305388E025}"/>
              </c:ext>
            </c:extLst>
          </c:dPt>
          <c:dPt>
            <c:idx val="2"/>
            <c:invertIfNegative val="0"/>
            <c:bubble3D val="0"/>
            <c:spPr>
              <a:solidFill>
                <a:srgbClr val="298B9C">
                  <a:alpha val="29804"/>
                </a:srgbClr>
              </a:solidFill>
              <a:ln>
                <a:noFill/>
              </a:ln>
              <a:effectLst/>
            </c:spPr>
            <c:extLst xmlns:c16r2="http://schemas.microsoft.com/office/drawing/2015/06/chart">
              <c:ext xmlns:c16="http://schemas.microsoft.com/office/drawing/2014/chart" uri="{C3380CC4-5D6E-409C-BE32-E72D297353CC}">
                <c16:uniqueId val="{00000005-1A72-5448-93DC-7C305388E025}"/>
              </c:ext>
            </c:extLst>
          </c:dPt>
          <c:dPt>
            <c:idx val="3"/>
            <c:invertIfNegative val="0"/>
            <c:bubble3D val="0"/>
            <c:spPr>
              <a:solidFill>
                <a:srgbClr val="EF5D3B"/>
              </a:solidFill>
              <a:ln>
                <a:noFill/>
              </a:ln>
              <a:effectLst/>
            </c:spPr>
            <c:extLst xmlns:c16r2="http://schemas.microsoft.com/office/drawing/2015/06/chart">
              <c:ext xmlns:c16="http://schemas.microsoft.com/office/drawing/2014/chart" uri="{C3380CC4-5D6E-409C-BE32-E72D297353CC}">
                <c16:uniqueId val="{00000007-1A72-5448-93DC-7C305388E025}"/>
              </c:ext>
            </c:extLst>
          </c:dPt>
          <c:dPt>
            <c:idx val="4"/>
            <c:invertIfNegative val="0"/>
            <c:bubble3D val="0"/>
            <c:spPr>
              <a:solidFill>
                <a:srgbClr val="003972"/>
              </a:solidFill>
              <a:ln>
                <a:noFill/>
              </a:ln>
              <a:effectLst/>
            </c:spPr>
            <c:extLst xmlns:c16r2="http://schemas.microsoft.com/office/drawing/2015/06/chart">
              <c:ext xmlns:c16="http://schemas.microsoft.com/office/drawing/2014/chart" uri="{C3380CC4-5D6E-409C-BE32-E72D297353CC}">
                <c16:uniqueId val="{00000009-1A72-5448-93DC-7C305388E025}"/>
              </c:ext>
            </c:extLst>
          </c:dPt>
          <c:dPt>
            <c:idx val="6"/>
            <c:invertIfNegative val="0"/>
            <c:bubble3D val="0"/>
            <c:spPr>
              <a:solidFill>
                <a:schemeClr val="tx1">
                  <a:lumMod val="50000"/>
                  <a:lumOff val="50000"/>
                </a:schemeClr>
              </a:solidFill>
              <a:ln>
                <a:noFill/>
              </a:ln>
              <a:effectLst/>
            </c:spPr>
            <c:extLst xmlns:c16r2="http://schemas.microsoft.com/office/drawing/2015/06/chart">
              <c:ext xmlns:c16="http://schemas.microsoft.com/office/drawing/2014/chart" uri="{C3380CC4-5D6E-409C-BE32-E72D297353CC}">
                <c16:uniqueId val="{0000000B-1A72-5448-93DC-7C305388E025}"/>
              </c:ext>
            </c:extLst>
          </c:dPt>
          <c:dPt>
            <c:idx val="7"/>
            <c:invertIfNegative val="0"/>
            <c:bubble3D val="0"/>
            <c:spPr>
              <a:solidFill>
                <a:schemeClr val="bg2">
                  <a:lumMod val="25000"/>
                </a:schemeClr>
              </a:solidFill>
              <a:ln>
                <a:noFill/>
              </a:ln>
              <a:effectLst/>
            </c:spPr>
            <c:extLst xmlns:c16r2="http://schemas.microsoft.com/office/drawing/2015/06/chart">
              <c:ext xmlns:c16="http://schemas.microsoft.com/office/drawing/2014/chart" uri="{C3380CC4-5D6E-409C-BE32-E72D297353CC}">
                <c16:uniqueId val="{0000000D-1A72-5448-93DC-7C305388E025}"/>
              </c:ext>
            </c:extLst>
          </c:dPt>
          <c:dLbls>
            <c:numFmt formatCode="0" sourceLinked="0"/>
            <c:spPr>
              <a:noFill/>
              <a:ln>
                <a:noFill/>
              </a:ln>
              <a:effectLst/>
            </c:spPr>
            <c:txPr>
              <a:bodyPr rot="0" vert="horz"/>
              <a:lstStyle/>
              <a:p>
                <a:pPr>
                  <a:defRPr sz="1800" b="1">
                    <a:solidFill>
                      <a:schemeClr val="bg1"/>
                    </a:solidFill>
                  </a:defRPr>
                </a:pPr>
                <a:endParaRPr lang="sw-K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'Tables &amp; Graphs'!$B$101:$B$105</c:f>
              <c:strCache>
                <c:ptCount val="5"/>
                <c:pt idx="0">
                  <c:v>Older persons living only with children</c:v>
                </c:pt>
                <c:pt idx="1">
                  <c:v>Multigenerational households</c:v>
                </c:pt>
                <c:pt idx="2">
                  <c:v>Household without older persons</c:v>
                </c:pt>
                <c:pt idx="4">
                  <c:v>Total</c:v>
                </c:pt>
              </c:strCache>
            </c:strRef>
          </c:cat>
          <c:val>
            <c:numRef>
              <c:f>'Tables &amp; Graphs'!$C$101:$C$105</c:f>
              <c:numCache>
                <c:formatCode>0.0</c:formatCode>
                <c:ptCount val="5"/>
                <c:pt idx="0">
                  <c:v>48.592759999999998</c:v>
                </c:pt>
                <c:pt idx="1">
                  <c:v>29.72672</c:v>
                </c:pt>
                <c:pt idx="2">
                  <c:v>28.583320000000001</c:v>
                </c:pt>
                <c:pt idx="4">
                  <c:v>28.911160000000002</c:v>
                </c:pt>
              </c:numCache>
            </c:numRef>
          </c:val>
          <c:extLst xmlns:c16r2="http://schemas.microsoft.com/office/drawing/2015/06/chart">
            <c:ext xmlns:c16="http://schemas.microsoft.com/office/drawing/2014/chart" uri="{C3380CC4-5D6E-409C-BE32-E72D297353CC}">
              <c16:uniqueId val="{0000000E-1A72-5448-93DC-7C305388E025}"/>
            </c:ext>
          </c:extLst>
        </c:ser>
        <c:dLbls>
          <c:showLegendKey val="0"/>
          <c:showVal val="0"/>
          <c:showCatName val="0"/>
          <c:showSerName val="0"/>
          <c:showPercent val="0"/>
          <c:showBubbleSize val="0"/>
        </c:dLbls>
        <c:gapWidth val="10"/>
        <c:overlap val="10"/>
        <c:axId val="117748096"/>
        <c:axId val="117749632"/>
      </c:barChart>
      <c:catAx>
        <c:axId val="11774809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vert="horz"/>
          <a:lstStyle/>
          <a:p>
            <a:pPr>
              <a:defRPr b="1">
                <a:latin typeface="PT Sans" panose="020B0503020203020204" pitchFamily="34" charset="77"/>
              </a:defRPr>
            </a:pPr>
            <a:endParaRPr lang="sw-KE"/>
          </a:p>
        </c:txPr>
        <c:crossAx val="117749632"/>
        <c:crosses val="autoZero"/>
        <c:auto val="1"/>
        <c:lblAlgn val="ctr"/>
        <c:lblOffset val="100"/>
        <c:noMultiLvlLbl val="0"/>
      </c:catAx>
      <c:valAx>
        <c:axId val="117749632"/>
        <c:scaling>
          <c:orientation val="minMax"/>
          <c:max val="50"/>
          <c:min val="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vert="horz"/>
          <a:lstStyle/>
          <a:p>
            <a:pPr>
              <a:defRPr/>
            </a:pPr>
            <a:endParaRPr lang="sw-KE"/>
          </a:p>
        </c:txPr>
        <c:crossAx val="117748096"/>
        <c:crosses val="autoZero"/>
        <c:crossBetween val="between"/>
        <c:majorUnit val="50"/>
      </c:valAx>
      <c:spPr>
        <a:solidFill>
          <a:srgbClr val="F1F1F1"/>
        </a:solidFill>
      </c:spPr>
    </c:plotArea>
    <c:plotVisOnly val="1"/>
    <c:dispBlanksAs val="gap"/>
    <c:showDLblsOverMax val="0"/>
  </c:chart>
  <c:spPr>
    <a:solidFill>
      <a:srgbClr val="F1F1F1"/>
    </a:solidFill>
    <a:ln w="9525" cap="flat" cmpd="sng" algn="ctr">
      <a:noFill/>
      <a:round/>
    </a:ln>
    <a:effectLst/>
  </c:spPr>
  <c:txPr>
    <a:bodyPr/>
    <a:lstStyle/>
    <a:p>
      <a:pPr>
        <a:defRPr sz="1400">
          <a:latin typeface="Trebuchet MS" panose="020B0703020202090204" pitchFamily="34" charset="0"/>
        </a:defRPr>
      </a:pPr>
      <a:endParaRPr lang="sw-KE"/>
    </a:p>
  </c:txPr>
  <c:externalData r:id="rId1">
    <c:autoUpdate val="0"/>
  </c:externalData>
  <c:userShapes r:id="rId2"/>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PT Sans" panose="020B0503020203020204" pitchFamily="34" charset="77"/>
                <a:ea typeface="+mn-ea"/>
                <a:cs typeface="+mn-cs"/>
              </a:defRPr>
            </a:pPr>
            <a:r>
              <a:rPr lang="en-US" sz="1800" b="1"/>
              <a:t>Male</a:t>
            </a:r>
          </a:p>
        </c:rich>
      </c:tx>
      <c:overlay val="0"/>
      <c:spPr>
        <a:noFill/>
        <a:ln>
          <a:noFill/>
        </a:ln>
        <a:effectLst/>
      </c:spPr>
    </c:title>
    <c:autoTitleDeleted val="0"/>
    <c:plotArea>
      <c:layout>
        <c:manualLayout>
          <c:layoutTarget val="inner"/>
          <c:xMode val="edge"/>
          <c:yMode val="edge"/>
          <c:x val="9.7111111111111106E-2"/>
          <c:y val="0.12902887139107611"/>
          <c:w val="0.86516031311286135"/>
          <c:h val="0.68108184424899865"/>
        </c:manualLayout>
      </c:layout>
      <c:barChart>
        <c:barDir val="col"/>
        <c:grouping val="stacked"/>
        <c:varyColors val="0"/>
        <c:ser>
          <c:idx val="0"/>
          <c:order val="0"/>
          <c:tx>
            <c:strRef>
              <c:f>'Poverty&amp;Work'!$C$126</c:f>
              <c:strCache>
                <c:ptCount val="1"/>
                <c:pt idx="0">
                  <c:v>School/ training</c:v>
                </c:pt>
              </c:strCache>
            </c:strRef>
          </c:tx>
          <c:spPr>
            <a:solidFill>
              <a:srgbClr val="003972"/>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3DFD-9745-9B1A-84A62B9764D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3DFD-9745-9B1A-84A62B9764D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DFD-9745-9B1A-84A62B9764D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'Poverty&amp;Work'!$B$127:$B$132</c:f>
              <c:strCache>
                <c:ptCount val="6"/>
                <c:pt idx="0">
                  <c:v>Youth (15-24)</c:v>
                </c:pt>
                <c:pt idx="1">
                  <c:v>Working age (25-59)</c:v>
                </c:pt>
                <c:pt idx="3">
                  <c:v>60 - 69 years</c:v>
                </c:pt>
                <c:pt idx="4">
                  <c:v>70 - 79 years</c:v>
                </c:pt>
                <c:pt idx="5">
                  <c:v>80+ years</c:v>
                </c:pt>
              </c:strCache>
            </c:strRef>
          </c:cat>
          <c:val>
            <c:numRef>
              <c:f>'Poverty&amp;Work'!$C$127:$C$132</c:f>
              <c:numCache>
                <c:formatCode>0</c:formatCode>
                <c:ptCount val="6"/>
                <c:pt idx="0">
                  <c:v>72.459999999999994</c:v>
                </c:pt>
                <c:pt idx="1">
                  <c:v>6.28</c:v>
                </c:pt>
                <c:pt idx="3">
                  <c:v>0</c:v>
                </c:pt>
                <c:pt idx="4">
                  <c:v>0.24</c:v>
                </c:pt>
                <c:pt idx="5">
                  <c:v>0.42</c:v>
                </c:pt>
              </c:numCache>
            </c:numRef>
          </c:val>
          <c:extLst xmlns:c16r2="http://schemas.microsoft.com/office/drawing/2015/06/chart">
            <c:ext xmlns:c16="http://schemas.microsoft.com/office/drawing/2014/chart" uri="{C3380CC4-5D6E-409C-BE32-E72D297353CC}">
              <c16:uniqueId val="{00000003-3DFD-9745-9B1A-84A62B9764DB}"/>
            </c:ext>
          </c:extLst>
        </c:ser>
        <c:ser>
          <c:idx val="1"/>
          <c:order val="1"/>
          <c:tx>
            <c:strRef>
              <c:f>'Poverty&amp;Work'!$D$126</c:f>
              <c:strCache>
                <c:ptCount val="1"/>
                <c:pt idx="0">
                  <c:v>Housework</c:v>
                </c:pt>
              </c:strCache>
            </c:strRef>
          </c:tx>
          <c:spPr>
            <a:solidFill>
              <a:srgbClr val="EF5D3B"/>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DFD-9745-9B1A-84A62B9764DB}"/>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DFD-9745-9B1A-84A62B9764D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3DFD-9745-9B1A-84A62B9764D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'Poverty&amp;Work'!$B$127:$B$132</c:f>
              <c:strCache>
                <c:ptCount val="6"/>
                <c:pt idx="0">
                  <c:v>Youth (15-24)</c:v>
                </c:pt>
                <c:pt idx="1">
                  <c:v>Working age (25-59)</c:v>
                </c:pt>
                <c:pt idx="3">
                  <c:v>60 - 69 years</c:v>
                </c:pt>
                <c:pt idx="4">
                  <c:v>70 - 79 years</c:v>
                </c:pt>
                <c:pt idx="5">
                  <c:v>80+ years</c:v>
                </c:pt>
              </c:strCache>
            </c:strRef>
          </c:cat>
          <c:val>
            <c:numRef>
              <c:f>'Poverty&amp;Work'!$D$127:$D$132</c:f>
              <c:numCache>
                <c:formatCode>0</c:formatCode>
                <c:ptCount val="6"/>
                <c:pt idx="0">
                  <c:v>4.04</c:v>
                </c:pt>
                <c:pt idx="1">
                  <c:v>3.18</c:v>
                </c:pt>
                <c:pt idx="3">
                  <c:v>0</c:v>
                </c:pt>
                <c:pt idx="4">
                  <c:v>0</c:v>
                </c:pt>
                <c:pt idx="5">
                  <c:v>0</c:v>
                </c:pt>
              </c:numCache>
            </c:numRef>
          </c:val>
          <c:extLst xmlns:c16r2="http://schemas.microsoft.com/office/drawing/2015/06/chart">
            <c:ext xmlns:c16="http://schemas.microsoft.com/office/drawing/2014/chart" uri="{C3380CC4-5D6E-409C-BE32-E72D297353CC}">
              <c16:uniqueId val="{00000007-3DFD-9745-9B1A-84A62B9764DB}"/>
            </c:ext>
          </c:extLst>
        </c:ser>
        <c:ser>
          <c:idx val="3"/>
          <c:order val="2"/>
          <c:tx>
            <c:strRef>
              <c:f>'Poverty&amp;Work'!$E$126</c:f>
              <c:strCache>
                <c:ptCount val="1"/>
                <c:pt idx="0">
                  <c:v>Illness, injury or disability</c:v>
                </c:pt>
              </c:strCache>
            </c:strRef>
          </c:tx>
          <c:spPr>
            <a:solidFill>
              <a:srgbClr val="298B9C"/>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'Poverty&amp;Work'!$B$127:$B$132</c:f>
              <c:strCache>
                <c:ptCount val="6"/>
                <c:pt idx="0">
                  <c:v>Youth (15-24)</c:v>
                </c:pt>
                <c:pt idx="1">
                  <c:v>Working age (25-59)</c:v>
                </c:pt>
                <c:pt idx="3">
                  <c:v>60 - 69 years</c:v>
                </c:pt>
                <c:pt idx="4">
                  <c:v>70 - 79 years</c:v>
                </c:pt>
                <c:pt idx="5">
                  <c:v>80+ years</c:v>
                </c:pt>
              </c:strCache>
            </c:strRef>
          </c:cat>
          <c:val>
            <c:numRef>
              <c:f>'Poverty&amp;Work'!$E$127:$E$132</c:f>
              <c:numCache>
                <c:formatCode>0</c:formatCode>
                <c:ptCount val="6"/>
                <c:pt idx="0">
                  <c:v>4.84</c:v>
                </c:pt>
                <c:pt idx="1">
                  <c:v>41.08</c:v>
                </c:pt>
                <c:pt idx="3">
                  <c:v>55</c:v>
                </c:pt>
                <c:pt idx="4">
                  <c:v>42.39</c:v>
                </c:pt>
                <c:pt idx="5">
                  <c:v>18.29</c:v>
                </c:pt>
              </c:numCache>
            </c:numRef>
          </c:val>
          <c:extLst xmlns:c16r2="http://schemas.microsoft.com/office/drawing/2015/06/chart">
            <c:ext xmlns:c16="http://schemas.microsoft.com/office/drawing/2014/chart" uri="{C3380CC4-5D6E-409C-BE32-E72D297353CC}">
              <c16:uniqueId val="{00000008-3DFD-9745-9B1A-84A62B9764DB}"/>
            </c:ext>
          </c:extLst>
        </c:ser>
        <c:ser>
          <c:idx val="4"/>
          <c:order val="3"/>
          <c:tx>
            <c:strRef>
              <c:f>'Poverty&amp;Work'!$F$126</c:f>
              <c:strCache>
                <c:ptCount val="1"/>
                <c:pt idx="0">
                  <c:v>Retired or too old for work</c:v>
                </c:pt>
              </c:strCache>
            </c:strRef>
          </c:tx>
          <c:spPr>
            <a:solidFill>
              <a:srgbClr val="7030A0"/>
            </a:soli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3DFD-9745-9B1A-84A62B9764D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'Poverty&amp;Work'!$B$127:$B$132</c:f>
              <c:strCache>
                <c:ptCount val="6"/>
                <c:pt idx="0">
                  <c:v>Youth (15-24)</c:v>
                </c:pt>
                <c:pt idx="1">
                  <c:v>Working age (25-59)</c:v>
                </c:pt>
                <c:pt idx="3">
                  <c:v>60 - 69 years</c:v>
                </c:pt>
                <c:pt idx="4">
                  <c:v>70 - 79 years</c:v>
                </c:pt>
                <c:pt idx="5">
                  <c:v>80+ years</c:v>
                </c:pt>
              </c:strCache>
            </c:strRef>
          </c:cat>
          <c:val>
            <c:numRef>
              <c:f>'Poverty&amp;Work'!$F$127:$F$132</c:f>
              <c:numCache>
                <c:formatCode>0</c:formatCode>
                <c:ptCount val="6"/>
                <c:pt idx="0">
                  <c:v>0</c:v>
                </c:pt>
                <c:pt idx="1">
                  <c:v>3.84</c:v>
                </c:pt>
                <c:pt idx="3">
                  <c:v>29.46</c:v>
                </c:pt>
                <c:pt idx="4">
                  <c:v>50.26</c:v>
                </c:pt>
                <c:pt idx="5">
                  <c:v>79.650000000000006</c:v>
                </c:pt>
              </c:numCache>
            </c:numRef>
          </c:val>
          <c:extLst xmlns:c16r2="http://schemas.microsoft.com/office/drawing/2015/06/chart">
            <c:ext xmlns:c16="http://schemas.microsoft.com/office/drawing/2014/chart" uri="{C3380CC4-5D6E-409C-BE32-E72D297353CC}">
              <c16:uniqueId val="{0000000A-3DFD-9745-9B1A-84A62B9764DB}"/>
            </c:ext>
          </c:extLst>
        </c:ser>
        <c:ser>
          <c:idx val="5"/>
          <c:order val="4"/>
          <c:tx>
            <c:strRef>
              <c:f>'Poverty&amp;Work'!$G$126</c:f>
              <c:strCache>
                <c:ptCount val="1"/>
                <c:pt idx="0">
                  <c:v>Off-season</c:v>
                </c:pt>
              </c:strCache>
            </c:strRef>
          </c:tx>
          <c:spPr>
            <a:solidFill>
              <a:srgbClr val="FAB41F"/>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3DFD-9745-9B1A-84A62B9764D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'Poverty&amp;Work'!$B$127:$B$132</c:f>
              <c:strCache>
                <c:ptCount val="6"/>
                <c:pt idx="0">
                  <c:v>Youth (15-24)</c:v>
                </c:pt>
                <c:pt idx="1">
                  <c:v>Working age (25-59)</c:v>
                </c:pt>
                <c:pt idx="3">
                  <c:v>60 - 69 years</c:v>
                </c:pt>
                <c:pt idx="4">
                  <c:v>70 - 79 years</c:v>
                </c:pt>
                <c:pt idx="5">
                  <c:v>80+ years</c:v>
                </c:pt>
              </c:strCache>
            </c:strRef>
          </c:cat>
          <c:val>
            <c:numRef>
              <c:f>'Poverty&amp;Work'!$G$127:$G$132</c:f>
              <c:numCache>
                <c:formatCode>0</c:formatCode>
                <c:ptCount val="6"/>
                <c:pt idx="0">
                  <c:v>4.88</c:v>
                </c:pt>
                <c:pt idx="1">
                  <c:v>18.940000000000001</c:v>
                </c:pt>
                <c:pt idx="3">
                  <c:v>7.47</c:v>
                </c:pt>
                <c:pt idx="4">
                  <c:v>5.17</c:v>
                </c:pt>
                <c:pt idx="5">
                  <c:v>0.59</c:v>
                </c:pt>
              </c:numCache>
            </c:numRef>
          </c:val>
          <c:extLst xmlns:c16r2="http://schemas.microsoft.com/office/drawing/2015/06/chart">
            <c:ext xmlns:c16="http://schemas.microsoft.com/office/drawing/2014/chart" uri="{C3380CC4-5D6E-409C-BE32-E72D297353CC}">
              <c16:uniqueId val="{0000000C-3DFD-9745-9B1A-84A62B9764DB}"/>
            </c:ext>
          </c:extLst>
        </c:ser>
        <c:ser>
          <c:idx val="6"/>
          <c:order val="5"/>
          <c:tx>
            <c:strRef>
              <c:f>'Poverty&amp;Work'!$H$126</c:f>
              <c:strCache>
                <c:ptCount val="1"/>
                <c:pt idx="0">
                  <c:v>Other/NA</c:v>
                </c:pt>
              </c:strCache>
            </c:strRef>
          </c:tx>
          <c:spPr>
            <a:solidFill>
              <a:schemeClr val="accent3">
                <a:lumMod val="50000"/>
              </a:schemeClr>
            </a:solidFill>
            <a:ln>
              <a:noFill/>
            </a:ln>
            <a:effectLst/>
          </c:spPr>
          <c:invertIfNegative val="0"/>
          <c:dLbls>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D-3DFD-9745-9B1A-84A62B9764DB}"/>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E-3DFD-9745-9B1A-84A62B9764DB}"/>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'Poverty&amp;Work'!$B$127:$B$132</c:f>
              <c:strCache>
                <c:ptCount val="6"/>
                <c:pt idx="0">
                  <c:v>Youth (15-24)</c:v>
                </c:pt>
                <c:pt idx="1">
                  <c:v>Working age (25-59)</c:v>
                </c:pt>
                <c:pt idx="3">
                  <c:v>60 - 69 years</c:v>
                </c:pt>
                <c:pt idx="4">
                  <c:v>70 - 79 years</c:v>
                </c:pt>
                <c:pt idx="5">
                  <c:v>80+ years</c:v>
                </c:pt>
              </c:strCache>
            </c:strRef>
          </c:cat>
          <c:val>
            <c:numRef>
              <c:f>'Poverty&amp;Work'!$H$127:$H$132</c:f>
              <c:numCache>
                <c:formatCode>0</c:formatCode>
                <c:ptCount val="6"/>
                <c:pt idx="0">
                  <c:v>13.77</c:v>
                </c:pt>
                <c:pt idx="1">
                  <c:v>26.69</c:v>
                </c:pt>
                <c:pt idx="3">
                  <c:v>8.08</c:v>
                </c:pt>
                <c:pt idx="4">
                  <c:v>1.95</c:v>
                </c:pt>
                <c:pt idx="5">
                  <c:v>1.05</c:v>
                </c:pt>
              </c:numCache>
            </c:numRef>
          </c:val>
          <c:extLst xmlns:c16r2="http://schemas.microsoft.com/office/drawing/2015/06/chart">
            <c:ext xmlns:c16="http://schemas.microsoft.com/office/drawing/2014/chart" uri="{C3380CC4-5D6E-409C-BE32-E72D297353CC}">
              <c16:uniqueId val="{0000000F-3DFD-9745-9B1A-84A62B9764DB}"/>
            </c:ext>
          </c:extLst>
        </c:ser>
        <c:dLbls>
          <c:dLblPos val="ctr"/>
          <c:showLegendKey val="0"/>
          <c:showVal val="1"/>
          <c:showCatName val="0"/>
          <c:showSerName val="0"/>
          <c:showPercent val="0"/>
          <c:showBubbleSize val="0"/>
        </c:dLbls>
        <c:gapWidth val="25"/>
        <c:overlap val="100"/>
        <c:axId val="123606144"/>
        <c:axId val="123607680"/>
      </c:barChart>
      <c:catAx>
        <c:axId val="12360614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23607680"/>
        <c:crosses val="autoZero"/>
        <c:auto val="1"/>
        <c:lblAlgn val="ctr"/>
        <c:lblOffset val="100"/>
        <c:noMultiLvlLbl val="0"/>
      </c:catAx>
      <c:valAx>
        <c:axId val="123607680"/>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23606144"/>
        <c:crosses val="autoZero"/>
        <c:crossBetween val="between"/>
        <c:majorUnit val="100"/>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1F1F1"/>
    </a:solidFill>
    <a:ln w="9525" cap="flat" cmpd="sng" algn="ctr">
      <a:noFill/>
      <a:round/>
    </a:ln>
    <a:effectLst/>
  </c:spPr>
  <c:txPr>
    <a:bodyPr/>
    <a:lstStyle/>
    <a:p>
      <a:pPr>
        <a:defRPr>
          <a:latin typeface="PT Sans" panose="020B0503020203020204" pitchFamily="34" charset="77"/>
        </a:defRPr>
      </a:pPr>
      <a:endParaRPr lang="sw-KE"/>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800" b="1" i="0" u="none" strike="noStrike" kern="1200" spc="0" baseline="0">
                <a:solidFill>
                  <a:schemeClr val="tx1">
                    <a:lumMod val="65000"/>
                    <a:lumOff val="35000"/>
                  </a:schemeClr>
                </a:solidFill>
                <a:latin typeface="PT Sans" panose="020B0503020203020204" pitchFamily="34" charset="77"/>
                <a:ea typeface="+mn-ea"/>
                <a:cs typeface="+mn-cs"/>
              </a:defRPr>
            </a:pPr>
            <a:r>
              <a:rPr lang="en-US" sz="1800" b="1"/>
              <a:t>Female</a:t>
            </a:r>
          </a:p>
        </c:rich>
      </c:tx>
      <c:overlay val="0"/>
      <c:spPr>
        <a:noFill/>
        <a:ln>
          <a:noFill/>
        </a:ln>
        <a:effectLst/>
      </c:spPr>
    </c:title>
    <c:autoTitleDeleted val="0"/>
    <c:plotArea>
      <c:layout>
        <c:manualLayout>
          <c:layoutTarget val="inner"/>
          <c:xMode val="edge"/>
          <c:yMode val="edge"/>
          <c:x val="9.7111111111111106E-2"/>
          <c:y val="0.12902887139107611"/>
          <c:w val="0.86516031311286135"/>
          <c:h val="0.69128903412925302"/>
        </c:manualLayout>
      </c:layout>
      <c:barChart>
        <c:barDir val="col"/>
        <c:grouping val="stacked"/>
        <c:varyColors val="0"/>
        <c:ser>
          <c:idx val="0"/>
          <c:order val="0"/>
          <c:tx>
            <c:strRef>
              <c:f>'Poverty&amp;Work'!$C$126</c:f>
              <c:strCache>
                <c:ptCount val="1"/>
                <c:pt idx="0">
                  <c:v>School/ training</c:v>
                </c:pt>
              </c:strCache>
            </c:strRef>
          </c:tx>
          <c:spPr>
            <a:solidFill>
              <a:srgbClr val="003972"/>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E152-FB47-A4C8-E6DCD8D1E11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E152-FB47-A4C8-E6DCD8D1E11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E152-FB47-A4C8-E6DCD8D1E118}"/>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'Poverty&amp;Work'!$B$134:$B$139</c:f>
              <c:strCache>
                <c:ptCount val="6"/>
                <c:pt idx="0">
                  <c:v>Youth (15-24)</c:v>
                </c:pt>
                <c:pt idx="1">
                  <c:v>Working age (25-59)</c:v>
                </c:pt>
                <c:pt idx="3">
                  <c:v>60 - 69 years</c:v>
                </c:pt>
                <c:pt idx="4">
                  <c:v>70 - 79 years</c:v>
                </c:pt>
                <c:pt idx="5">
                  <c:v>80+ years</c:v>
                </c:pt>
              </c:strCache>
            </c:strRef>
          </c:cat>
          <c:val>
            <c:numRef>
              <c:f>'Poverty&amp;Work'!$C$134:$C$139</c:f>
              <c:numCache>
                <c:formatCode>0</c:formatCode>
                <c:ptCount val="6"/>
                <c:pt idx="0">
                  <c:v>54.95</c:v>
                </c:pt>
                <c:pt idx="1">
                  <c:v>2.86</c:v>
                </c:pt>
                <c:pt idx="3">
                  <c:v>0</c:v>
                </c:pt>
                <c:pt idx="4">
                  <c:v>0</c:v>
                </c:pt>
                <c:pt idx="5">
                  <c:v>1.46</c:v>
                </c:pt>
              </c:numCache>
            </c:numRef>
          </c:val>
          <c:extLst xmlns:c16r2="http://schemas.microsoft.com/office/drawing/2015/06/chart">
            <c:ext xmlns:c16="http://schemas.microsoft.com/office/drawing/2014/chart" uri="{C3380CC4-5D6E-409C-BE32-E72D297353CC}">
              <c16:uniqueId val="{00000003-E152-FB47-A4C8-E6DCD8D1E118}"/>
            </c:ext>
          </c:extLst>
        </c:ser>
        <c:ser>
          <c:idx val="1"/>
          <c:order val="1"/>
          <c:tx>
            <c:strRef>
              <c:f>'Poverty&amp;Work'!$D$126</c:f>
              <c:strCache>
                <c:ptCount val="1"/>
                <c:pt idx="0">
                  <c:v>Housework</c:v>
                </c:pt>
              </c:strCache>
            </c:strRef>
          </c:tx>
          <c:spPr>
            <a:solidFill>
              <a:srgbClr val="EF5D3B"/>
            </a:solidFill>
            <a:ln>
              <a:noFill/>
            </a:ln>
            <a:effectLst/>
          </c:spPr>
          <c:invertIfNegative val="0"/>
          <c:dLbls>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E152-FB47-A4C8-E6DCD8D1E118}"/>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'Poverty&amp;Work'!$B$134:$B$139</c:f>
              <c:strCache>
                <c:ptCount val="6"/>
                <c:pt idx="0">
                  <c:v>Youth (15-24)</c:v>
                </c:pt>
                <c:pt idx="1">
                  <c:v>Working age (25-59)</c:v>
                </c:pt>
                <c:pt idx="3">
                  <c:v>60 - 69 years</c:v>
                </c:pt>
                <c:pt idx="4">
                  <c:v>70 - 79 years</c:v>
                </c:pt>
                <c:pt idx="5">
                  <c:v>80+ years</c:v>
                </c:pt>
              </c:strCache>
            </c:strRef>
          </c:cat>
          <c:val>
            <c:numRef>
              <c:f>'Poverty&amp;Work'!$D$134:$D$139</c:f>
              <c:numCache>
                <c:formatCode>0</c:formatCode>
                <c:ptCount val="6"/>
                <c:pt idx="0">
                  <c:v>25.09</c:v>
                </c:pt>
                <c:pt idx="1">
                  <c:v>40.72</c:v>
                </c:pt>
                <c:pt idx="3">
                  <c:v>3.75</c:v>
                </c:pt>
                <c:pt idx="4">
                  <c:v>5.83</c:v>
                </c:pt>
                <c:pt idx="5">
                  <c:v>0.77</c:v>
                </c:pt>
              </c:numCache>
            </c:numRef>
          </c:val>
          <c:extLst xmlns:c16r2="http://schemas.microsoft.com/office/drawing/2015/06/chart">
            <c:ext xmlns:c16="http://schemas.microsoft.com/office/drawing/2014/chart" uri="{C3380CC4-5D6E-409C-BE32-E72D297353CC}">
              <c16:uniqueId val="{00000005-E152-FB47-A4C8-E6DCD8D1E118}"/>
            </c:ext>
          </c:extLst>
        </c:ser>
        <c:ser>
          <c:idx val="3"/>
          <c:order val="2"/>
          <c:tx>
            <c:strRef>
              <c:f>'Poverty&amp;Work'!$E$126</c:f>
              <c:strCache>
                <c:ptCount val="1"/>
                <c:pt idx="0">
                  <c:v>Illness, injury or disability</c:v>
                </c:pt>
              </c:strCache>
            </c:strRef>
          </c:tx>
          <c:spPr>
            <a:solidFill>
              <a:srgbClr val="298B9C"/>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'Poverty&amp;Work'!$B$134:$B$139</c:f>
              <c:strCache>
                <c:ptCount val="6"/>
                <c:pt idx="0">
                  <c:v>Youth (15-24)</c:v>
                </c:pt>
                <c:pt idx="1">
                  <c:v>Working age (25-59)</c:v>
                </c:pt>
                <c:pt idx="3">
                  <c:v>60 - 69 years</c:v>
                </c:pt>
                <c:pt idx="4">
                  <c:v>70 - 79 years</c:v>
                </c:pt>
                <c:pt idx="5">
                  <c:v>80+ years</c:v>
                </c:pt>
              </c:strCache>
            </c:strRef>
          </c:cat>
          <c:val>
            <c:numRef>
              <c:f>'Poverty&amp;Work'!$E$134:$E$139</c:f>
              <c:numCache>
                <c:formatCode>0</c:formatCode>
                <c:ptCount val="6"/>
                <c:pt idx="0">
                  <c:v>3.73</c:v>
                </c:pt>
                <c:pt idx="1">
                  <c:v>23.96</c:v>
                </c:pt>
                <c:pt idx="3">
                  <c:v>43.31</c:v>
                </c:pt>
                <c:pt idx="4">
                  <c:v>28.4</c:v>
                </c:pt>
                <c:pt idx="5">
                  <c:v>13.46</c:v>
                </c:pt>
              </c:numCache>
            </c:numRef>
          </c:val>
          <c:extLst xmlns:c16r2="http://schemas.microsoft.com/office/drawing/2015/06/chart">
            <c:ext xmlns:c16="http://schemas.microsoft.com/office/drawing/2014/chart" uri="{C3380CC4-5D6E-409C-BE32-E72D297353CC}">
              <c16:uniqueId val="{00000006-E152-FB47-A4C8-E6DCD8D1E118}"/>
            </c:ext>
          </c:extLst>
        </c:ser>
        <c:ser>
          <c:idx val="4"/>
          <c:order val="3"/>
          <c:tx>
            <c:strRef>
              <c:f>'Poverty&amp;Work'!$F$126</c:f>
              <c:strCache>
                <c:ptCount val="1"/>
                <c:pt idx="0">
                  <c:v>Retired or too old for work</c:v>
                </c:pt>
              </c:strCache>
            </c:strRef>
          </c:tx>
          <c:spPr>
            <a:solidFill>
              <a:srgbClr val="7030A0"/>
            </a:soli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E152-FB47-A4C8-E6DCD8D1E118}"/>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'Poverty&amp;Work'!$B$134:$B$139</c:f>
              <c:strCache>
                <c:ptCount val="6"/>
                <c:pt idx="0">
                  <c:v>Youth (15-24)</c:v>
                </c:pt>
                <c:pt idx="1">
                  <c:v>Working age (25-59)</c:v>
                </c:pt>
                <c:pt idx="3">
                  <c:v>60 - 69 years</c:v>
                </c:pt>
                <c:pt idx="4">
                  <c:v>70 - 79 years</c:v>
                </c:pt>
                <c:pt idx="5">
                  <c:v>80+ years</c:v>
                </c:pt>
              </c:strCache>
            </c:strRef>
          </c:cat>
          <c:val>
            <c:numRef>
              <c:f>'Poverty&amp;Work'!$F$134:$F$139</c:f>
              <c:numCache>
                <c:formatCode>0</c:formatCode>
                <c:ptCount val="6"/>
                <c:pt idx="0">
                  <c:v>0.13</c:v>
                </c:pt>
                <c:pt idx="1">
                  <c:v>3.64</c:v>
                </c:pt>
                <c:pt idx="3">
                  <c:v>42.44</c:v>
                </c:pt>
                <c:pt idx="4">
                  <c:v>62.02</c:v>
                </c:pt>
                <c:pt idx="5">
                  <c:v>78.52</c:v>
                </c:pt>
              </c:numCache>
            </c:numRef>
          </c:val>
          <c:extLst xmlns:c16r2="http://schemas.microsoft.com/office/drawing/2015/06/chart">
            <c:ext xmlns:c16="http://schemas.microsoft.com/office/drawing/2014/chart" uri="{C3380CC4-5D6E-409C-BE32-E72D297353CC}">
              <c16:uniqueId val="{00000008-E152-FB47-A4C8-E6DCD8D1E118}"/>
            </c:ext>
          </c:extLst>
        </c:ser>
        <c:ser>
          <c:idx val="5"/>
          <c:order val="4"/>
          <c:tx>
            <c:strRef>
              <c:f>'Poverty&amp;Work'!$G$126</c:f>
              <c:strCache>
                <c:ptCount val="1"/>
                <c:pt idx="0">
                  <c:v>Off-season</c:v>
                </c:pt>
              </c:strCache>
            </c:strRef>
          </c:tx>
          <c:spPr>
            <a:solidFill>
              <a:srgbClr val="FAB41F"/>
            </a:solidFill>
            <a:ln>
              <a:noFill/>
            </a:ln>
            <a:effectLst/>
          </c:spPr>
          <c:invertIfNegative val="0"/>
          <c:dLbls>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'Poverty&amp;Work'!$B$134:$B$139</c:f>
              <c:strCache>
                <c:ptCount val="6"/>
                <c:pt idx="0">
                  <c:v>Youth (15-24)</c:v>
                </c:pt>
                <c:pt idx="1">
                  <c:v>Working age (25-59)</c:v>
                </c:pt>
                <c:pt idx="3">
                  <c:v>60 - 69 years</c:v>
                </c:pt>
                <c:pt idx="4">
                  <c:v>70 - 79 years</c:v>
                </c:pt>
                <c:pt idx="5">
                  <c:v>80+ years</c:v>
                </c:pt>
              </c:strCache>
            </c:strRef>
          </c:cat>
          <c:val>
            <c:numRef>
              <c:f>'Poverty&amp;Work'!$G$134:$G$139</c:f>
              <c:numCache>
                <c:formatCode>0</c:formatCode>
                <c:ptCount val="6"/>
                <c:pt idx="0">
                  <c:v>4.05</c:v>
                </c:pt>
                <c:pt idx="1">
                  <c:v>11.99</c:v>
                </c:pt>
                <c:pt idx="3">
                  <c:v>8.34</c:v>
                </c:pt>
                <c:pt idx="4">
                  <c:v>2.92</c:v>
                </c:pt>
                <c:pt idx="5">
                  <c:v>5.04</c:v>
                </c:pt>
              </c:numCache>
            </c:numRef>
          </c:val>
          <c:extLst xmlns:c16r2="http://schemas.microsoft.com/office/drawing/2015/06/chart">
            <c:ext xmlns:c16="http://schemas.microsoft.com/office/drawing/2014/chart" uri="{C3380CC4-5D6E-409C-BE32-E72D297353CC}">
              <c16:uniqueId val="{00000009-E152-FB47-A4C8-E6DCD8D1E118}"/>
            </c:ext>
          </c:extLst>
        </c:ser>
        <c:ser>
          <c:idx val="6"/>
          <c:order val="5"/>
          <c:tx>
            <c:strRef>
              <c:f>'Poverty&amp;Work'!$H$126</c:f>
              <c:strCache>
                <c:ptCount val="1"/>
                <c:pt idx="0">
                  <c:v>Other/NA</c:v>
                </c:pt>
              </c:strCache>
            </c:strRef>
          </c:tx>
          <c:spPr>
            <a:solidFill>
              <a:schemeClr val="accent3">
                <a:lumMod val="50000"/>
              </a:schemeClr>
            </a:solidFill>
            <a:ln>
              <a:noFill/>
            </a:ln>
            <a:effectLst/>
          </c:spPr>
          <c:invertIfNegative val="0"/>
          <c:dLbls>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E152-FB47-A4C8-E6DCD8D1E118}"/>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E152-FB47-A4C8-E6DCD8D1E118}"/>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E152-FB47-A4C8-E6DCD8D1E118}"/>
                </c:ext>
              </c:extLst>
            </c:dLbl>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'Poverty&amp;Work'!$B$134:$B$139</c:f>
              <c:strCache>
                <c:ptCount val="6"/>
                <c:pt idx="0">
                  <c:v>Youth (15-24)</c:v>
                </c:pt>
                <c:pt idx="1">
                  <c:v>Working age (25-59)</c:v>
                </c:pt>
                <c:pt idx="3">
                  <c:v>60 - 69 years</c:v>
                </c:pt>
                <c:pt idx="4">
                  <c:v>70 - 79 years</c:v>
                </c:pt>
                <c:pt idx="5">
                  <c:v>80+ years</c:v>
                </c:pt>
              </c:strCache>
            </c:strRef>
          </c:cat>
          <c:val>
            <c:numRef>
              <c:f>'Poverty&amp;Work'!$H$134:$H$139</c:f>
              <c:numCache>
                <c:formatCode>0</c:formatCode>
                <c:ptCount val="6"/>
                <c:pt idx="0">
                  <c:v>12.05</c:v>
                </c:pt>
                <c:pt idx="1">
                  <c:v>16.82</c:v>
                </c:pt>
                <c:pt idx="3">
                  <c:v>2.16</c:v>
                </c:pt>
                <c:pt idx="4">
                  <c:v>0.82</c:v>
                </c:pt>
                <c:pt idx="5">
                  <c:v>0.76</c:v>
                </c:pt>
              </c:numCache>
            </c:numRef>
          </c:val>
          <c:extLst xmlns:c16r2="http://schemas.microsoft.com/office/drawing/2015/06/chart">
            <c:ext xmlns:c16="http://schemas.microsoft.com/office/drawing/2014/chart" uri="{C3380CC4-5D6E-409C-BE32-E72D297353CC}">
              <c16:uniqueId val="{0000000D-E152-FB47-A4C8-E6DCD8D1E118}"/>
            </c:ext>
          </c:extLst>
        </c:ser>
        <c:dLbls>
          <c:dLblPos val="ctr"/>
          <c:showLegendKey val="0"/>
          <c:showVal val="1"/>
          <c:showCatName val="0"/>
          <c:showSerName val="0"/>
          <c:showPercent val="0"/>
          <c:showBubbleSize val="0"/>
        </c:dLbls>
        <c:gapWidth val="25"/>
        <c:overlap val="100"/>
        <c:axId val="123681024"/>
        <c:axId val="123691008"/>
      </c:barChart>
      <c:catAx>
        <c:axId val="123681024"/>
        <c:scaling>
          <c:orientation val="minMax"/>
        </c:scaling>
        <c:delete val="0"/>
        <c:axPos val="b"/>
        <c:numFmt formatCode="General" sourceLinked="1"/>
        <c:majorTickMark val="none"/>
        <c:minorTickMark val="none"/>
        <c:tickLblPos val="nextTo"/>
        <c:spPr>
          <a:noFill/>
          <a:ln w="9525" cap="flat" cmpd="sng" algn="ctr">
            <a:noFill/>
            <a:round/>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23691008"/>
        <c:crosses val="autoZero"/>
        <c:auto val="1"/>
        <c:lblAlgn val="ctr"/>
        <c:lblOffset val="100"/>
        <c:noMultiLvlLbl val="0"/>
      </c:catAx>
      <c:valAx>
        <c:axId val="1236910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General" sourceLinked="0"/>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23681024"/>
        <c:crosses val="autoZero"/>
        <c:crossBetween val="between"/>
        <c:majorUnit val="100"/>
      </c:valAx>
      <c:spPr>
        <a:solidFill>
          <a:srgbClr val="F1F1F1"/>
        </a:solidFill>
      </c:spPr>
    </c:plotArea>
    <c:plotVisOnly val="1"/>
    <c:dispBlanksAs val="gap"/>
    <c:showDLblsOverMax val="0"/>
    <c:extLst xmlns:c16r2="http://schemas.microsoft.com/office/drawing/2015/06/chart"/>
  </c:chart>
  <c:spPr>
    <a:solidFill>
      <a:srgbClr val="F1F1F1"/>
    </a:solidFill>
    <a:ln w="9525" cap="flat" cmpd="sng" algn="ctr">
      <a:noFill/>
      <a:round/>
    </a:ln>
    <a:effectLst/>
  </c:spPr>
  <c:txPr>
    <a:bodyPr/>
    <a:lstStyle/>
    <a:p>
      <a:pPr>
        <a:defRPr>
          <a:latin typeface="PT Sans" panose="020B0503020203020204" pitchFamily="34" charset="77"/>
        </a:defRPr>
      </a:pPr>
      <a:endParaRPr lang="sw-KE"/>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9362730155492884E-2"/>
          <c:y val="0.11662787105912779"/>
          <c:w val="0.86567788329925799"/>
          <c:h val="0.64966666957912123"/>
        </c:manualLayout>
      </c:layout>
      <c:areaChart>
        <c:grouping val="stacked"/>
        <c:varyColors val="0"/>
        <c:ser>
          <c:idx val="2"/>
          <c:order val="0"/>
          <c:tx>
            <c:strRef>
              <c:f>'Assets&amp;Credit'!$H$160</c:f>
              <c:strCache>
                <c:ptCount val="1"/>
                <c:pt idx="0">
                  <c:v>Formally borrowed</c:v>
                </c:pt>
              </c:strCache>
            </c:strRef>
          </c:tx>
          <c:spPr>
            <a:solidFill>
              <a:srgbClr val="003972"/>
            </a:solidFill>
            <a:ln w="25400">
              <a:noFill/>
            </a:ln>
            <a:effectLst/>
          </c:spPr>
          <c:cat>
            <c:strRef>
              <c:f>'Assets&amp;Credit'!$G$166:$G$178</c:f>
              <c:strCache>
                <c:ptCount val="13"/>
                <c:pt idx="0">
                  <c:v>15-</c:v>
                </c:pt>
                <c:pt idx="1">
                  <c:v>20-</c:v>
                </c:pt>
                <c:pt idx="2">
                  <c:v>25-</c:v>
                </c:pt>
                <c:pt idx="3">
                  <c:v>30-</c:v>
                </c:pt>
                <c:pt idx="4">
                  <c:v>35-</c:v>
                </c:pt>
                <c:pt idx="5">
                  <c:v>40-</c:v>
                </c:pt>
                <c:pt idx="6">
                  <c:v>45-</c:v>
                </c:pt>
                <c:pt idx="7">
                  <c:v>50-</c:v>
                </c:pt>
                <c:pt idx="8">
                  <c:v>55-</c:v>
                </c:pt>
                <c:pt idx="9">
                  <c:v>60-</c:v>
                </c:pt>
                <c:pt idx="10">
                  <c:v>65-</c:v>
                </c:pt>
                <c:pt idx="11">
                  <c:v>70-</c:v>
                </c:pt>
                <c:pt idx="12">
                  <c:v>75-</c:v>
                </c:pt>
              </c:strCache>
            </c:strRef>
          </c:cat>
          <c:val>
            <c:numRef>
              <c:f>'Assets&amp;Credit'!$H$166:$H$178</c:f>
              <c:numCache>
                <c:formatCode>_(* #,##0.0_);_(* \(#,##0.0\);_(* "-"??_);_(@_)</c:formatCode>
                <c:ptCount val="13"/>
                <c:pt idx="0">
                  <c:v>0.30982942735199998</c:v>
                </c:pt>
                <c:pt idx="1">
                  <c:v>2.6801053765640002</c:v>
                </c:pt>
                <c:pt idx="2">
                  <c:v>6.968499384588001</c:v>
                </c:pt>
                <c:pt idx="3">
                  <c:v>9.744971724621001</c:v>
                </c:pt>
                <c:pt idx="4">
                  <c:v>11.544527680364997</c:v>
                </c:pt>
                <c:pt idx="5">
                  <c:v>10.895621527665</c:v>
                </c:pt>
                <c:pt idx="6">
                  <c:v>13.198493706014</c:v>
                </c:pt>
                <c:pt idx="7">
                  <c:v>12.663926259431998</c:v>
                </c:pt>
                <c:pt idx="8">
                  <c:v>10.572737189650997</c:v>
                </c:pt>
                <c:pt idx="9">
                  <c:v>11.737100007126001</c:v>
                </c:pt>
                <c:pt idx="10">
                  <c:v>7.3440632276279993</c:v>
                </c:pt>
                <c:pt idx="11">
                  <c:v>5.144898481746</c:v>
                </c:pt>
                <c:pt idx="12">
                  <c:v>2.336029927372</c:v>
                </c:pt>
              </c:numCache>
            </c:numRef>
          </c:val>
          <c:extLst xmlns:c16r2="http://schemas.microsoft.com/office/drawing/2015/06/chart">
            <c:ext xmlns:c16="http://schemas.microsoft.com/office/drawing/2014/chart" uri="{C3380CC4-5D6E-409C-BE32-E72D297353CC}">
              <c16:uniqueId val="{00000000-30B2-AA4A-A373-EC205C732A1C}"/>
            </c:ext>
          </c:extLst>
        </c:ser>
        <c:ser>
          <c:idx val="1"/>
          <c:order val="1"/>
          <c:tx>
            <c:strRef>
              <c:f>'Assets&amp;Credit'!$I$160</c:f>
              <c:strCache>
                <c:ptCount val="1"/>
                <c:pt idx="0">
                  <c:v>Informally borrowed</c:v>
                </c:pt>
              </c:strCache>
            </c:strRef>
          </c:tx>
          <c:spPr>
            <a:solidFill>
              <a:srgbClr val="003972">
                <a:alpha val="80000"/>
              </a:srgbClr>
            </a:solidFill>
            <a:ln w="25400">
              <a:noFill/>
            </a:ln>
            <a:effectLst/>
          </c:spPr>
          <c:cat>
            <c:strRef>
              <c:f>'Assets&amp;Credit'!$G$166:$G$178</c:f>
              <c:strCache>
                <c:ptCount val="13"/>
                <c:pt idx="0">
                  <c:v>15-</c:v>
                </c:pt>
                <c:pt idx="1">
                  <c:v>20-</c:v>
                </c:pt>
                <c:pt idx="2">
                  <c:v>25-</c:v>
                </c:pt>
                <c:pt idx="3">
                  <c:v>30-</c:v>
                </c:pt>
                <c:pt idx="4">
                  <c:v>35-</c:v>
                </c:pt>
                <c:pt idx="5">
                  <c:v>40-</c:v>
                </c:pt>
                <c:pt idx="6">
                  <c:v>45-</c:v>
                </c:pt>
                <c:pt idx="7">
                  <c:v>50-</c:v>
                </c:pt>
                <c:pt idx="8">
                  <c:v>55-</c:v>
                </c:pt>
                <c:pt idx="9">
                  <c:v>60-</c:v>
                </c:pt>
                <c:pt idx="10">
                  <c:v>65-</c:v>
                </c:pt>
                <c:pt idx="11">
                  <c:v>70-</c:v>
                </c:pt>
                <c:pt idx="12">
                  <c:v>75-</c:v>
                </c:pt>
              </c:strCache>
            </c:strRef>
          </c:cat>
          <c:val>
            <c:numRef>
              <c:f>'Assets&amp;Credit'!$I$166:$I$178</c:f>
              <c:numCache>
                <c:formatCode>_(* #,##0.0_);_(* \(#,##0.0\);_(* "-"??_);_(@_)</c:formatCode>
                <c:ptCount val="13"/>
                <c:pt idx="0">
                  <c:v>2.5316826476400003</c:v>
                </c:pt>
                <c:pt idx="1">
                  <c:v>9.9883108149880009</c:v>
                </c:pt>
                <c:pt idx="2">
                  <c:v>15.540684003627998</c:v>
                </c:pt>
                <c:pt idx="3">
                  <c:v>21.160417380801995</c:v>
                </c:pt>
                <c:pt idx="4">
                  <c:v>20.361292887551997</c:v>
                </c:pt>
                <c:pt idx="5">
                  <c:v>22.09918655085</c:v>
                </c:pt>
                <c:pt idx="6">
                  <c:v>22.759563755945997</c:v>
                </c:pt>
                <c:pt idx="7">
                  <c:v>23.056431953687998</c:v>
                </c:pt>
                <c:pt idx="8">
                  <c:v>21.100591226481001</c:v>
                </c:pt>
                <c:pt idx="9">
                  <c:v>17.395212941495998</c:v>
                </c:pt>
                <c:pt idx="10">
                  <c:v>14.969372505030002</c:v>
                </c:pt>
                <c:pt idx="11">
                  <c:v>7.0404402039449998</c:v>
                </c:pt>
                <c:pt idx="12">
                  <c:v>5.735355794509001</c:v>
                </c:pt>
              </c:numCache>
            </c:numRef>
          </c:val>
          <c:extLst xmlns:c16r2="http://schemas.microsoft.com/office/drawing/2015/06/chart">
            <c:ext xmlns:c16="http://schemas.microsoft.com/office/drawing/2014/chart" uri="{C3380CC4-5D6E-409C-BE32-E72D297353CC}">
              <c16:uniqueId val="{00000001-30B2-AA4A-A373-EC205C732A1C}"/>
            </c:ext>
          </c:extLst>
        </c:ser>
        <c:ser>
          <c:idx val="3"/>
          <c:order val="2"/>
          <c:tx>
            <c:strRef>
              <c:f>'Assets&amp;Credit'!$J$160</c:f>
              <c:strCache>
                <c:ptCount val="1"/>
                <c:pt idx="0">
                  <c:v>Don't know source</c:v>
                </c:pt>
              </c:strCache>
            </c:strRef>
          </c:tx>
          <c:spPr>
            <a:solidFill>
              <a:srgbClr val="003972">
                <a:alpha val="60000"/>
              </a:srgbClr>
            </a:solidFill>
            <a:ln w="25400">
              <a:noFill/>
            </a:ln>
            <a:effectLst/>
          </c:spPr>
          <c:cat>
            <c:strRef>
              <c:f>'Assets&amp;Credit'!$G$166:$G$178</c:f>
              <c:strCache>
                <c:ptCount val="13"/>
                <c:pt idx="0">
                  <c:v>15-</c:v>
                </c:pt>
                <c:pt idx="1">
                  <c:v>20-</c:v>
                </c:pt>
                <c:pt idx="2">
                  <c:v>25-</c:v>
                </c:pt>
                <c:pt idx="3">
                  <c:v>30-</c:v>
                </c:pt>
                <c:pt idx="4">
                  <c:v>35-</c:v>
                </c:pt>
                <c:pt idx="5">
                  <c:v>40-</c:v>
                </c:pt>
                <c:pt idx="6">
                  <c:v>45-</c:v>
                </c:pt>
                <c:pt idx="7">
                  <c:v>50-</c:v>
                </c:pt>
                <c:pt idx="8">
                  <c:v>55-</c:v>
                </c:pt>
                <c:pt idx="9">
                  <c:v>60-</c:v>
                </c:pt>
                <c:pt idx="10">
                  <c:v>65-</c:v>
                </c:pt>
                <c:pt idx="11">
                  <c:v>70-</c:v>
                </c:pt>
                <c:pt idx="12">
                  <c:v>75-</c:v>
                </c:pt>
              </c:strCache>
            </c:strRef>
          </c:cat>
          <c:val>
            <c:numRef>
              <c:f>'Assets&amp;Credit'!$J$166:$J$178</c:f>
              <c:numCache>
                <c:formatCode>_(* #,##0.0_);_(* \(#,##0.0\);_(* "-"??_);_(@_)</c:formatCode>
                <c:ptCount val="13"/>
                <c:pt idx="0">
                  <c:v>1.3203279250079998</c:v>
                </c:pt>
                <c:pt idx="1">
                  <c:v>3.3225038084480003</c:v>
                </c:pt>
                <c:pt idx="2">
                  <c:v>5.0828566117839999</c:v>
                </c:pt>
                <c:pt idx="3">
                  <c:v>4.573200894577</c:v>
                </c:pt>
                <c:pt idx="4">
                  <c:v>4.0151894320829999</c:v>
                </c:pt>
                <c:pt idx="5">
                  <c:v>4.9367381283300009</c:v>
                </c:pt>
                <c:pt idx="6">
                  <c:v>5.705678371666</c:v>
                </c:pt>
                <c:pt idx="7">
                  <c:v>6.0293217868799989</c:v>
                </c:pt>
                <c:pt idx="8">
                  <c:v>4.8853979279949993</c:v>
                </c:pt>
                <c:pt idx="9">
                  <c:v>3.3480570513780004</c:v>
                </c:pt>
                <c:pt idx="10">
                  <c:v>4.7237342673419995</c:v>
                </c:pt>
                <c:pt idx="11">
                  <c:v>4.5650696392680006</c:v>
                </c:pt>
                <c:pt idx="12">
                  <c:v>2.4106842781190001</c:v>
                </c:pt>
              </c:numCache>
            </c:numRef>
          </c:val>
          <c:extLst xmlns:c16r2="http://schemas.microsoft.com/office/drawing/2015/06/chart">
            <c:ext xmlns:c16="http://schemas.microsoft.com/office/drawing/2014/chart" uri="{C3380CC4-5D6E-409C-BE32-E72D297353CC}">
              <c16:uniqueId val="{00000002-30B2-AA4A-A373-EC205C732A1C}"/>
            </c:ext>
          </c:extLst>
        </c:ser>
        <c:ser>
          <c:idx val="0"/>
          <c:order val="3"/>
          <c:tx>
            <c:strRef>
              <c:f>'Assets&amp;Credit'!$K$160</c:f>
              <c:strCache>
                <c:ptCount val="1"/>
                <c:pt idx="0">
                  <c:v>No credit</c:v>
                </c:pt>
              </c:strCache>
            </c:strRef>
          </c:tx>
          <c:spPr>
            <a:solidFill>
              <a:srgbClr val="298B9C">
                <a:alpha val="40000"/>
              </a:srgbClr>
            </a:solidFill>
            <a:ln w="25400">
              <a:noFill/>
            </a:ln>
            <a:effectLst/>
          </c:spPr>
          <c:cat>
            <c:strRef>
              <c:f>'Assets&amp;Credit'!$G$166:$G$178</c:f>
              <c:strCache>
                <c:ptCount val="13"/>
                <c:pt idx="0">
                  <c:v>15-</c:v>
                </c:pt>
                <c:pt idx="1">
                  <c:v>20-</c:v>
                </c:pt>
                <c:pt idx="2">
                  <c:v>25-</c:v>
                </c:pt>
                <c:pt idx="3">
                  <c:v>30-</c:v>
                </c:pt>
                <c:pt idx="4">
                  <c:v>35-</c:v>
                </c:pt>
                <c:pt idx="5">
                  <c:v>40-</c:v>
                </c:pt>
                <c:pt idx="6">
                  <c:v>45-</c:v>
                </c:pt>
                <c:pt idx="7">
                  <c:v>50-</c:v>
                </c:pt>
                <c:pt idx="8">
                  <c:v>55-</c:v>
                </c:pt>
                <c:pt idx="9">
                  <c:v>60-</c:v>
                </c:pt>
                <c:pt idx="10">
                  <c:v>65-</c:v>
                </c:pt>
                <c:pt idx="11">
                  <c:v>70-</c:v>
                </c:pt>
                <c:pt idx="12">
                  <c:v>75-</c:v>
                </c:pt>
              </c:strCache>
            </c:strRef>
          </c:cat>
          <c:val>
            <c:numRef>
              <c:f>'Assets&amp;Credit'!$K$166:$K$178</c:f>
              <c:numCache>
                <c:formatCode>_(* #,##0.0_);_(* \(#,##0.0\);_(* "-"??_);_(@_)</c:formatCode>
                <c:ptCount val="13"/>
                <c:pt idx="0">
                  <c:v>95.838160000000002</c:v>
                </c:pt>
                <c:pt idx="1">
                  <c:v>84.009079999999997</c:v>
                </c:pt>
                <c:pt idx="2">
                  <c:v>72.407960000000003</c:v>
                </c:pt>
                <c:pt idx="3">
                  <c:v>64.521410000000017</c:v>
                </c:pt>
                <c:pt idx="4">
                  <c:v>64.078990000000005</c:v>
                </c:pt>
                <c:pt idx="5">
                  <c:v>62.068453793154994</c:v>
                </c:pt>
                <c:pt idx="6">
                  <c:v>58.336264166373994</c:v>
                </c:pt>
                <c:pt idx="7">
                  <c:v>58.250320000000009</c:v>
                </c:pt>
                <c:pt idx="8">
                  <c:v>63.441273655873005</c:v>
                </c:pt>
                <c:pt idx="9">
                  <c:v>67.519629999999992</c:v>
                </c:pt>
                <c:pt idx="10">
                  <c:v>72.962829999999997</c:v>
                </c:pt>
                <c:pt idx="11">
                  <c:v>83.249591675041003</c:v>
                </c:pt>
                <c:pt idx="12">
                  <c:v>89.517929999999993</c:v>
                </c:pt>
              </c:numCache>
            </c:numRef>
          </c:val>
          <c:extLst xmlns:c16r2="http://schemas.microsoft.com/office/drawing/2015/06/chart">
            <c:ext xmlns:c16="http://schemas.microsoft.com/office/drawing/2014/chart" uri="{C3380CC4-5D6E-409C-BE32-E72D297353CC}">
              <c16:uniqueId val="{00000003-30B2-AA4A-A373-EC205C732A1C}"/>
            </c:ext>
          </c:extLst>
        </c:ser>
        <c:dLbls>
          <c:showLegendKey val="0"/>
          <c:showVal val="0"/>
          <c:showCatName val="0"/>
          <c:showSerName val="0"/>
          <c:showPercent val="0"/>
          <c:showBubbleSize val="0"/>
        </c:dLbls>
        <c:axId val="133234688"/>
        <c:axId val="133236608"/>
      </c:areaChart>
      <c:catAx>
        <c:axId val="133234688"/>
        <c:scaling>
          <c:orientation val="minMax"/>
        </c:scaling>
        <c:delete val="0"/>
        <c:axPos val="b"/>
        <c:title>
          <c:tx>
            <c:rich>
              <a:bodyPr rot="0" spcFirstLastPara="1" vertOverflow="ellipsis" vert="horz" wrap="square" anchor="ctr" anchorCtr="1"/>
              <a:lstStyle/>
              <a:p>
                <a:pPr>
                  <a:defRPr sz="1000" b="1" i="0" u="none" strike="noStrike" kern="1200" baseline="0">
                    <a:solidFill>
                      <a:schemeClr val="tx1">
                        <a:lumMod val="65000"/>
                        <a:lumOff val="35000"/>
                      </a:schemeClr>
                    </a:solidFill>
                    <a:latin typeface="PT Sans" panose="020B0503020203020204" pitchFamily="34" charset="77"/>
                    <a:ea typeface="+mn-ea"/>
                    <a:cs typeface="+mn-cs"/>
                  </a:defRPr>
                </a:pPr>
                <a:r>
                  <a:rPr lang="en-US" b="1"/>
                  <a:t>Five</a:t>
                </a:r>
                <a:r>
                  <a:rPr lang="en-US" b="1" baseline="0"/>
                  <a:t> year age group</a:t>
                </a:r>
                <a:endParaRPr lang="en-US" b="1"/>
              </a:p>
            </c:rich>
          </c:tx>
          <c:layout>
            <c:manualLayout>
              <c:xMode val="edge"/>
              <c:yMode val="edge"/>
              <c:x val="0.38852586474961326"/>
              <c:y val="0.85200884837950175"/>
            </c:manualLayout>
          </c:layout>
          <c:overlay val="0"/>
          <c:spPr>
            <a:noFill/>
            <a:ln>
              <a:noFill/>
            </a:ln>
            <a:effectLst/>
          </c:spPr>
        </c:title>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9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33236608"/>
        <c:crosses val="autoZero"/>
        <c:auto val="1"/>
        <c:lblAlgn val="ctr"/>
        <c:lblOffset val="100"/>
        <c:noMultiLvlLbl val="0"/>
      </c:catAx>
      <c:valAx>
        <c:axId val="133236608"/>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33234688"/>
        <c:crosses val="autoZero"/>
        <c:crossBetween val="midCat"/>
        <c:majorUnit val="100"/>
      </c:valAx>
    </c:plotArea>
    <c:legend>
      <c:legendPos val="b"/>
      <c:overlay val="0"/>
    </c:legend>
    <c:plotVisOnly val="1"/>
    <c:dispBlanksAs val="zero"/>
    <c:showDLblsOverMax val="0"/>
    <c:extLst xmlns:c16r2="http://schemas.microsoft.com/office/drawing/2015/06/chart"/>
  </c:chart>
  <c:spPr>
    <a:solidFill>
      <a:srgbClr val="F1F1F1"/>
    </a:solidFill>
    <a:ln w="9525" cap="flat" cmpd="sng" algn="ctr">
      <a:noFill/>
      <a:round/>
    </a:ln>
    <a:effectLst/>
  </c:spPr>
  <c:txPr>
    <a:bodyPr/>
    <a:lstStyle/>
    <a:p>
      <a:pPr>
        <a:defRPr>
          <a:latin typeface="PT Sans" panose="020B0503020203020204" pitchFamily="34" charset="77"/>
        </a:defRPr>
      </a:pPr>
      <a:endParaRPr lang="sw-KE"/>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205703926705872"/>
          <c:y val="3.8206298388280567E-2"/>
          <c:w val="0.87543568574366326"/>
          <c:h val="0.75008185374115244"/>
        </c:manualLayout>
      </c:layout>
      <c:barChart>
        <c:barDir val="col"/>
        <c:grouping val="clustered"/>
        <c:varyColors val="0"/>
        <c:ser>
          <c:idx val="0"/>
          <c:order val="0"/>
          <c:tx>
            <c:strRef>
              <c:f>Sheet1!$B$1</c:f>
              <c:strCache>
                <c:ptCount val="1"/>
                <c:pt idx="0">
                  <c:v>Series 1</c:v>
                </c:pt>
              </c:strCache>
            </c:strRef>
          </c:tx>
          <c:spPr>
            <a:solidFill>
              <a:schemeClr val="accent1"/>
            </a:solidFill>
            <a:ln>
              <a:noFill/>
            </a:ln>
            <a:effectLst/>
          </c:spPr>
          <c:invertIfNegative val="0"/>
          <c:dPt>
            <c:idx val="0"/>
            <c:invertIfNegative val="0"/>
            <c:bubble3D val="0"/>
            <c:spPr>
              <a:solidFill>
                <a:srgbClr val="2F8B9B">
                  <a:alpha val="50196"/>
                </a:srgbClr>
              </a:solidFill>
              <a:ln>
                <a:noFill/>
              </a:ln>
              <a:effectLst/>
            </c:spPr>
            <c:extLst xmlns:c16r2="http://schemas.microsoft.com/office/drawing/2015/06/chart">
              <c:ext xmlns:c16="http://schemas.microsoft.com/office/drawing/2014/chart" uri="{C3380CC4-5D6E-409C-BE32-E72D297353CC}">
                <c16:uniqueId val="{00000004-7A39-DF4D-8153-99B6F478E952}"/>
              </c:ext>
            </c:extLst>
          </c:dPt>
          <c:dPt>
            <c:idx val="1"/>
            <c:invertIfNegative val="0"/>
            <c:bubble3D val="0"/>
            <c:spPr>
              <a:solidFill>
                <a:srgbClr val="2F8B9B"/>
              </a:solidFill>
              <a:ln>
                <a:noFill/>
              </a:ln>
              <a:effectLst/>
            </c:spPr>
            <c:extLst xmlns:c16r2="http://schemas.microsoft.com/office/drawing/2015/06/chart">
              <c:ext xmlns:c16="http://schemas.microsoft.com/office/drawing/2014/chart" uri="{C3380CC4-5D6E-409C-BE32-E72D297353CC}">
                <c16:uniqueId val="{00000005-7A39-DF4D-8153-99B6F478E952}"/>
              </c:ext>
            </c:extLst>
          </c:dPt>
          <c:dPt>
            <c:idx val="4"/>
            <c:invertIfNegative val="0"/>
            <c:bubble3D val="0"/>
            <c:spPr>
              <a:solidFill>
                <a:srgbClr val="F05D3B">
                  <a:alpha val="40000"/>
                </a:srgbClr>
              </a:solidFill>
              <a:ln>
                <a:noFill/>
              </a:ln>
              <a:effectLst/>
            </c:spPr>
            <c:extLst xmlns:c16r2="http://schemas.microsoft.com/office/drawing/2015/06/chart">
              <c:ext xmlns:c16="http://schemas.microsoft.com/office/drawing/2014/chart" uri="{C3380CC4-5D6E-409C-BE32-E72D297353CC}">
                <c16:uniqueId val="{00000006-7A39-DF4D-8153-99B6F478E952}"/>
              </c:ext>
            </c:extLst>
          </c:dPt>
          <c:dPt>
            <c:idx val="5"/>
            <c:invertIfNegative val="0"/>
            <c:bubble3D val="0"/>
            <c:spPr>
              <a:solidFill>
                <a:srgbClr val="F05D3B">
                  <a:alpha val="60000"/>
                </a:srgbClr>
              </a:solidFill>
              <a:ln>
                <a:noFill/>
              </a:ln>
              <a:effectLst/>
            </c:spPr>
            <c:extLst xmlns:c16r2="http://schemas.microsoft.com/office/drawing/2015/06/chart">
              <c:ext xmlns:c16="http://schemas.microsoft.com/office/drawing/2014/chart" uri="{C3380CC4-5D6E-409C-BE32-E72D297353CC}">
                <c16:uniqueId val="{00000007-7A39-DF4D-8153-99B6F478E952}"/>
              </c:ext>
            </c:extLst>
          </c:dPt>
          <c:dPt>
            <c:idx val="6"/>
            <c:invertIfNegative val="0"/>
            <c:bubble3D val="0"/>
            <c:spPr>
              <a:solidFill>
                <a:srgbClr val="F05D3B">
                  <a:alpha val="80000"/>
                </a:srgbClr>
              </a:solidFill>
              <a:ln>
                <a:noFill/>
              </a:ln>
              <a:effectLst/>
            </c:spPr>
            <c:extLst xmlns:c16r2="http://schemas.microsoft.com/office/drawing/2015/06/chart">
              <c:ext xmlns:c16="http://schemas.microsoft.com/office/drawing/2014/chart" uri="{C3380CC4-5D6E-409C-BE32-E72D297353CC}">
                <c16:uniqueId val="{00000008-7A39-DF4D-8153-99B6F478E952}"/>
              </c:ext>
            </c:extLst>
          </c:dPt>
          <c:dPt>
            <c:idx val="7"/>
            <c:invertIfNegative val="0"/>
            <c:bubble3D val="0"/>
            <c:spPr>
              <a:solidFill>
                <a:srgbClr val="F05D3B"/>
              </a:solidFill>
              <a:ln>
                <a:noFill/>
              </a:ln>
              <a:effectLst/>
            </c:spPr>
            <c:extLst xmlns:c16r2="http://schemas.microsoft.com/office/drawing/2015/06/chart">
              <c:ext xmlns:c16="http://schemas.microsoft.com/office/drawing/2014/chart" uri="{C3380CC4-5D6E-409C-BE32-E72D297353CC}">
                <c16:uniqueId val="{00000003-7A39-DF4D-8153-99B6F478E952}"/>
              </c:ext>
            </c:extLst>
          </c:dPt>
          <c:dPt>
            <c:idx val="9"/>
            <c:invertIfNegative val="0"/>
            <c:bubble3D val="0"/>
            <c:spPr>
              <a:solidFill>
                <a:srgbClr val="003971"/>
              </a:solidFill>
              <a:ln>
                <a:noFill/>
              </a:ln>
              <a:effectLst/>
            </c:spPr>
            <c:extLst xmlns:c16r2="http://schemas.microsoft.com/office/drawing/2015/06/chart">
              <c:ext xmlns:c16="http://schemas.microsoft.com/office/drawing/2014/chart" uri="{C3380CC4-5D6E-409C-BE32-E72D297353CC}">
                <c16:uniqueId val="{00000009-7A39-DF4D-8153-99B6F478E952}"/>
              </c:ext>
            </c:extLst>
          </c:dPt>
          <c:dLbls>
            <c:dLbl>
              <c:idx val="7"/>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A39-DF4D-8153-99B6F478E952}"/>
                </c:ext>
              </c:extLst>
            </c:dLbl>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bg1"/>
                    </a:solidFill>
                    <a:latin typeface="PT Sans" panose="020B0503020203020204" pitchFamily="34" charset="77"/>
                    <a:ea typeface="+mn-ea"/>
                    <a:cs typeface="+mn-cs"/>
                  </a:defRPr>
                </a:pPr>
                <a:endParaRPr lang="sw-K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Sheet1!$A$2:$A$11</c:f>
              <c:strCache>
                <c:ptCount val="10"/>
                <c:pt idx="0">
                  <c:v>Youth (15 – 24 years)</c:v>
                </c:pt>
                <c:pt idx="1">
                  <c:v>Working age (25 – 59 years)</c:v>
                </c:pt>
                <c:pt idx="4">
                  <c:v>60 - 64 years</c:v>
                </c:pt>
                <c:pt idx="5">
                  <c:v>65 - 69 years</c:v>
                </c:pt>
                <c:pt idx="6">
                  <c:v>70 - 74 years</c:v>
                </c:pt>
                <c:pt idx="7">
                  <c:v>75+ years</c:v>
                </c:pt>
                <c:pt idx="9">
                  <c:v>Total</c:v>
                </c:pt>
              </c:strCache>
            </c:strRef>
          </c:cat>
          <c:val>
            <c:numRef>
              <c:f>Sheet1!$B$2:$B$11</c:f>
              <c:numCache>
                <c:formatCode>General</c:formatCode>
                <c:ptCount val="10"/>
                <c:pt idx="0">
                  <c:v>1.6</c:v>
                </c:pt>
                <c:pt idx="1">
                  <c:v>2.2000000000000002</c:v>
                </c:pt>
                <c:pt idx="4">
                  <c:v>0.9</c:v>
                </c:pt>
                <c:pt idx="5">
                  <c:v>0.4</c:v>
                </c:pt>
                <c:pt idx="6">
                  <c:v>0.9</c:v>
                </c:pt>
                <c:pt idx="7">
                  <c:v>0.1</c:v>
                </c:pt>
                <c:pt idx="9">
                  <c:v>1.8</c:v>
                </c:pt>
              </c:numCache>
            </c:numRef>
          </c:val>
          <c:extLst xmlns:c16r2="http://schemas.microsoft.com/office/drawing/2015/06/chart">
            <c:ext xmlns:c16="http://schemas.microsoft.com/office/drawing/2014/chart" uri="{C3380CC4-5D6E-409C-BE32-E72D297353CC}">
              <c16:uniqueId val="{00000000-7A39-DF4D-8153-99B6F478E952}"/>
            </c:ext>
          </c:extLst>
        </c:ser>
        <c:dLbls>
          <c:showLegendKey val="0"/>
          <c:showVal val="0"/>
          <c:showCatName val="0"/>
          <c:showSerName val="0"/>
          <c:showPercent val="0"/>
          <c:showBubbleSize val="0"/>
        </c:dLbls>
        <c:gapWidth val="100"/>
        <c:overlap val="-27"/>
        <c:axId val="133299584"/>
        <c:axId val="132863104"/>
      </c:barChart>
      <c:catAx>
        <c:axId val="1332995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32863104"/>
        <c:crosses val="autoZero"/>
        <c:auto val="1"/>
        <c:lblAlgn val="ctr"/>
        <c:lblOffset val="100"/>
        <c:noMultiLvlLbl val="0"/>
      </c:catAx>
      <c:valAx>
        <c:axId val="132863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33299584"/>
        <c:crosses val="autoZero"/>
        <c:crossBetween val="between"/>
        <c:majorUnit val="1"/>
      </c:valAx>
      <c:spPr>
        <a:noFill/>
        <a:ln>
          <a:noFill/>
        </a:ln>
        <a:effectLst/>
      </c:spPr>
    </c:plotArea>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chemeClr val="bg1">
        <a:lumMod val="95000"/>
      </a:schemeClr>
    </a:solidFill>
    <a:ln>
      <a:noFill/>
    </a:ln>
    <a:effectLst/>
  </c:spPr>
  <c:txPr>
    <a:bodyPr/>
    <a:lstStyle/>
    <a:p>
      <a:pPr>
        <a:defRPr>
          <a:latin typeface="PT Sans" panose="020B0503020203020204" pitchFamily="34" charset="77"/>
        </a:defRPr>
      </a:pPr>
      <a:endParaRPr lang="sw-KE"/>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tx>
            <c:strRef>
              <c:f>'Presentation tables'!$B$6</c:f>
              <c:strCache>
                <c:ptCount val="1"/>
                <c:pt idx="0">
                  <c:v>Male</c:v>
                </c:pt>
              </c:strCache>
            </c:strRef>
          </c:tx>
          <c:spPr>
            <a:solidFill>
              <a:srgbClr val="003972"/>
            </a:solidFill>
            <a:ln>
              <a:solidFill>
                <a:schemeClr val="tx1"/>
              </a:solidFill>
            </a:ln>
            <a:effectLst/>
          </c:spPr>
          <c:invertIfNegative val="0"/>
          <c:dLbls>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0-7761-D745-9644-142453F58B6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1-7761-D745-9644-142453F58B6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7761-D745-9644-142453F58B6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7761-D745-9644-142453F58B6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7761-D745-9644-142453F58B67}"/>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'Presentation tables'!$A$7:$A$23</c:f>
              <c:strCache>
                <c:ptCount val="17"/>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strCache>
            </c:strRef>
          </c:cat>
          <c:val>
            <c:numRef>
              <c:f>'Presentation tables'!$B$7:$B$23</c:f>
              <c:numCache>
                <c:formatCode>General</c:formatCode>
                <c:ptCount val="17"/>
                <c:pt idx="0">
                  <c:v>3.4304000000000001</c:v>
                </c:pt>
                <c:pt idx="1">
                  <c:v>2.3207300000000002</c:v>
                </c:pt>
                <c:pt idx="2">
                  <c:v>2.4698600000000002</c:v>
                </c:pt>
                <c:pt idx="3">
                  <c:v>1.9669300000000001</c:v>
                </c:pt>
                <c:pt idx="4">
                  <c:v>2.44353</c:v>
                </c:pt>
                <c:pt idx="5">
                  <c:v>3.3066599999999999</c:v>
                </c:pt>
                <c:pt idx="6">
                  <c:v>2.5394300000000003</c:v>
                </c:pt>
                <c:pt idx="7">
                  <c:v>3.0308899999999999</c:v>
                </c:pt>
                <c:pt idx="8">
                  <c:v>4.1424200000000004</c:v>
                </c:pt>
                <c:pt idx="9">
                  <c:v>7.0475700000000003</c:v>
                </c:pt>
                <c:pt idx="10">
                  <c:v>7.1082400000000003</c:v>
                </c:pt>
                <c:pt idx="11">
                  <c:v>11.018469999999999</c:v>
                </c:pt>
                <c:pt idx="12">
                  <c:v>17.01662</c:v>
                </c:pt>
                <c:pt idx="13">
                  <c:v>19.66292</c:v>
                </c:pt>
                <c:pt idx="14">
                  <c:v>26.34667</c:v>
                </c:pt>
                <c:pt idx="15">
                  <c:v>28.928739999999998</c:v>
                </c:pt>
                <c:pt idx="16">
                  <c:v>46.142830000000004</c:v>
                </c:pt>
              </c:numCache>
            </c:numRef>
          </c:val>
          <c:extLst xmlns:c16r2="http://schemas.microsoft.com/office/drawing/2015/06/chart">
            <c:ext xmlns:c16="http://schemas.microsoft.com/office/drawing/2014/chart" uri="{C3380CC4-5D6E-409C-BE32-E72D297353CC}">
              <c16:uniqueId val="{00000005-7761-D745-9644-142453F58B67}"/>
            </c:ext>
          </c:extLst>
        </c:ser>
        <c:ser>
          <c:idx val="2"/>
          <c:order val="1"/>
          <c:tx>
            <c:strRef>
              <c:f>'Presentation tables'!$C$6</c:f>
              <c:strCache>
                <c:ptCount val="1"/>
                <c:pt idx="0">
                  <c:v>Female</c:v>
                </c:pt>
              </c:strCache>
            </c:strRef>
          </c:tx>
          <c:spPr>
            <a:solidFill>
              <a:srgbClr val="EF5D3B"/>
            </a:solidFill>
            <a:ln>
              <a:noFill/>
            </a:ln>
            <a:effectLst/>
          </c:spPr>
          <c:invertIfNegative val="0"/>
          <c:dLbls>
            <c:dLbl>
              <c:idx val="0"/>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6-7761-D745-9644-142453F58B67}"/>
                </c:ext>
              </c:extLst>
            </c:dLbl>
            <c:dLbl>
              <c:idx val="1"/>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7-7761-D745-9644-142453F58B67}"/>
                </c:ext>
              </c:extLst>
            </c:dLbl>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8-7761-D745-9644-142453F58B67}"/>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9-7761-D745-9644-142453F58B67}"/>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A-7761-D745-9644-142453F58B67}"/>
                </c:ext>
              </c:extLst>
            </c:dLbl>
            <c:dLbl>
              <c:idx val="5"/>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B-7761-D745-9644-142453F58B67}"/>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C-7761-D745-9644-142453F58B67}"/>
                </c:ext>
              </c:extLst>
            </c:dLbl>
            <c:numFmt formatCode="0" sourceLinked="0"/>
            <c:spPr>
              <a:noFill/>
              <a:ln>
                <a:noFill/>
              </a:ln>
              <a:effectLst/>
            </c:spPr>
            <c:txPr>
              <a:bodyPr wrap="square" lIns="38100" tIns="19050" rIns="38100" bIns="19050" anchor="ctr">
                <a:spAutoFit/>
              </a:bodyPr>
              <a:lstStyle/>
              <a:p>
                <a:pPr>
                  <a:defRPr b="1">
                    <a:solidFill>
                      <a:schemeClr val="bg1"/>
                    </a:solidFill>
                  </a:defRPr>
                </a:pPr>
                <a:endParaRPr lang="sw-K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'Presentation tables'!$A$7:$A$23</c:f>
              <c:strCache>
                <c:ptCount val="17"/>
                <c:pt idx="0">
                  <c:v>5-</c:v>
                </c:pt>
                <c:pt idx="1">
                  <c:v>10-</c:v>
                </c:pt>
                <c:pt idx="2">
                  <c:v>15-</c:v>
                </c:pt>
                <c:pt idx="3">
                  <c:v>20-</c:v>
                </c:pt>
                <c:pt idx="4">
                  <c:v>25-</c:v>
                </c:pt>
                <c:pt idx="5">
                  <c:v>30-</c:v>
                </c:pt>
                <c:pt idx="6">
                  <c:v>35-</c:v>
                </c:pt>
                <c:pt idx="7">
                  <c:v>40-</c:v>
                </c:pt>
                <c:pt idx="8">
                  <c:v>45-</c:v>
                </c:pt>
                <c:pt idx="9">
                  <c:v>50-</c:v>
                </c:pt>
                <c:pt idx="10">
                  <c:v>55-</c:v>
                </c:pt>
                <c:pt idx="11">
                  <c:v>60-</c:v>
                </c:pt>
                <c:pt idx="12">
                  <c:v>65-</c:v>
                </c:pt>
                <c:pt idx="13">
                  <c:v>70-</c:v>
                </c:pt>
                <c:pt idx="14">
                  <c:v>75-</c:v>
                </c:pt>
                <c:pt idx="15">
                  <c:v>80-</c:v>
                </c:pt>
                <c:pt idx="16">
                  <c:v>85+</c:v>
                </c:pt>
              </c:strCache>
            </c:strRef>
          </c:cat>
          <c:val>
            <c:numRef>
              <c:f>'Presentation tables'!$C$7:$C$23</c:f>
              <c:numCache>
                <c:formatCode>General</c:formatCode>
                <c:ptCount val="17"/>
                <c:pt idx="0">
                  <c:v>2.9252500000000001</c:v>
                </c:pt>
                <c:pt idx="1">
                  <c:v>1.96435</c:v>
                </c:pt>
                <c:pt idx="2">
                  <c:v>2.9659599999999999</c:v>
                </c:pt>
                <c:pt idx="3">
                  <c:v>1.78041</c:v>
                </c:pt>
                <c:pt idx="4">
                  <c:v>1.4400200000000001</c:v>
                </c:pt>
                <c:pt idx="5">
                  <c:v>1.54569</c:v>
                </c:pt>
                <c:pt idx="6">
                  <c:v>1.6227599999999998</c:v>
                </c:pt>
                <c:pt idx="7">
                  <c:v>3.9447099999999997</c:v>
                </c:pt>
                <c:pt idx="8">
                  <c:v>4.8216599999999996</c:v>
                </c:pt>
                <c:pt idx="9">
                  <c:v>11.12588</c:v>
                </c:pt>
                <c:pt idx="10">
                  <c:v>11.045489999999999</c:v>
                </c:pt>
                <c:pt idx="11">
                  <c:v>17.567979999999999</c:v>
                </c:pt>
                <c:pt idx="12">
                  <c:v>18.11422</c:v>
                </c:pt>
                <c:pt idx="13">
                  <c:v>26.376159999999999</c:v>
                </c:pt>
                <c:pt idx="14">
                  <c:v>35.420780000000001</c:v>
                </c:pt>
                <c:pt idx="15">
                  <c:v>38.943889999999996</c:v>
                </c:pt>
                <c:pt idx="16">
                  <c:v>45.027569999999997</c:v>
                </c:pt>
              </c:numCache>
            </c:numRef>
          </c:val>
          <c:extLst xmlns:c16r2="http://schemas.microsoft.com/office/drawing/2015/06/chart">
            <c:ext xmlns:c16="http://schemas.microsoft.com/office/drawing/2014/chart" uri="{C3380CC4-5D6E-409C-BE32-E72D297353CC}">
              <c16:uniqueId val="{0000000D-7761-D745-9644-142453F58B67}"/>
            </c:ext>
          </c:extLst>
        </c:ser>
        <c:dLbls>
          <c:showLegendKey val="0"/>
          <c:showVal val="0"/>
          <c:showCatName val="0"/>
          <c:showSerName val="0"/>
          <c:showPercent val="0"/>
          <c:showBubbleSize val="0"/>
        </c:dLbls>
        <c:gapWidth val="50"/>
        <c:axId val="113456640"/>
        <c:axId val="113458176"/>
      </c:barChart>
      <c:catAx>
        <c:axId val="11345664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3458176"/>
        <c:crosses val="autoZero"/>
        <c:auto val="1"/>
        <c:lblAlgn val="ctr"/>
        <c:lblOffset val="100"/>
        <c:noMultiLvlLbl val="0"/>
      </c:catAx>
      <c:valAx>
        <c:axId val="113458176"/>
        <c:scaling>
          <c:orientation val="minMax"/>
          <c:max val="5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3456640"/>
        <c:crosses val="autoZero"/>
        <c:crossBetween val="between"/>
        <c:majorUnit val="50"/>
        <c:minorUnit val="10"/>
      </c:valAx>
      <c:spPr>
        <a:noFill/>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chart>
  <c:spPr>
    <a:solidFill>
      <a:srgbClr val="F1F1F1"/>
    </a:solidFill>
    <a:ln w="9525" cap="flat" cmpd="sng" algn="ctr">
      <a:noFill/>
      <a:round/>
    </a:ln>
    <a:effectLst/>
  </c:spPr>
  <c:txPr>
    <a:bodyPr/>
    <a:lstStyle/>
    <a:p>
      <a:pPr>
        <a:defRPr>
          <a:latin typeface="PT Sans" panose="020B0503020203020204" pitchFamily="34" charset="77"/>
        </a:defRPr>
      </a:pPr>
      <a:endParaRPr lang="sw-KE"/>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3"/>
          <c:order val="0"/>
          <c:tx>
            <c:strRef>
              <c:f>'Demographics&amp;Disability'!$F$82</c:f>
              <c:strCache>
                <c:ptCount val="1"/>
                <c:pt idx="0">
                  <c:v>Hearing</c:v>
                </c:pt>
              </c:strCache>
            </c:strRef>
          </c:tx>
          <c:spPr>
            <a:solidFill>
              <a:srgbClr val="7030A0"/>
            </a:solidFill>
            <a:ln>
              <a:noFill/>
            </a:ln>
            <a:effectLst/>
          </c:spPr>
          <c:invertIfNegative val="0"/>
          <c:cat>
            <c:multiLvlStrRef>
              <c:f>'Demographics&amp;Disability'!$A$105:$B$115</c:f>
              <c:multiLvlStrCache>
                <c:ptCount val="11"/>
                <c:lvl>
                  <c:pt idx="0">
                    <c:v>95+</c:v>
                  </c:pt>
                  <c:pt idx="1">
                    <c:v>90-94</c:v>
                  </c:pt>
                  <c:pt idx="2">
                    <c:v>85-89</c:v>
                  </c:pt>
                  <c:pt idx="3">
                    <c:v>80-84</c:v>
                  </c:pt>
                  <c:pt idx="4">
                    <c:v>75-79</c:v>
                  </c:pt>
                  <c:pt idx="5">
                    <c:v>70-74</c:v>
                  </c:pt>
                  <c:pt idx="6">
                    <c:v>65-69</c:v>
                  </c:pt>
                  <c:pt idx="7">
                    <c:v>60-64</c:v>
                  </c:pt>
                  <c:pt idx="8">
                    <c:v> </c:v>
                  </c:pt>
                  <c:pt idx="9">
                    <c:v>Male</c:v>
                  </c:pt>
                  <c:pt idx="10">
                    <c:v>Female</c:v>
                  </c:pt>
                </c:lvl>
                <c:lvl>
                  <c:pt idx="0">
                    <c:v>Age group</c:v>
                  </c:pt>
                  <c:pt idx="8">
                    <c:v> </c:v>
                  </c:pt>
                  <c:pt idx="9">
                    <c:v>Sex</c:v>
                  </c:pt>
                </c:lvl>
              </c:multiLvlStrCache>
            </c:multiLvlStrRef>
          </c:cat>
          <c:val>
            <c:numRef>
              <c:f>'Demographics&amp;Disability'!$F$105:$F$115</c:f>
              <c:numCache>
                <c:formatCode>0.0</c:formatCode>
                <c:ptCount val="11"/>
                <c:pt idx="0">
                  <c:v>10.59484</c:v>
                </c:pt>
                <c:pt idx="1">
                  <c:v>10.292809999999999</c:v>
                </c:pt>
                <c:pt idx="2">
                  <c:v>7.9766500000000002</c:v>
                </c:pt>
                <c:pt idx="3">
                  <c:v>6.2533500000000002</c:v>
                </c:pt>
                <c:pt idx="4">
                  <c:v>3.99695</c:v>
                </c:pt>
                <c:pt idx="5">
                  <c:v>2.9419</c:v>
                </c:pt>
                <c:pt idx="6">
                  <c:v>1.48258</c:v>
                </c:pt>
                <c:pt idx="7">
                  <c:v>1.1781700000000002</c:v>
                </c:pt>
                <c:pt idx="9">
                  <c:v>2.1788600000000002</c:v>
                </c:pt>
                <c:pt idx="10">
                  <c:v>3.7581999999999995</c:v>
                </c:pt>
              </c:numCache>
            </c:numRef>
          </c:val>
          <c:extLst xmlns:c16r2="http://schemas.microsoft.com/office/drawing/2015/06/chart">
            <c:ext xmlns:c16="http://schemas.microsoft.com/office/drawing/2014/chart" uri="{C3380CC4-5D6E-409C-BE32-E72D297353CC}">
              <c16:uniqueId val="{00000000-ED0E-4C48-A230-CEAC29557352}"/>
            </c:ext>
          </c:extLst>
        </c:ser>
        <c:ser>
          <c:idx val="2"/>
          <c:order val="1"/>
          <c:tx>
            <c:strRef>
              <c:f>'Demographics&amp;Disability'!$E$82</c:f>
              <c:strCache>
                <c:ptCount val="1"/>
                <c:pt idx="0">
                  <c:v>Remembering</c:v>
                </c:pt>
              </c:strCache>
            </c:strRef>
          </c:tx>
          <c:spPr>
            <a:solidFill>
              <a:srgbClr val="298B9C"/>
            </a:solidFill>
            <a:ln>
              <a:noFill/>
            </a:ln>
            <a:effectLst/>
          </c:spPr>
          <c:invertIfNegative val="0"/>
          <c:cat>
            <c:multiLvlStrRef>
              <c:f>'Demographics&amp;Disability'!$A$105:$B$115</c:f>
              <c:multiLvlStrCache>
                <c:ptCount val="11"/>
                <c:lvl>
                  <c:pt idx="0">
                    <c:v>95+</c:v>
                  </c:pt>
                  <c:pt idx="1">
                    <c:v>90-94</c:v>
                  </c:pt>
                  <c:pt idx="2">
                    <c:v>85-89</c:v>
                  </c:pt>
                  <c:pt idx="3">
                    <c:v>80-84</c:v>
                  </c:pt>
                  <c:pt idx="4">
                    <c:v>75-79</c:v>
                  </c:pt>
                  <c:pt idx="5">
                    <c:v>70-74</c:v>
                  </c:pt>
                  <c:pt idx="6">
                    <c:v>65-69</c:v>
                  </c:pt>
                  <c:pt idx="7">
                    <c:v>60-64</c:v>
                  </c:pt>
                  <c:pt idx="8">
                    <c:v> </c:v>
                  </c:pt>
                  <c:pt idx="9">
                    <c:v>Male</c:v>
                  </c:pt>
                  <c:pt idx="10">
                    <c:v>Female</c:v>
                  </c:pt>
                </c:lvl>
                <c:lvl>
                  <c:pt idx="0">
                    <c:v>Age group</c:v>
                  </c:pt>
                  <c:pt idx="8">
                    <c:v> </c:v>
                  </c:pt>
                  <c:pt idx="9">
                    <c:v>Sex</c:v>
                  </c:pt>
                </c:lvl>
              </c:multiLvlStrCache>
            </c:multiLvlStrRef>
          </c:cat>
          <c:val>
            <c:numRef>
              <c:f>'Demographics&amp;Disability'!$E$105:$E$115</c:f>
              <c:numCache>
                <c:formatCode>0.0</c:formatCode>
                <c:ptCount val="11"/>
                <c:pt idx="0">
                  <c:v>12.56063</c:v>
                </c:pt>
                <c:pt idx="1">
                  <c:v>12.244899999999999</c:v>
                </c:pt>
                <c:pt idx="2">
                  <c:v>9.9610900000000004</c:v>
                </c:pt>
                <c:pt idx="3">
                  <c:v>8.0903200000000002</c:v>
                </c:pt>
                <c:pt idx="4">
                  <c:v>5.4902499999999996</c:v>
                </c:pt>
                <c:pt idx="5">
                  <c:v>4.3670999999999998</c:v>
                </c:pt>
                <c:pt idx="6">
                  <c:v>2.7637</c:v>
                </c:pt>
                <c:pt idx="7">
                  <c:v>2.2594099999999999</c:v>
                </c:pt>
                <c:pt idx="9">
                  <c:v>2.94109</c:v>
                </c:pt>
                <c:pt idx="10">
                  <c:v>5.6650700000000001</c:v>
                </c:pt>
              </c:numCache>
            </c:numRef>
          </c:val>
          <c:extLst xmlns:c16r2="http://schemas.microsoft.com/office/drawing/2015/06/chart">
            <c:ext xmlns:c16="http://schemas.microsoft.com/office/drawing/2014/chart" uri="{C3380CC4-5D6E-409C-BE32-E72D297353CC}">
              <c16:uniqueId val="{00000001-ED0E-4C48-A230-CEAC29557352}"/>
            </c:ext>
          </c:extLst>
        </c:ser>
        <c:ser>
          <c:idx val="1"/>
          <c:order val="2"/>
          <c:tx>
            <c:strRef>
              <c:f>'Demographics&amp;Disability'!$D$82</c:f>
              <c:strCache>
                <c:ptCount val="1"/>
                <c:pt idx="0">
                  <c:v>Seeing</c:v>
                </c:pt>
              </c:strCache>
            </c:strRef>
          </c:tx>
          <c:spPr>
            <a:solidFill>
              <a:srgbClr val="EF5D3B"/>
            </a:solidFill>
            <a:ln>
              <a:noFill/>
            </a:ln>
            <a:effectLst/>
          </c:spPr>
          <c:invertIfNegative val="0"/>
          <c:cat>
            <c:multiLvlStrRef>
              <c:f>'Demographics&amp;Disability'!$A$105:$B$115</c:f>
              <c:multiLvlStrCache>
                <c:ptCount val="11"/>
                <c:lvl>
                  <c:pt idx="0">
                    <c:v>95+</c:v>
                  </c:pt>
                  <c:pt idx="1">
                    <c:v>90-94</c:v>
                  </c:pt>
                  <c:pt idx="2">
                    <c:v>85-89</c:v>
                  </c:pt>
                  <c:pt idx="3">
                    <c:v>80-84</c:v>
                  </c:pt>
                  <c:pt idx="4">
                    <c:v>75-79</c:v>
                  </c:pt>
                  <c:pt idx="5">
                    <c:v>70-74</c:v>
                  </c:pt>
                  <c:pt idx="6">
                    <c:v>65-69</c:v>
                  </c:pt>
                  <c:pt idx="7">
                    <c:v>60-64</c:v>
                  </c:pt>
                  <c:pt idx="8">
                    <c:v> </c:v>
                  </c:pt>
                  <c:pt idx="9">
                    <c:v>Male</c:v>
                  </c:pt>
                  <c:pt idx="10">
                    <c:v>Female</c:v>
                  </c:pt>
                </c:lvl>
                <c:lvl>
                  <c:pt idx="0">
                    <c:v>Age group</c:v>
                  </c:pt>
                  <c:pt idx="8">
                    <c:v> </c:v>
                  </c:pt>
                  <c:pt idx="9">
                    <c:v>Sex</c:v>
                  </c:pt>
                </c:lvl>
              </c:multiLvlStrCache>
            </c:multiLvlStrRef>
          </c:cat>
          <c:val>
            <c:numRef>
              <c:f>'Demographics&amp;Disability'!$D$105:$D$115</c:f>
              <c:numCache>
                <c:formatCode>0.0</c:formatCode>
                <c:ptCount val="11"/>
                <c:pt idx="0">
                  <c:v>14.296659999999999</c:v>
                </c:pt>
                <c:pt idx="1">
                  <c:v>15.91245</c:v>
                </c:pt>
                <c:pt idx="2">
                  <c:v>13.988329999999999</c:v>
                </c:pt>
                <c:pt idx="3">
                  <c:v>11.32798</c:v>
                </c:pt>
                <c:pt idx="4">
                  <c:v>8.5086099999999991</c:v>
                </c:pt>
                <c:pt idx="5">
                  <c:v>6.3060799999999997</c:v>
                </c:pt>
                <c:pt idx="6">
                  <c:v>4.2085100000000004</c:v>
                </c:pt>
                <c:pt idx="7">
                  <c:v>3.0821899999999998</c:v>
                </c:pt>
                <c:pt idx="9">
                  <c:v>5.1053699999999997</c:v>
                </c:pt>
                <c:pt idx="10">
                  <c:v>7.1845000000000008</c:v>
                </c:pt>
              </c:numCache>
            </c:numRef>
          </c:val>
          <c:extLst xmlns:c16r2="http://schemas.microsoft.com/office/drawing/2015/06/chart">
            <c:ext xmlns:c16="http://schemas.microsoft.com/office/drawing/2014/chart" uri="{C3380CC4-5D6E-409C-BE32-E72D297353CC}">
              <c16:uniqueId val="{00000002-ED0E-4C48-A230-CEAC29557352}"/>
            </c:ext>
          </c:extLst>
        </c:ser>
        <c:ser>
          <c:idx val="0"/>
          <c:order val="3"/>
          <c:tx>
            <c:strRef>
              <c:f>'Demographics&amp;Disability'!$C$82</c:f>
              <c:strCache>
                <c:ptCount val="1"/>
                <c:pt idx="0">
                  <c:v>Walking</c:v>
                </c:pt>
              </c:strCache>
            </c:strRef>
          </c:tx>
          <c:spPr>
            <a:solidFill>
              <a:srgbClr val="003972"/>
            </a:solidFill>
            <a:ln>
              <a:noFill/>
            </a:ln>
            <a:effectLst/>
          </c:spPr>
          <c:invertIfNegative val="0"/>
          <c:cat>
            <c:multiLvlStrRef>
              <c:f>'Demographics&amp;Disability'!$A$105:$B$115</c:f>
              <c:multiLvlStrCache>
                <c:ptCount val="11"/>
                <c:lvl>
                  <c:pt idx="0">
                    <c:v>95+</c:v>
                  </c:pt>
                  <c:pt idx="1">
                    <c:v>90-94</c:v>
                  </c:pt>
                  <c:pt idx="2">
                    <c:v>85-89</c:v>
                  </c:pt>
                  <c:pt idx="3">
                    <c:v>80-84</c:v>
                  </c:pt>
                  <c:pt idx="4">
                    <c:v>75-79</c:v>
                  </c:pt>
                  <c:pt idx="5">
                    <c:v>70-74</c:v>
                  </c:pt>
                  <c:pt idx="6">
                    <c:v>65-69</c:v>
                  </c:pt>
                  <c:pt idx="7">
                    <c:v>60-64</c:v>
                  </c:pt>
                  <c:pt idx="8">
                    <c:v> </c:v>
                  </c:pt>
                  <c:pt idx="9">
                    <c:v>Male</c:v>
                  </c:pt>
                  <c:pt idx="10">
                    <c:v>Female</c:v>
                  </c:pt>
                </c:lvl>
                <c:lvl>
                  <c:pt idx="0">
                    <c:v>Age group</c:v>
                  </c:pt>
                  <c:pt idx="8">
                    <c:v> </c:v>
                  </c:pt>
                  <c:pt idx="9">
                    <c:v>Sex</c:v>
                  </c:pt>
                </c:lvl>
              </c:multiLvlStrCache>
            </c:multiLvlStrRef>
          </c:cat>
          <c:val>
            <c:numRef>
              <c:f>'Demographics&amp;Disability'!$C$105:$C$115</c:f>
              <c:numCache>
                <c:formatCode>0.0</c:formatCode>
                <c:ptCount val="11"/>
                <c:pt idx="0">
                  <c:v>17.56446</c:v>
                </c:pt>
                <c:pt idx="1">
                  <c:v>20.20112</c:v>
                </c:pt>
                <c:pt idx="2">
                  <c:v>16.517509999999998</c:v>
                </c:pt>
                <c:pt idx="3">
                  <c:v>14.0375</c:v>
                </c:pt>
                <c:pt idx="4">
                  <c:v>10.878820000000001</c:v>
                </c:pt>
                <c:pt idx="5">
                  <c:v>7.7981499999999997</c:v>
                </c:pt>
                <c:pt idx="6">
                  <c:v>5.2063300000000003</c:v>
                </c:pt>
                <c:pt idx="7">
                  <c:v>3.7649699999999999</c:v>
                </c:pt>
                <c:pt idx="9">
                  <c:v>5.9390199999999993</c:v>
                </c:pt>
                <c:pt idx="10">
                  <c:v>9.2238799999999994</c:v>
                </c:pt>
              </c:numCache>
            </c:numRef>
          </c:val>
          <c:extLst xmlns:c16r2="http://schemas.microsoft.com/office/drawing/2015/06/chart">
            <c:ext xmlns:c16="http://schemas.microsoft.com/office/drawing/2014/chart" uri="{C3380CC4-5D6E-409C-BE32-E72D297353CC}">
              <c16:uniqueId val="{00000003-ED0E-4C48-A230-CEAC29557352}"/>
            </c:ext>
          </c:extLst>
        </c:ser>
        <c:dLbls>
          <c:showLegendKey val="0"/>
          <c:showVal val="0"/>
          <c:showCatName val="0"/>
          <c:showSerName val="0"/>
          <c:showPercent val="0"/>
          <c:showBubbleSize val="0"/>
        </c:dLbls>
        <c:gapWidth val="50"/>
        <c:axId val="113545984"/>
        <c:axId val="113547520"/>
      </c:barChart>
      <c:catAx>
        <c:axId val="113545984"/>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3547520"/>
        <c:crosses val="autoZero"/>
        <c:auto val="1"/>
        <c:lblAlgn val="ctr"/>
        <c:lblOffset val="100"/>
        <c:noMultiLvlLbl val="0"/>
      </c:catAx>
      <c:valAx>
        <c:axId val="113547520"/>
        <c:scaling>
          <c:orientation val="minMax"/>
          <c:max val="2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3545984"/>
        <c:crosses val="autoZero"/>
        <c:crossBetween val="between"/>
        <c:majorUnit val="5"/>
      </c:valAx>
      <c:spPr>
        <a:noFill/>
        <a:ln>
          <a:noFill/>
        </a:ln>
        <a:effectLst/>
      </c:spPr>
    </c:plotArea>
    <c:legend>
      <c:legendPos val="b"/>
      <c:overlay val="0"/>
      <c:spPr>
        <a:noFill/>
        <a:ln>
          <a:noFill/>
        </a:ln>
        <a:effectLst/>
      </c:spPr>
      <c:txPr>
        <a:bodyPr rot="0" spcFirstLastPara="1" vertOverflow="ellipsis" vert="horz" wrap="square" anchor="ctr" anchorCtr="1"/>
        <a:lstStyle/>
        <a:p>
          <a:pPr>
            <a:defRPr sz="14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1F1F1"/>
    </a:solidFill>
    <a:ln w="9525" cap="flat" cmpd="sng" algn="ctr">
      <a:noFill/>
      <a:round/>
    </a:ln>
    <a:effectLst/>
  </c:spPr>
  <c:txPr>
    <a:bodyPr/>
    <a:lstStyle/>
    <a:p>
      <a:pPr>
        <a:defRPr sz="1100">
          <a:latin typeface="PT Sans" panose="020B0503020203020204" pitchFamily="34" charset="77"/>
        </a:defRPr>
      </a:pPr>
      <a:endParaRPr lang="sw-KE"/>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stacked"/>
        <c:varyColors val="0"/>
        <c:ser>
          <c:idx val="0"/>
          <c:order val="0"/>
          <c:tx>
            <c:strRef>
              <c:f>'Demographics&amp;Disability'!$A$126</c:f>
              <c:strCache>
                <c:ptCount val="1"/>
                <c:pt idx="0">
                  <c:v>Older persons living alone</c:v>
                </c:pt>
              </c:strCache>
            </c:strRef>
          </c:tx>
          <c:spPr>
            <a:solidFill>
              <a:srgbClr val="003972"/>
            </a:solidFill>
            <a:ln>
              <a:noFill/>
            </a:ln>
            <a:effectLst/>
          </c:spPr>
          <c:invertIfNegative val="0"/>
          <c:dLbls>
            <c:numFmt formatCode="0" sourceLinked="0"/>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mn-lt"/>
                    <a:ea typeface="+mn-ea"/>
                    <a:cs typeface="+mn-cs"/>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'Demographics&amp;Disability'!$G$125:$H$125</c:f>
              <c:strCache>
                <c:ptCount val="2"/>
                <c:pt idx="0">
                  <c:v>Male</c:v>
                </c:pt>
                <c:pt idx="1">
                  <c:v>Female</c:v>
                </c:pt>
              </c:strCache>
            </c:strRef>
          </c:cat>
          <c:val>
            <c:numRef>
              <c:f>'Demographics&amp;Disability'!$G$126:$H$126</c:f>
              <c:numCache>
                <c:formatCode>0.0</c:formatCode>
                <c:ptCount val="2"/>
                <c:pt idx="0">
                  <c:v>9.59</c:v>
                </c:pt>
                <c:pt idx="1">
                  <c:v>11.84</c:v>
                </c:pt>
              </c:numCache>
            </c:numRef>
          </c:val>
          <c:extLst xmlns:c16r2="http://schemas.microsoft.com/office/drawing/2015/06/chart">
            <c:ext xmlns:c16="http://schemas.microsoft.com/office/drawing/2014/chart" uri="{C3380CC4-5D6E-409C-BE32-E72D297353CC}">
              <c16:uniqueId val="{00000000-4FBE-674F-9D9E-2AB8BAF37A97}"/>
            </c:ext>
          </c:extLst>
        </c:ser>
        <c:ser>
          <c:idx val="2"/>
          <c:order val="1"/>
          <c:tx>
            <c:strRef>
              <c:f>'Demographics&amp;Disability'!$A$127</c:f>
              <c:strCache>
                <c:ptCount val="1"/>
                <c:pt idx="0">
                  <c:v>Skipped generation household  </c:v>
                </c:pt>
              </c:strCache>
            </c:strRef>
          </c:tx>
          <c:spPr>
            <a:solidFill>
              <a:srgbClr val="EF5D3B"/>
            </a:solidFill>
            <a:ln>
              <a:noFill/>
            </a:ln>
            <a:effectLst/>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'Demographics&amp;Disability'!$G$125:$H$125</c:f>
              <c:strCache>
                <c:ptCount val="2"/>
                <c:pt idx="0">
                  <c:v>Male</c:v>
                </c:pt>
                <c:pt idx="1">
                  <c:v>Female</c:v>
                </c:pt>
              </c:strCache>
            </c:strRef>
          </c:cat>
          <c:val>
            <c:numRef>
              <c:f>'Demographics&amp;Disability'!$G$127:$H$127</c:f>
              <c:numCache>
                <c:formatCode>0.0</c:formatCode>
                <c:ptCount val="2"/>
                <c:pt idx="0">
                  <c:v>9.9600000000000009</c:v>
                </c:pt>
                <c:pt idx="1">
                  <c:v>21.95</c:v>
                </c:pt>
              </c:numCache>
            </c:numRef>
          </c:val>
          <c:extLst xmlns:c16r2="http://schemas.microsoft.com/office/drawing/2015/06/chart">
            <c:ext xmlns:c16="http://schemas.microsoft.com/office/drawing/2014/chart" uri="{C3380CC4-5D6E-409C-BE32-E72D297353CC}">
              <c16:uniqueId val="{00000001-4FBE-674F-9D9E-2AB8BAF37A97}"/>
            </c:ext>
          </c:extLst>
        </c:ser>
        <c:ser>
          <c:idx val="1"/>
          <c:order val="2"/>
          <c:tx>
            <c:strRef>
              <c:f>'Demographics&amp;Disability'!$A$128</c:f>
              <c:strCache>
                <c:ptCount val="1"/>
                <c:pt idx="0">
                  <c:v>Older persons only</c:v>
                </c:pt>
              </c:strCache>
            </c:strRef>
          </c:tx>
          <c:spPr>
            <a:solidFill>
              <a:schemeClr val="accent1">
                <a:lumMod val="75000"/>
              </a:schemeClr>
            </a:solidFill>
            <a:ln>
              <a:noFill/>
            </a:ln>
            <a:effectLst/>
          </c:spPr>
          <c:invertIfNegative val="0"/>
          <c:dPt>
            <c:idx val="0"/>
            <c:invertIfNegative val="0"/>
            <c:bubble3D val="0"/>
            <c:spPr>
              <a:solidFill>
                <a:srgbClr val="298B9C"/>
              </a:solidFill>
              <a:ln>
                <a:noFill/>
              </a:ln>
              <a:effectLst/>
            </c:spPr>
            <c:extLst xmlns:c16r2="http://schemas.microsoft.com/office/drawing/2015/06/chart">
              <c:ext xmlns:c16="http://schemas.microsoft.com/office/drawing/2014/chart" uri="{C3380CC4-5D6E-409C-BE32-E72D297353CC}">
                <c16:uniqueId val="{00000003-4FBE-674F-9D9E-2AB8BAF37A97}"/>
              </c:ext>
            </c:extLst>
          </c:dPt>
          <c:dPt>
            <c:idx val="1"/>
            <c:invertIfNegative val="0"/>
            <c:bubble3D val="0"/>
            <c:spPr>
              <a:solidFill>
                <a:srgbClr val="298B9C"/>
              </a:solidFill>
              <a:ln>
                <a:noFill/>
              </a:ln>
              <a:effectLst/>
            </c:spPr>
            <c:extLst xmlns:c16r2="http://schemas.microsoft.com/office/drawing/2015/06/chart">
              <c:ext xmlns:c16="http://schemas.microsoft.com/office/drawing/2014/chart" uri="{C3380CC4-5D6E-409C-BE32-E72D297353CC}">
                <c16:uniqueId val="{00000005-4FBE-674F-9D9E-2AB8BAF37A97}"/>
              </c:ext>
            </c:extLst>
          </c:dPt>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'Demographics&amp;Disability'!$G$125:$H$125</c:f>
              <c:strCache>
                <c:ptCount val="2"/>
                <c:pt idx="0">
                  <c:v>Male</c:v>
                </c:pt>
                <c:pt idx="1">
                  <c:v>Female</c:v>
                </c:pt>
              </c:strCache>
            </c:strRef>
          </c:cat>
          <c:val>
            <c:numRef>
              <c:f>'Demographics&amp;Disability'!$G$128:$H$128</c:f>
              <c:numCache>
                <c:formatCode>0.0</c:formatCode>
                <c:ptCount val="2"/>
                <c:pt idx="0">
                  <c:v>5.84</c:v>
                </c:pt>
                <c:pt idx="1">
                  <c:v>5.55</c:v>
                </c:pt>
              </c:numCache>
            </c:numRef>
          </c:val>
          <c:extLst xmlns:c16r2="http://schemas.microsoft.com/office/drawing/2015/06/chart">
            <c:ext xmlns:c16="http://schemas.microsoft.com/office/drawing/2014/chart" uri="{C3380CC4-5D6E-409C-BE32-E72D297353CC}">
              <c16:uniqueId val="{00000006-4FBE-674F-9D9E-2AB8BAF37A97}"/>
            </c:ext>
          </c:extLst>
        </c:ser>
        <c:ser>
          <c:idx val="3"/>
          <c:order val="3"/>
          <c:tx>
            <c:strRef>
              <c:f>'Demographics&amp;Disability'!$A$129</c:f>
              <c:strCache>
                <c:ptCount val="1"/>
                <c:pt idx="0">
                  <c:v>Older persons and working age</c:v>
                </c:pt>
              </c:strCache>
            </c:strRef>
          </c:tx>
          <c:spPr>
            <a:solidFill>
              <a:srgbClr val="7030A0"/>
            </a:solidFill>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'Demographics&amp;Disability'!$G$125:$H$125</c:f>
              <c:strCache>
                <c:ptCount val="2"/>
                <c:pt idx="0">
                  <c:v>Male</c:v>
                </c:pt>
                <c:pt idx="1">
                  <c:v>Female</c:v>
                </c:pt>
              </c:strCache>
            </c:strRef>
          </c:cat>
          <c:val>
            <c:numRef>
              <c:f>'Demographics&amp;Disability'!$G$129:$H$129</c:f>
              <c:numCache>
                <c:formatCode>0.0</c:formatCode>
                <c:ptCount val="2"/>
                <c:pt idx="0">
                  <c:v>11.33</c:v>
                </c:pt>
                <c:pt idx="1">
                  <c:v>10.130000000000001</c:v>
                </c:pt>
              </c:numCache>
            </c:numRef>
          </c:val>
          <c:extLst xmlns:c16r2="http://schemas.microsoft.com/office/drawing/2015/06/chart">
            <c:ext xmlns:c16="http://schemas.microsoft.com/office/drawing/2014/chart" uri="{C3380CC4-5D6E-409C-BE32-E72D297353CC}">
              <c16:uniqueId val="{00000007-4FBE-674F-9D9E-2AB8BAF37A97}"/>
            </c:ext>
          </c:extLst>
        </c:ser>
        <c:ser>
          <c:idx val="4"/>
          <c:order val="4"/>
          <c:tx>
            <c:strRef>
              <c:f>'Demographics&amp;Disability'!$A$130</c:f>
              <c:strCache>
                <c:ptCount val="1"/>
                <c:pt idx="0">
                  <c:v>Multigenerational households</c:v>
                </c:pt>
              </c:strCache>
            </c:strRef>
          </c:tx>
          <c:spPr>
            <a:solidFill>
              <a:srgbClr val="FAB41F"/>
            </a:solidFill>
          </c:spPr>
          <c:invertIfNegative val="0"/>
          <c:dLbls>
            <c:numFmt formatCode="0" sourceLinked="0"/>
            <c:spPr>
              <a:noFill/>
              <a:ln>
                <a:noFill/>
              </a:ln>
              <a:effectLst/>
            </c:spPr>
            <c:txPr>
              <a:bodyPr wrap="square" lIns="38100" tIns="19050" rIns="38100" bIns="19050" anchor="ctr">
                <a:spAutoFit/>
              </a:bodyPr>
              <a:lstStyle/>
              <a:p>
                <a:pPr>
                  <a:defRPr b="1">
                    <a:solidFill>
                      <a:schemeClr val="bg1"/>
                    </a:solidFill>
                  </a:defRPr>
                </a:pPr>
                <a:endParaRPr lang="sw-KE"/>
              </a:p>
            </c:txPr>
            <c:dLblPos val="ct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ext>
            </c:extLst>
          </c:dLbls>
          <c:cat>
            <c:strRef>
              <c:f>'Demographics&amp;Disability'!$G$125:$H$125</c:f>
              <c:strCache>
                <c:ptCount val="2"/>
                <c:pt idx="0">
                  <c:v>Male</c:v>
                </c:pt>
                <c:pt idx="1">
                  <c:v>Female</c:v>
                </c:pt>
              </c:strCache>
            </c:strRef>
          </c:cat>
          <c:val>
            <c:numRef>
              <c:f>'Demographics&amp;Disability'!$G$130:$H$130</c:f>
              <c:numCache>
                <c:formatCode>0.0</c:formatCode>
                <c:ptCount val="2"/>
                <c:pt idx="0">
                  <c:v>63.28</c:v>
                </c:pt>
                <c:pt idx="1">
                  <c:v>50.53</c:v>
                </c:pt>
              </c:numCache>
            </c:numRef>
          </c:val>
          <c:extLst xmlns:c16r2="http://schemas.microsoft.com/office/drawing/2015/06/chart">
            <c:ext xmlns:c16="http://schemas.microsoft.com/office/drawing/2014/chart" uri="{C3380CC4-5D6E-409C-BE32-E72D297353CC}">
              <c16:uniqueId val="{00000008-4FBE-674F-9D9E-2AB8BAF37A97}"/>
            </c:ext>
          </c:extLst>
        </c:ser>
        <c:dLbls>
          <c:dLblPos val="ctr"/>
          <c:showLegendKey val="0"/>
          <c:showVal val="1"/>
          <c:showCatName val="0"/>
          <c:showSerName val="0"/>
          <c:showPercent val="0"/>
          <c:showBubbleSize val="0"/>
        </c:dLbls>
        <c:gapWidth val="100"/>
        <c:overlap val="100"/>
        <c:axId val="114195072"/>
        <c:axId val="114205056"/>
      </c:barChart>
      <c:catAx>
        <c:axId val="11419507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4205056"/>
        <c:crosses val="autoZero"/>
        <c:auto val="1"/>
        <c:lblAlgn val="ctr"/>
        <c:lblOffset val="100"/>
        <c:noMultiLvlLbl val="0"/>
      </c:catAx>
      <c:valAx>
        <c:axId val="114205056"/>
        <c:scaling>
          <c:orientation val="minMax"/>
          <c:max val="10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4195072"/>
        <c:crosses val="autoZero"/>
        <c:crossBetween val="between"/>
        <c:majorUnit val="100"/>
        <c:minorUnit val="10"/>
      </c:valAx>
      <c:spPr>
        <a:noFill/>
        <a:ln>
          <a:noFill/>
        </a:ln>
      </c:spPr>
    </c:plotArea>
    <c:legend>
      <c:legendPos val="b"/>
      <c:layout>
        <c:manualLayout>
          <c:xMode val="edge"/>
          <c:yMode val="edge"/>
          <c:x val="3.0710173620297987E-2"/>
          <c:y val="0.83012617446671733"/>
          <c:w val="0.93664851089194423"/>
          <c:h val="0.1541430472747046"/>
        </c:manualLayout>
      </c:layout>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chart>
  <c:spPr>
    <a:solidFill>
      <a:srgbClr val="F1F1F1"/>
    </a:solidFill>
    <a:ln w="9525" cap="flat" cmpd="sng" algn="ctr">
      <a:noFill/>
      <a:round/>
    </a:ln>
    <a:effectLst/>
  </c:spPr>
  <c:txPr>
    <a:bodyPr/>
    <a:lstStyle/>
    <a:p>
      <a:pPr>
        <a:defRPr/>
      </a:pPr>
      <a:endParaRPr lang="sw-KE"/>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PT Sans" panose="020B0503020203020204" pitchFamily="34" charset="77"/>
                <a:ea typeface="+mn-ea"/>
                <a:cs typeface="+mn-cs"/>
              </a:defRPr>
            </a:pPr>
            <a:r>
              <a:rPr lang="en-US" sz="1600"/>
              <a:t>No severe disability</a:t>
            </a:r>
          </a:p>
        </c:rich>
      </c:tx>
      <c:layout>
        <c:manualLayout>
          <c:xMode val="edge"/>
          <c:yMode val="edge"/>
          <c:x val="6.2630634904162479E-4"/>
          <c:y val="0"/>
        </c:manualLayout>
      </c:layout>
      <c:overlay val="0"/>
      <c:spPr>
        <a:noFill/>
        <a:ln>
          <a:noFill/>
        </a:ln>
        <a:effectLst/>
      </c:spPr>
    </c:title>
    <c:autoTitleDeleted val="0"/>
    <c:plotArea>
      <c:layout>
        <c:manualLayout>
          <c:layoutTarget val="inner"/>
          <c:xMode val="edge"/>
          <c:yMode val="edge"/>
          <c:x val="0.21304328696574418"/>
          <c:y val="0.10542390699495482"/>
          <c:w val="0.58273615861466888"/>
          <c:h val="0.77580721985266798"/>
        </c:manualLayout>
      </c:layout>
      <c:doughnutChart>
        <c:varyColors val="1"/>
        <c:ser>
          <c:idx val="0"/>
          <c:order val="0"/>
          <c:tx>
            <c:strRef>
              <c:f>'Demographics&amp;Disability'!$C$140</c:f>
              <c:strCache>
                <c:ptCount val="1"/>
                <c:pt idx="0">
                  <c:v>No severe disability</c:v>
                </c:pt>
              </c:strCache>
            </c:strRef>
          </c:tx>
          <c:spPr>
            <a:ln>
              <a:noFill/>
            </a:ln>
          </c:spPr>
          <c:dPt>
            <c:idx val="0"/>
            <c:bubble3D val="0"/>
            <c:spPr>
              <a:solidFill>
                <a:srgbClr val="003972"/>
              </a:solidFill>
              <a:ln w="19050">
                <a:noFill/>
              </a:ln>
              <a:effectLst/>
            </c:spPr>
            <c:extLst xmlns:c16r2="http://schemas.microsoft.com/office/drawing/2015/06/chart">
              <c:ext xmlns:c16="http://schemas.microsoft.com/office/drawing/2014/chart" uri="{C3380CC4-5D6E-409C-BE32-E72D297353CC}">
                <c16:uniqueId val="{00000001-96F0-3846-8D81-61EE8FA3F6D8}"/>
              </c:ext>
            </c:extLst>
          </c:dPt>
          <c:dPt>
            <c:idx val="1"/>
            <c:bubble3D val="0"/>
            <c:spPr>
              <a:solidFill>
                <a:srgbClr val="EF5D3B"/>
              </a:solidFill>
              <a:ln w="19050">
                <a:noFill/>
              </a:ln>
              <a:effectLst/>
            </c:spPr>
            <c:extLst xmlns:c16r2="http://schemas.microsoft.com/office/drawing/2015/06/chart">
              <c:ext xmlns:c16="http://schemas.microsoft.com/office/drawing/2014/chart" uri="{C3380CC4-5D6E-409C-BE32-E72D297353CC}">
                <c16:uniqueId val="{00000003-96F0-3846-8D81-61EE8FA3F6D8}"/>
              </c:ext>
            </c:extLst>
          </c:dPt>
          <c:dPt>
            <c:idx val="2"/>
            <c:bubble3D val="0"/>
            <c:spPr>
              <a:solidFill>
                <a:srgbClr val="7030A0"/>
              </a:solidFill>
              <a:ln w="19050">
                <a:noFill/>
              </a:ln>
              <a:effectLst/>
            </c:spPr>
            <c:extLst xmlns:c16r2="http://schemas.microsoft.com/office/drawing/2015/06/chart">
              <c:ext xmlns:c16="http://schemas.microsoft.com/office/drawing/2014/chart" uri="{C3380CC4-5D6E-409C-BE32-E72D297353CC}">
                <c16:uniqueId val="{00000005-96F0-3846-8D81-61EE8FA3F6D8}"/>
              </c:ext>
            </c:extLst>
          </c:dPt>
          <c:dPt>
            <c:idx val="3"/>
            <c:bubble3D val="0"/>
            <c:spPr>
              <a:solidFill>
                <a:srgbClr val="298B9C"/>
              </a:solidFill>
              <a:ln w="19050">
                <a:noFill/>
              </a:ln>
              <a:effectLst/>
            </c:spPr>
            <c:extLst xmlns:c16r2="http://schemas.microsoft.com/office/drawing/2015/06/chart">
              <c:ext xmlns:c16="http://schemas.microsoft.com/office/drawing/2014/chart" uri="{C3380CC4-5D6E-409C-BE32-E72D297353CC}">
                <c16:uniqueId val="{00000007-96F0-3846-8D81-61EE8FA3F6D8}"/>
              </c:ext>
            </c:extLst>
          </c:dPt>
          <c:dPt>
            <c:idx val="4"/>
            <c:bubble3D val="0"/>
            <c:spPr>
              <a:solidFill>
                <a:srgbClr val="FAB41F"/>
              </a:solidFill>
              <a:ln w="19050">
                <a:noFill/>
              </a:ln>
              <a:effectLst/>
            </c:spPr>
            <c:extLst xmlns:c16r2="http://schemas.microsoft.com/office/drawing/2015/06/chart">
              <c:ext xmlns:c16="http://schemas.microsoft.com/office/drawing/2014/chart" uri="{C3380CC4-5D6E-409C-BE32-E72D297353CC}">
                <c16:uniqueId val="{00000009-96F0-3846-8D81-61EE8FA3F6D8}"/>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PT Sans" panose="020B0503020203020204" pitchFamily="34" charset="77"/>
                    <a:ea typeface="+mn-ea"/>
                    <a:cs typeface="+mn-cs"/>
                  </a:defRPr>
                </a:pPr>
                <a:endParaRPr lang="sw-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'Demographics&amp;Disability'!$A$142:$A$146</c:f>
              <c:strCache>
                <c:ptCount val="5"/>
                <c:pt idx="0">
                  <c:v>Older persons living alone</c:v>
                </c:pt>
                <c:pt idx="1">
                  <c:v>Skipped generation household  </c:v>
                </c:pt>
                <c:pt idx="2">
                  <c:v>Older persons only</c:v>
                </c:pt>
                <c:pt idx="3">
                  <c:v>Older persons and working age</c:v>
                </c:pt>
                <c:pt idx="4">
                  <c:v>Multigenerational households</c:v>
                </c:pt>
              </c:strCache>
            </c:strRef>
          </c:cat>
          <c:val>
            <c:numRef>
              <c:f>'Demographics&amp;Disability'!$C$142:$C$146</c:f>
              <c:numCache>
                <c:formatCode>General</c:formatCode>
                <c:ptCount val="5"/>
                <c:pt idx="0">
                  <c:v>10.24</c:v>
                </c:pt>
                <c:pt idx="1">
                  <c:v>16.239999999999998</c:v>
                </c:pt>
                <c:pt idx="2">
                  <c:v>5.58</c:v>
                </c:pt>
                <c:pt idx="3">
                  <c:v>10.6</c:v>
                </c:pt>
                <c:pt idx="4">
                  <c:v>57.33</c:v>
                </c:pt>
              </c:numCache>
            </c:numRef>
          </c:val>
          <c:extLst xmlns:c16r2="http://schemas.microsoft.com/office/drawing/2015/06/chart">
            <c:ext xmlns:c16="http://schemas.microsoft.com/office/drawing/2014/chart" uri="{C3380CC4-5D6E-409C-BE32-E72D297353CC}">
              <c16:uniqueId val="{0000000A-96F0-3846-8D81-61EE8FA3F6D8}"/>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3"/>
        <c:delete val="1"/>
      </c:legendEntry>
      <c:legendEntry>
        <c:idx val="4"/>
        <c:delete val="1"/>
      </c:legendEntry>
      <c:layout>
        <c:manualLayout>
          <c:xMode val="edge"/>
          <c:yMode val="edge"/>
          <c:x val="0"/>
          <c:y val="0.87803927627225287"/>
          <c:w val="1"/>
          <c:h val="0.10078379597786716"/>
        </c:manualLayout>
      </c:layout>
      <c:overlay val="0"/>
      <c:spPr>
        <a:noFill/>
        <a:ln>
          <a:noFill/>
        </a:ln>
        <a:effectLst/>
      </c:spPr>
      <c:txPr>
        <a:bodyPr rot="0" spcFirstLastPara="1" vertOverflow="ellipsis" vert="horz" wrap="square" anchor="ctr" anchorCtr="1"/>
        <a:lstStyle/>
        <a:p>
          <a:pPr>
            <a:defRPr sz="9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1F1F1"/>
    </a:solidFill>
    <a:ln w="9525" cap="flat" cmpd="sng" algn="ctr">
      <a:noFill/>
      <a:round/>
    </a:ln>
    <a:effectLst/>
  </c:spPr>
  <c:txPr>
    <a:bodyPr/>
    <a:lstStyle/>
    <a:p>
      <a:pPr>
        <a:defRPr b="1">
          <a:latin typeface="PT Sans" panose="020B0503020203020204" pitchFamily="34" charset="77"/>
        </a:defRPr>
      </a:pPr>
      <a:endParaRPr lang="sw-KE"/>
    </a:p>
  </c:txPr>
  <c:externalData r:id="rId1">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1" i="0" u="none" strike="noStrike" kern="1200" spc="0" baseline="0">
                <a:solidFill>
                  <a:schemeClr val="tx1">
                    <a:lumMod val="65000"/>
                    <a:lumOff val="35000"/>
                  </a:schemeClr>
                </a:solidFill>
                <a:latin typeface="PT Sans" panose="020B0503020203020204" pitchFamily="34" charset="77"/>
                <a:ea typeface="+mn-ea"/>
                <a:cs typeface="+mn-cs"/>
              </a:defRPr>
            </a:pPr>
            <a:r>
              <a:rPr lang="en-US" sz="1600"/>
              <a:t>With a severe disability</a:t>
            </a:r>
          </a:p>
        </c:rich>
      </c:tx>
      <c:layout>
        <c:manualLayout>
          <c:xMode val="edge"/>
          <c:yMode val="edge"/>
          <c:x val="4.5722216457402722E-4"/>
          <c:y val="1.8380111561488166E-2"/>
        </c:manualLayout>
      </c:layout>
      <c:overlay val="0"/>
      <c:spPr>
        <a:noFill/>
        <a:ln>
          <a:noFill/>
        </a:ln>
        <a:effectLst/>
      </c:spPr>
    </c:title>
    <c:autoTitleDeleted val="0"/>
    <c:plotArea>
      <c:layout>
        <c:manualLayout>
          <c:layoutTarget val="inner"/>
          <c:xMode val="edge"/>
          <c:yMode val="edge"/>
          <c:x val="0.19539782187342969"/>
          <c:y val="0.1015086190286078"/>
          <c:w val="0.58273615861466888"/>
          <c:h val="0.77580721985266798"/>
        </c:manualLayout>
      </c:layout>
      <c:doughnutChart>
        <c:varyColors val="1"/>
        <c:ser>
          <c:idx val="0"/>
          <c:order val="0"/>
          <c:tx>
            <c:strRef>
              <c:f>'Demographics&amp;Disability'!$D$140</c:f>
              <c:strCache>
                <c:ptCount val="1"/>
                <c:pt idx="0">
                  <c:v>With a severe disability</c:v>
                </c:pt>
              </c:strCache>
            </c:strRef>
          </c:tx>
          <c:spPr>
            <a:ln>
              <a:noFill/>
            </a:ln>
          </c:spPr>
          <c:dPt>
            <c:idx val="0"/>
            <c:bubble3D val="0"/>
            <c:spPr>
              <a:solidFill>
                <a:srgbClr val="003972"/>
              </a:solidFill>
              <a:ln w="19050">
                <a:noFill/>
              </a:ln>
              <a:effectLst/>
            </c:spPr>
            <c:extLst xmlns:c16r2="http://schemas.microsoft.com/office/drawing/2015/06/chart">
              <c:ext xmlns:c16="http://schemas.microsoft.com/office/drawing/2014/chart" uri="{C3380CC4-5D6E-409C-BE32-E72D297353CC}">
                <c16:uniqueId val="{00000001-AE99-C64C-AE19-A73D141CC896}"/>
              </c:ext>
            </c:extLst>
          </c:dPt>
          <c:dPt>
            <c:idx val="1"/>
            <c:bubble3D val="0"/>
            <c:spPr>
              <a:solidFill>
                <a:srgbClr val="EF5D3B"/>
              </a:solidFill>
              <a:ln w="19050">
                <a:noFill/>
              </a:ln>
              <a:effectLst/>
            </c:spPr>
            <c:extLst xmlns:c16r2="http://schemas.microsoft.com/office/drawing/2015/06/chart">
              <c:ext xmlns:c16="http://schemas.microsoft.com/office/drawing/2014/chart" uri="{C3380CC4-5D6E-409C-BE32-E72D297353CC}">
                <c16:uniqueId val="{00000003-AE99-C64C-AE19-A73D141CC896}"/>
              </c:ext>
            </c:extLst>
          </c:dPt>
          <c:dPt>
            <c:idx val="2"/>
            <c:bubble3D val="0"/>
            <c:spPr>
              <a:solidFill>
                <a:srgbClr val="7030A0"/>
              </a:solidFill>
              <a:ln w="19050">
                <a:noFill/>
              </a:ln>
              <a:effectLst/>
            </c:spPr>
            <c:extLst xmlns:c16r2="http://schemas.microsoft.com/office/drawing/2015/06/chart">
              <c:ext xmlns:c16="http://schemas.microsoft.com/office/drawing/2014/chart" uri="{C3380CC4-5D6E-409C-BE32-E72D297353CC}">
                <c16:uniqueId val="{00000005-AE99-C64C-AE19-A73D141CC896}"/>
              </c:ext>
            </c:extLst>
          </c:dPt>
          <c:dPt>
            <c:idx val="3"/>
            <c:bubble3D val="0"/>
            <c:spPr>
              <a:solidFill>
                <a:srgbClr val="298B9C"/>
              </a:solidFill>
              <a:ln w="19050">
                <a:noFill/>
              </a:ln>
              <a:effectLst/>
            </c:spPr>
            <c:extLst xmlns:c16r2="http://schemas.microsoft.com/office/drawing/2015/06/chart">
              <c:ext xmlns:c16="http://schemas.microsoft.com/office/drawing/2014/chart" uri="{C3380CC4-5D6E-409C-BE32-E72D297353CC}">
                <c16:uniqueId val="{00000007-AE99-C64C-AE19-A73D141CC896}"/>
              </c:ext>
            </c:extLst>
          </c:dPt>
          <c:dPt>
            <c:idx val="4"/>
            <c:bubble3D val="0"/>
            <c:spPr>
              <a:solidFill>
                <a:srgbClr val="FAB41F"/>
              </a:solidFill>
              <a:ln w="19050">
                <a:noFill/>
              </a:ln>
              <a:effectLst/>
            </c:spPr>
            <c:extLst xmlns:c16r2="http://schemas.microsoft.com/office/drawing/2015/06/chart">
              <c:ext xmlns:c16="http://schemas.microsoft.com/office/drawing/2014/chart" uri="{C3380CC4-5D6E-409C-BE32-E72D297353CC}">
                <c16:uniqueId val="{00000009-AE99-C64C-AE19-A73D141CC896}"/>
              </c:ext>
            </c:extLst>
          </c:dPt>
          <c:dLbls>
            <c:numFmt formatCode="0" sourceLinked="0"/>
            <c:spPr>
              <a:noFill/>
              <a:ln>
                <a:noFill/>
              </a:ln>
              <a:effectLst/>
            </c:spPr>
            <c:txPr>
              <a:bodyPr rot="0" spcFirstLastPara="1" vertOverflow="ellipsis" vert="horz" wrap="square" lIns="38100" tIns="19050" rIns="38100" bIns="19050" anchor="ctr" anchorCtr="1">
                <a:spAutoFit/>
              </a:bodyPr>
              <a:lstStyle/>
              <a:p>
                <a:pPr>
                  <a:defRPr sz="1000" b="1" i="0" u="none" strike="noStrike" kern="1200" baseline="0">
                    <a:solidFill>
                      <a:schemeClr val="bg1"/>
                    </a:solidFill>
                    <a:latin typeface="PT Sans" panose="020B0503020203020204" pitchFamily="34" charset="77"/>
                    <a:ea typeface="+mn-ea"/>
                    <a:cs typeface="+mn-cs"/>
                  </a:defRPr>
                </a:pPr>
                <a:endParaRPr lang="sw-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'Demographics&amp;Disability'!$A$142:$A$146</c:f>
              <c:strCache>
                <c:ptCount val="5"/>
                <c:pt idx="0">
                  <c:v>Older persons living alone</c:v>
                </c:pt>
                <c:pt idx="1">
                  <c:v>Skipped generation household  </c:v>
                </c:pt>
                <c:pt idx="2">
                  <c:v>Older persons only</c:v>
                </c:pt>
                <c:pt idx="3">
                  <c:v>Older persons and working age</c:v>
                </c:pt>
                <c:pt idx="4">
                  <c:v>Multigenerational households</c:v>
                </c:pt>
              </c:strCache>
            </c:strRef>
          </c:cat>
          <c:val>
            <c:numRef>
              <c:f>'Demographics&amp;Disability'!$D$142:$D$146</c:f>
              <c:numCache>
                <c:formatCode>General</c:formatCode>
                <c:ptCount val="5"/>
                <c:pt idx="0">
                  <c:v>14.52</c:v>
                </c:pt>
                <c:pt idx="1">
                  <c:v>17.309999999999999</c:v>
                </c:pt>
                <c:pt idx="2">
                  <c:v>6.38</c:v>
                </c:pt>
                <c:pt idx="3">
                  <c:v>11.25</c:v>
                </c:pt>
                <c:pt idx="4">
                  <c:v>50.55</c:v>
                </c:pt>
              </c:numCache>
            </c:numRef>
          </c:val>
          <c:extLst xmlns:c16r2="http://schemas.microsoft.com/office/drawing/2015/06/chart">
            <c:ext xmlns:c16="http://schemas.microsoft.com/office/drawing/2014/chart" uri="{C3380CC4-5D6E-409C-BE32-E72D297353CC}">
              <c16:uniqueId val="{0000000A-AE99-C64C-AE19-A73D141CC896}"/>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0"/>
        <c:delete val="1"/>
      </c:legendEntry>
      <c:legendEntry>
        <c:idx val="1"/>
        <c:delete val="1"/>
      </c:legendEntry>
      <c:legendEntry>
        <c:idx val="2"/>
        <c:delete val="1"/>
      </c:legendEntry>
      <c:layout>
        <c:manualLayout>
          <c:xMode val="edge"/>
          <c:yMode val="edge"/>
          <c:x val="0"/>
          <c:y val="0.8778909282638433"/>
          <c:w val="0.9284182505236126"/>
          <c:h val="8.6249936093117666E-2"/>
        </c:manualLayout>
      </c:layout>
      <c:overlay val="0"/>
      <c:spPr>
        <a:noFill/>
        <a:ln>
          <a:noFill/>
        </a:ln>
        <a:effectLst/>
      </c:spPr>
      <c:txPr>
        <a:bodyPr rot="0" spcFirstLastPara="1" vertOverflow="ellipsis" vert="horz" wrap="square" anchor="ctr" anchorCtr="1"/>
        <a:lstStyle/>
        <a:p>
          <a:pPr rtl="0">
            <a:defRPr sz="105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1F1F1"/>
    </a:solidFill>
    <a:ln w="9525" cap="flat" cmpd="sng" algn="ctr">
      <a:noFill/>
      <a:round/>
    </a:ln>
    <a:effectLst/>
  </c:spPr>
  <c:txPr>
    <a:bodyPr/>
    <a:lstStyle/>
    <a:p>
      <a:pPr>
        <a:defRPr b="1">
          <a:latin typeface="PT Sans" panose="020B0503020203020204" pitchFamily="34" charset="77"/>
        </a:defRPr>
      </a:pPr>
      <a:endParaRPr lang="sw-KE"/>
    </a:p>
  </c:txPr>
  <c:externalData r:id="rId1">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rgbClr val="003972"/>
            </a:solidFill>
            <a:ln>
              <a:solidFill>
                <a:schemeClr val="tx1"/>
              </a:solidFill>
            </a:ln>
            <a:effectLst/>
          </c:spPr>
          <c:invertIfNegative val="0"/>
          <c:dPt>
            <c:idx val="1"/>
            <c:invertIfNegative val="0"/>
            <c:bubble3D val="0"/>
            <c:spPr>
              <a:solidFill>
                <a:srgbClr val="EF5D3B"/>
              </a:solidFill>
              <a:ln>
                <a:solidFill>
                  <a:schemeClr val="tx1"/>
                </a:solidFill>
              </a:ln>
              <a:effectLst/>
            </c:spPr>
            <c:extLst xmlns:c16r2="http://schemas.microsoft.com/office/drawing/2015/06/chart">
              <c:ext xmlns:c16="http://schemas.microsoft.com/office/drawing/2014/chart" uri="{C3380CC4-5D6E-409C-BE32-E72D297353CC}">
                <c16:uniqueId val="{00000001-3B10-2D40-8D13-F9FCC58DF56C}"/>
              </c:ext>
            </c:extLst>
          </c:dPt>
          <c:dLbls>
            <c:dLbl>
              <c:idx val="2"/>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2-3B10-2D40-8D13-F9FCC58DF56C}"/>
                </c:ext>
              </c:extLst>
            </c:dLbl>
            <c:dLbl>
              <c:idx val="3"/>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3-3B10-2D40-8D13-F9FCC58DF56C}"/>
                </c:ext>
              </c:extLst>
            </c:dLbl>
            <c:dLbl>
              <c:idx val="4"/>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4-3B10-2D40-8D13-F9FCC58DF56C}"/>
                </c:ext>
              </c:extLst>
            </c:dLbl>
            <c:dLbl>
              <c:idx val="6"/>
              <c:delete val="1"/>
              <c:extLst xmlns:c16r2="http://schemas.microsoft.com/office/drawing/2015/06/chart">
                <c:ext xmlns:c15="http://schemas.microsoft.com/office/drawing/2012/chart" uri="{CE6537A1-D6FC-4f65-9D91-7224C49458BB}"/>
                <c:ext xmlns:c16="http://schemas.microsoft.com/office/drawing/2014/chart" uri="{C3380CC4-5D6E-409C-BE32-E72D297353CC}">
                  <c16:uniqueId val="{00000005-3B10-2D40-8D13-F9FCC58DF56C}"/>
                </c:ext>
              </c:extLst>
            </c:dLbl>
            <c:numFmt formatCode="0" sourceLinked="0"/>
            <c:spPr>
              <a:noFill/>
              <a:ln>
                <a:noFill/>
              </a:ln>
              <a:effectLst/>
            </c:spPr>
            <c:txPr>
              <a:bodyPr rot="0" spcFirstLastPara="1" vertOverflow="ellipsis" vert="horz" wrap="square" anchor="ctr" anchorCtr="1"/>
              <a:lstStyle/>
              <a:p>
                <a:pPr>
                  <a:defRPr sz="900" b="1" i="0" u="none" strike="noStrike" kern="1200" baseline="0">
                    <a:solidFill>
                      <a:schemeClr val="bg1"/>
                    </a:solidFill>
                    <a:latin typeface="PT Sans" panose="020B0503020203020204" pitchFamily="34" charset="77"/>
                    <a:ea typeface="+mn-ea"/>
                    <a:cs typeface="+mn-cs"/>
                  </a:defRPr>
                </a:pPr>
                <a:endParaRPr lang="sw-KE"/>
              </a:p>
            </c:txPr>
            <c:dLblPos val="inEnd"/>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'Presentation tables'!$A$31:$A$32</c:f>
              <c:strCache>
                <c:ptCount val="2"/>
                <c:pt idx="0">
                  <c:v>Male</c:v>
                </c:pt>
                <c:pt idx="1">
                  <c:v>Female</c:v>
                </c:pt>
              </c:strCache>
            </c:strRef>
          </c:cat>
          <c:val>
            <c:numRef>
              <c:f>'Presentation tables'!$B$31:$B$32</c:f>
              <c:numCache>
                <c:formatCode>General</c:formatCode>
                <c:ptCount val="2"/>
                <c:pt idx="0">
                  <c:v>5.08</c:v>
                </c:pt>
                <c:pt idx="1">
                  <c:v>7.83</c:v>
                </c:pt>
              </c:numCache>
            </c:numRef>
          </c:val>
          <c:extLst xmlns:c16r2="http://schemas.microsoft.com/office/drawing/2015/06/chart">
            <c:ext xmlns:c16="http://schemas.microsoft.com/office/drawing/2014/chart" uri="{C3380CC4-5D6E-409C-BE32-E72D297353CC}">
              <c16:uniqueId val="{00000006-3B10-2D40-8D13-F9FCC58DF56C}"/>
            </c:ext>
          </c:extLst>
        </c:ser>
        <c:dLbls>
          <c:showLegendKey val="0"/>
          <c:showVal val="0"/>
          <c:showCatName val="0"/>
          <c:showSerName val="0"/>
          <c:showPercent val="0"/>
          <c:showBubbleSize val="0"/>
        </c:dLbls>
        <c:gapWidth val="50"/>
        <c:axId val="115980160"/>
        <c:axId val="115981696"/>
      </c:barChart>
      <c:catAx>
        <c:axId val="115980160"/>
        <c:scaling>
          <c:orientation val="minMax"/>
        </c:scaling>
        <c:delete val="1"/>
        <c:axPos val="b"/>
        <c:numFmt formatCode="General" sourceLinked="1"/>
        <c:majorTickMark val="none"/>
        <c:minorTickMark val="none"/>
        <c:tickLblPos val="nextTo"/>
        <c:crossAx val="115981696"/>
        <c:crosses val="autoZero"/>
        <c:auto val="1"/>
        <c:lblAlgn val="ctr"/>
        <c:lblOffset val="100"/>
        <c:noMultiLvlLbl val="0"/>
      </c:catAx>
      <c:valAx>
        <c:axId val="115981696"/>
        <c:scaling>
          <c:orientation val="minMax"/>
          <c:max val="10"/>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crossAx val="115980160"/>
        <c:crosses val="autoZero"/>
        <c:crossBetween val="between"/>
        <c:majorUnit val="10"/>
        <c:minorUnit val="10"/>
      </c:valAx>
      <c:spPr>
        <a:noFill/>
      </c:spPr>
    </c:plotArea>
    <c:legend>
      <c:legendPos val="b"/>
      <c:overlay val="0"/>
      <c:spPr>
        <a:noFill/>
        <a:ln>
          <a:noFill/>
        </a:ln>
        <a:effectLst/>
      </c:spPr>
      <c:txPr>
        <a:bodyPr rot="0" spcFirstLastPara="1" vertOverflow="ellipsis" vert="horz" wrap="square" anchor="ctr" anchorCtr="1"/>
        <a:lstStyle/>
        <a:p>
          <a:pPr>
            <a:defRPr sz="1100" b="0"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chart>
  <c:spPr>
    <a:solidFill>
      <a:srgbClr val="F1F1F1"/>
    </a:solidFill>
    <a:ln w="28575" cap="flat" cmpd="sng" algn="ctr">
      <a:solidFill>
        <a:srgbClr val="003971"/>
      </a:solidFill>
      <a:round/>
    </a:ln>
    <a:effectLst/>
  </c:spPr>
  <c:txPr>
    <a:bodyPr/>
    <a:lstStyle/>
    <a:p>
      <a:pPr>
        <a:defRPr>
          <a:latin typeface="PT Sans" panose="020B0503020203020204" pitchFamily="34" charset="77"/>
        </a:defRPr>
      </a:pPr>
      <a:endParaRPr lang="sw-KE"/>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PT Sans" panose="020B0503020203020204" pitchFamily="34" charset="77"/>
              <a:ea typeface="+mn-ea"/>
              <a:cs typeface="+mn-cs"/>
            </a:defRPr>
          </a:pPr>
          <a:endParaRPr lang="sw-KE"/>
        </a:p>
      </c:txPr>
    </c:title>
    <c:autoTitleDeleted val="0"/>
    <c:plotArea>
      <c:layout>
        <c:manualLayout>
          <c:layoutTarget val="inner"/>
          <c:xMode val="edge"/>
          <c:yMode val="edge"/>
          <c:x val="0.24500032583916304"/>
          <c:y val="0.10596398424729708"/>
          <c:w val="0.49260168970600698"/>
          <c:h val="0.78103749148259349"/>
        </c:manualLayout>
      </c:layout>
      <c:doughnutChart>
        <c:varyColors val="1"/>
        <c:ser>
          <c:idx val="0"/>
          <c:order val="0"/>
          <c:tx>
            <c:strRef>
              <c:f>'Demographics&amp;Disability'!$C$288</c:f>
              <c:strCache>
                <c:ptCount val="1"/>
                <c:pt idx="0">
                  <c:v>Children in skipped generation households</c:v>
                </c:pt>
              </c:strCache>
            </c:strRef>
          </c:tx>
          <c:dPt>
            <c:idx val="0"/>
            <c:bubble3D val="0"/>
            <c:spPr>
              <a:solidFill>
                <a:srgbClr val="003972"/>
              </a:solidFill>
              <a:ln w="19050">
                <a:noFill/>
              </a:ln>
              <a:effectLst/>
            </c:spPr>
            <c:extLst xmlns:c16r2="http://schemas.microsoft.com/office/drawing/2015/06/chart">
              <c:ext xmlns:c16="http://schemas.microsoft.com/office/drawing/2014/chart" uri="{C3380CC4-5D6E-409C-BE32-E72D297353CC}">
                <c16:uniqueId val="{00000001-E159-7942-86D0-05F55443459B}"/>
              </c:ext>
            </c:extLst>
          </c:dPt>
          <c:dPt>
            <c:idx val="1"/>
            <c:bubble3D val="0"/>
            <c:spPr>
              <a:solidFill>
                <a:srgbClr val="EF5D3B"/>
              </a:solidFill>
              <a:ln w="19050">
                <a:noFill/>
              </a:ln>
              <a:effectLst/>
            </c:spPr>
            <c:extLst xmlns:c16r2="http://schemas.microsoft.com/office/drawing/2015/06/chart">
              <c:ext xmlns:c16="http://schemas.microsoft.com/office/drawing/2014/chart" uri="{C3380CC4-5D6E-409C-BE32-E72D297353CC}">
                <c16:uniqueId val="{00000003-E159-7942-86D0-05F55443459B}"/>
              </c:ext>
            </c:extLst>
          </c:dPt>
          <c:dPt>
            <c:idx val="2"/>
            <c:bubble3D val="0"/>
            <c:spPr>
              <a:solidFill>
                <a:srgbClr val="298B9C"/>
              </a:solidFill>
              <a:ln w="19050">
                <a:noFill/>
              </a:ln>
              <a:effectLst/>
            </c:spPr>
            <c:extLst xmlns:c16r2="http://schemas.microsoft.com/office/drawing/2015/06/chart">
              <c:ext xmlns:c16="http://schemas.microsoft.com/office/drawing/2014/chart" uri="{C3380CC4-5D6E-409C-BE32-E72D297353CC}">
                <c16:uniqueId val="{00000005-E159-7942-86D0-05F55443459B}"/>
              </c:ext>
            </c:extLst>
          </c:dPt>
          <c:dPt>
            <c:idx val="3"/>
            <c:bubble3D val="0"/>
            <c:spPr>
              <a:solidFill>
                <a:srgbClr val="7030A0"/>
              </a:solidFill>
              <a:ln w="19050">
                <a:noFill/>
              </a:ln>
              <a:effectLst/>
            </c:spPr>
            <c:extLst xmlns:c16r2="http://schemas.microsoft.com/office/drawing/2015/06/chart">
              <c:ext xmlns:c16="http://schemas.microsoft.com/office/drawing/2014/chart" uri="{C3380CC4-5D6E-409C-BE32-E72D297353CC}">
                <c16:uniqueId val="{00000007-E159-7942-86D0-05F55443459B}"/>
              </c:ext>
            </c:extLst>
          </c:dPt>
          <c:dLbls>
            <c:numFmt formatCode="0" sourceLinked="0"/>
            <c:spPr>
              <a:noFill/>
              <a:ln>
                <a:noFill/>
              </a:ln>
              <a:effectLst/>
            </c:spPr>
            <c:txPr>
              <a:bodyPr rot="0" spcFirstLastPara="1" vertOverflow="clip" horzOverflow="clip" vert="horz" wrap="square" lIns="36576" tIns="18288" rIns="36576" bIns="18288" anchor="ctr" anchorCtr="1">
                <a:spAutoFit/>
              </a:bodyPr>
              <a:lstStyle/>
              <a:p>
                <a:pPr>
                  <a:defRPr sz="1050" b="1" i="0" u="none" strike="noStrike" kern="1200" baseline="0">
                    <a:solidFill>
                      <a:schemeClr val="bg1"/>
                    </a:solidFill>
                    <a:latin typeface="PT Sans" panose="020B0503020203020204" pitchFamily="34" charset="77"/>
                    <a:ea typeface="+mn-ea"/>
                    <a:cs typeface="+mn-cs"/>
                  </a:defRPr>
                </a:pPr>
                <a:endParaRPr lang="sw-KE"/>
              </a:p>
            </c:txPr>
            <c:showLegendKey val="0"/>
            <c:showVal val="1"/>
            <c:showCatName val="0"/>
            <c:showSerName val="0"/>
            <c:showPercent val="0"/>
            <c:showBubbleSize val="0"/>
            <c:showLeaderLines val="0"/>
            <c:extLst xmlns:c16r2="http://schemas.microsoft.com/office/drawing/2015/06/chart">
              <c:ext xmlns:c15="http://schemas.microsoft.com/office/drawing/2012/chart" uri="{CE6537A1-D6FC-4f65-9D91-7224C49458BB}">
                <c15:spPr xmlns:c15="http://schemas.microsoft.com/office/drawing/2012/chart">
                  <a:prstGeom prst="wedgeRectCallout">
                    <a:avLst/>
                  </a:prstGeom>
                  <a:noFill/>
                  <a:ln>
                    <a:noFill/>
                  </a:ln>
                </c15:spPr>
              </c:ext>
            </c:extLst>
          </c:dLbls>
          <c:cat>
            <c:strRef>
              <c:f>'Demographics&amp;Disability'!$A$289:$A$292</c:f>
              <c:strCache>
                <c:ptCount val="4"/>
                <c:pt idx="0">
                  <c:v>Mother and Father Alive</c:v>
                </c:pt>
                <c:pt idx="1">
                  <c:v>Only Mother Alive</c:v>
                </c:pt>
                <c:pt idx="2">
                  <c:v>Only Father Alive</c:v>
                </c:pt>
                <c:pt idx="3">
                  <c:v>Both dead</c:v>
                </c:pt>
              </c:strCache>
            </c:strRef>
          </c:cat>
          <c:val>
            <c:numRef>
              <c:f>'Demographics&amp;Disability'!$C$289:$C$292</c:f>
              <c:numCache>
                <c:formatCode>0.0</c:formatCode>
                <c:ptCount val="4"/>
                <c:pt idx="0">
                  <c:v>78.11</c:v>
                </c:pt>
                <c:pt idx="1">
                  <c:v>10.75</c:v>
                </c:pt>
                <c:pt idx="2">
                  <c:v>6.31</c:v>
                </c:pt>
                <c:pt idx="3">
                  <c:v>4.83</c:v>
                </c:pt>
              </c:numCache>
            </c:numRef>
          </c:val>
          <c:extLst xmlns:c16r2="http://schemas.microsoft.com/office/drawing/2015/06/chart">
            <c:ext xmlns:c16="http://schemas.microsoft.com/office/drawing/2014/chart" uri="{C3380CC4-5D6E-409C-BE32-E72D297353CC}">
              <c16:uniqueId val="{00000008-E159-7942-86D0-05F55443459B}"/>
            </c:ext>
          </c:extLst>
        </c:ser>
        <c:dLbls>
          <c:showLegendKey val="0"/>
          <c:showVal val="0"/>
          <c:showCatName val="0"/>
          <c:showSerName val="0"/>
          <c:showPercent val="0"/>
          <c:showBubbleSize val="0"/>
          <c:showLeaderLines val="0"/>
        </c:dLbls>
        <c:firstSliceAng val="0"/>
        <c:holeSize val="50"/>
      </c:doughnutChart>
      <c:spPr>
        <a:noFill/>
        <a:ln>
          <a:noFill/>
        </a:ln>
        <a:effectLst/>
      </c:spPr>
    </c:plotArea>
    <c:legend>
      <c:legendPos val="b"/>
      <c:legendEntry>
        <c:idx val="2"/>
        <c:delete val="1"/>
      </c:legendEntry>
      <c:legendEntry>
        <c:idx val="3"/>
        <c:delete val="1"/>
      </c:legendEntry>
      <c:layout>
        <c:manualLayout>
          <c:xMode val="edge"/>
          <c:yMode val="edge"/>
          <c:x val="8.2971434590626489E-3"/>
          <c:y val="0.87732174103237093"/>
          <c:w val="0.99170285654093737"/>
          <c:h val="9.4900481189851268E-2"/>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1F1F1"/>
    </a:solidFill>
    <a:ln w="9525" cap="flat" cmpd="sng" algn="ctr">
      <a:noFill/>
      <a:round/>
    </a:ln>
    <a:effectLst/>
  </c:spPr>
  <c:txPr>
    <a:bodyPr/>
    <a:lstStyle/>
    <a:p>
      <a:pPr>
        <a:defRPr b="1">
          <a:latin typeface="PT Sans" panose="020B0503020203020204" pitchFamily="34" charset="77"/>
        </a:defRPr>
      </a:pPr>
      <a:endParaRPr lang="sw-KE"/>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sw-KE"/>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400" b="1" i="0" u="none" strike="noStrike" kern="1200" spc="0" baseline="0">
              <a:solidFill>
                <a:schemeClr val="tx1">
                  <a:lumMod val="65000"/>
                  <a:lumOff val="35000"/>
                </a:schemeClr>
              </a:solidFill>
              <a:latin typeface="PT Sans" panose="020B0503020203020204" pitchFamily="34" charset="77"/>
              <a:ea typeface="+mn-ea"/>
              <a:cs typeface="+mn-cs"/>
            </a:defRPr>
          </a:pPr>
          <a:endParaRPr lang="sw-KE"/>
        </a:p>
      </c:txPr>
    </c:title>
    <c:autoTitleDeleted val="0"/>
    <c:plotArea>
      <c:layout>
        <c:manualLayout>
          <c:layoutTarget val="inner"/>
          <c:xMode val="edge"/>
          <c:yMode val="edge"/>
          <c:x val="0.24002956623468677"/>
          <c:y val="0.10990464228133692"/>
          <c:w val="0.49260168970600698"/>
          <c:h val="0.78103749148259349"/>
        </c:manualLayout>
      </c:layout>
      <c:doughnutChart>
        <c:varyColors val="1"/>
        <c:ser>
          <c:idx val="0"/>
          <c:order val="0"/>
          <c:tx>
            <c:strRef>
              <c:f>'Demographics&amp;Disability'!$D$288</c:f>
              <c:strCache>
                <c:ptCount val="1"/>
                <c:pt idx="0">
                  <c:v>Children in all other households</c:v>
                </c:pt>
              </c:strCache>
            </c:strRef>
          </c:tx>
          <c:spPr>
            <a:ln>
              <a:noFill/>
            </a:ln>
          </c:spPr>
          <c:dPt>
            <c:idx val="0"/>
            <c:bubble3D val="0"/>
            <c:spPr>
              <a:solidFill>
                <a:srgbClr val="003972"/>
              </a:solidFill>
              <a:ln w="19050">
                <a:noFill/>
              </a:ln>
              <a:effectLst/>
            </c:spPr>
            <c:extLst xmlns:c16r2="http://schemas.microsoft.com/office/drawing/2015/06/chart">
              <c:ext xmlns:c16="http://schemas.microsoft.com/office/drawing/2014/chart" uri="{C3380CC4-5D6E-409C-BE32-E72D297353CC}">
                <c16:uniqueId val="{00000001-3602-AE4E-8CD9-67BC37CCC8A3}"/>
              </c:ext>
            </c:extLst>
          </c:dPt>
          <c:dPt>
            <c:idx val="1"/>
            <c:bubble3D val="0"/>
            <c:spPr>
              <a:solidFill>
                <a:srgbClr val="EF5D3B"/>
              </a:solidFill>
              <a:ln w="19050">
                <a:noFill/>
              </a:ln>
              <a:effectLst/>
            </c:spPr>
            <c:extLst xmlns:c16r2="http://schemas.microsoft.com/office/drawing/2015/06/chart">
              <c:ext xmlns:c16="http://schemas.microsoft.com/office/drawing/2014/chart" uri="{C3380CC4-5D6E-409C-BE32-E72D297353CC}">
                <c16:uniqueId val="{00000003-3602-AE4E-8CD9-67BC37CCC8A3}"/>
              </c:ext>
            </c:extLst>
          </c:dPt>
          <c:dPt>
            <c:idx val="2"/>
            <c:bubble3D val="0"/>
            <c:spPr>
              <a:solidFill>
                <a:srgbClr val="298B9C"/>
              </a:solidFill>
              <a:ln w="19050">
                <a:noFill/>
              </a:ln>
              <a:effectLst/>
            </c:spPr>
            <c:extLst xmlns:c16r2="http://schemas.microsoft.com/office/drawing/2015/06/chart">
              <c:ext xmlns:c16="http://schemas.microsoft.com/office/drawing/2014/chart" uri="{C3380CC4-5D6E-409C-BE32-E72D297353CC}">
                <c16:uniqueId val="{00000005-3602-AE4E-8CD9-67BC37CCC8A3}"/>
              </c:ext>
            </c:extLst>
          </c:dPt>
          <c:dPt>
            <c:idx val="3"/>
            <c:bubble3D val="0"/>
            <c:spPr>
              <a:solidFill>
                <a:srgbClr val="7030A0"/>
              </a:solidFill>
              <a:ln w="19050">
                <a:noFill/>
              </a:ln>
              <a:effectLst/>
            </c:spPr>
            <c:extLst xmlns:c16r2="http://schemas.microsoft.com/office/drawing/2015/06/chart">
              <c:ext xmlns:c16="http://schemas.microsoft.com/office/drawing/2014/chart" uri="{C3380CC4-5D6E-409C-BE32-E72D297353CC}">
                <c16:uniqueId val="{00000007-3602-AE4E-8CD9-67BC37CCC8A3}"/>
              </c:ext>
            </c:extLst>
          </c:dPt>
          <c:dLbls>
            <c:numFmt formatCode="0" sourceLinked="0"/>
            <c:spPr>
              <a:noFill/>
              <a:ln>
                <a:noFill/>
              </a:ln>
              <a:effectLst/>
            </c:spPr>
            <c:txPr>
              <a:bodyPr rot="0" spcFirstLastPara="1" vertOverflow="ellipsis" vert="horz" wrap="square" anchor="ctr" anchorCtr="1"/>
              <a:lstStyle/>
              <a:p>
                <a:pPr>
                  <a:defRPr sz="1050" b="1" i="0" u="none" strike="noStrike" kern="1200" baseline="0">
                    <a:solidFill>
                      <a:schemeClr val="bg1"/>
                    </a:solidFill>
                    <a:latin typeface="PT Sans" panose="020B0503020203020204" pitchFamily="34" charset="77"/>
                    <a:ea typeface="+mn-ea"/>
                    <a:cs typeface="+mn-cs"/>
                  </a:defRPr>
                </a:pPr>
                <a:endParaRPr lang="sw-KE"/>
              </a:p>
            </c:txPr>
            <c:showLegendKey val="0"/>
            <c:showVal val="1"/>
            <c:showCatName val="0"/>
            <c:showSerName val="0"/>
            <c:showPercent val="0"/>
            <c:showBubbleSize val="0"/>
            <c:showLeaderLines val="1"/>
            <c:leaderLines>
              <c:spPr>
                <a:ln w="9525" cap="flat" cmpd="sng" algn="ctr">
                  <a:solidFill>
                    <a:schemeClr val="tx1">
                      <a:lumMod val="35000"/>
                      <a:lumOff val="65000"/>
                    </a:schemeClr>
                  </a:solidFill>
                  <a:round/>
                </a:ln>
                <a:effectLst/>
              </c:spPr>
            </c:leaderLines>
            <c:extLst xmlns:c16r2="http://schemas.microsoft.com/office/drawing/2015/06/chart">
              <c:ext xmlns:c15="http://schemas.microsoft.com/office/drawing/2012/chart" uri="{CE6537A1-D6FC-4f65-9D91-7224C49458BB}"/>
            </c:extLst>
          </c:dLbls>
          <c:cat>
            <c:strRef>
              <c:f>'Demographics&amp;Disability'!$A$289:$A$292</c:f>
              <c:strCache>
                <c:ptCount val="4"/>
                <c:pt idx="0">
                  <c:v>Mother and Father Alive</c:v>
                </c:pt>
                <c:pt idx="1">
                  <c:v>Only Mother Alive</c:v>
                </c:pt>
                <c:pt idx="2">
                  <c:v>Only Father Alive</c:v>
                </c:pt>
                <c:pt idx="3">
                  <c:v>Both dead</c:v>
                </c:pt>
              </c:strCache>
            </c:strRef>
          </c:cat>
          <c:val>
            <c:numRef>
              <c:f>'Demographics&amp;Disability'!$D$289:$D$292</c:f>
              <c:numCache>
                <c:formatCode>0.0</c:formatCode>
                <c:ptCount val="4"/>
                <c:pt idx="0">
                  <c:v>92.32</c:v>
                </c:pt>
                <c:pt idx="1">
                  <c:v>5.19</c:v>
                </c:pt>
                <c:pt idx="2">
                  <c:v>1.65</c:v>
                </c:pt>
                <c:pt idx="3">
                  <c:v>0.84</c:v>
                </c:pt>
              </c:numCache>
            </c:numRef>
          </c:val>
          <c:extLst xmlns:c16r2="http://schemas.microsoft.com/office/drawing/2015/06/chart">
            <c:ext xmlns:c16="http://schemas.microsoft.com/office/drawing/2014/chart" uri="{C3380CC4-5D6E-409C-BE32-E72D297353CC}">
              <c16:uniqueId val="{00000008-3602-AE4E-8CD9-67BC37CCC8A3}"/>
            </c:ext>
          </c:extLst>
        </c:ser>
        <c:dLbls>
          <c:showLegendKey val="0"/>
          <c:showVal val="1"/>
          <c:showCatName val="0"/>
          <c:showSerName val="0"/>
          <c:showPercent val="0"/>
          <c:showBubbleSize val="0"/>
          <c:showLeaderLines val="1"/>
        </c:dLbls>
        <c:firstSliceAng val="0"/>
        <c:holeSize val="50"/>
      </c:doughnutChart>
      <c:spPr>
        <a:noFill/>
        <a:ln>
          <a:noFill/>
        </a:ln>
        <a:effectLst/>
      </c:spPr>
    </c:plotArea>
    <c:legend>
      <c:legendPos val="b"/>
      <c:legendEntry>
        <c:idx val="0"/>
        <c:delete val="1"/>
      </c:legendEntry>
      <c:legendEntry>
        <c:idx val="1"/>
        <c:delete val="1"/>
      </c:legendEntry>
      <c:layout>
        <c:manualLayout>
          <c:xMode val="edge"/>
          <c:yMode val="edge"/>
          <c:x val="2.2193569553805772E-2"/>
          <c:y val="0.85958442694663162"/>
          <c:w val="0.9693770539544746"/>
          <c:h val="0.11726742490522019"/>
        </c:manualLayout>
      </c:layout>
      <c:overlay val="0"/>
      <c:spPr>
        <a:noFill/>
        <a:ln>
          <a:noFill/>
        </a:ln>
        <a:effectLst/>
      </c:spPr>
      <c:txPr>
        <a:bodyPr rot="0" spcFirstLastPara="1" vertOverflow="ellipsis" vert="horz" wrap="square" anchor="ctr" anchorCtr="1"/>
        <a:lstStyle/>
        <a:p>
          <a:pPr>
            <a:defRPr sz="1000" b="1" i="0" u="none" strike="noStrike" kern="1200" baseline="0">
              <a:solidFill>
                <a:schemeClr val="tx1">
                  <a:lumMod val="65000"/>
                  <a:lumOff val="35000"/>
                </a:schemeClr>
              </a:solidFill>
              <a:latin typeface="PT Sans" panose="020B0503020203020204" pitchFamily="34" charset="77"/>
              <a:ea typeface="+mn-ea"/>
              <a:cs typeface="+mn-cs"/>
            </a:defRPr>
          </a:pPr>
          <a:endParaRPr lang="sw-KE"/>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solidFill>
      <a:srgbClr val="F1F1F1"/>
    </a:solidFill>
    <a:ln w="9525" cap="flat" cmpd="sng" algn="ctr">
      <a:noFill/>
      <a:round/>
    </a:ln>
    <a:effectLst/>
  </c:spPr>
  <c:txPr>
    <a:bodyPr/>
    <a:lstStyle/>
    <a:p>
      <a:pPr>
        <a:defRPr b="1">
          <a:latin typeface="PT Sans" panose="020B0503020203020204" pitchFamily="34" charset="77"/>
        </a:defRPr>
      </a:pPr>
      <a:endParaRPr lang="sw-KE"/>
    </a:p>
  </c:txPr>
  <c:externalData r:id="rId1">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CF1ADEDE-2EA3-6149-B540-A2F8C404B663}" type="doc">
      <dgm:prSet loTypeId="urn:microsoft.com/office/officeart/2005/8/layout/hList1" loCatId="" qsTypeId="urn:microsoft.com/office/officeart/2005/8/quickstyle/simple1" qsCatId="simple" csTypeId="urn:microsoft.com/office/officeart/2005/8/colors/colorful5" csCatId="colorful" phldr="1"/>
      <dgm:spPr/>
      <dgm:t>
        <a:bodyPr/>
        <a:lstStyle/>
        <a:p>
          <a:endParaRPr lang="en-US"/>
        </a:p>
      </dgm:t>
    </dgm:pt>
    <dgm:pt modelId="{7D28A7DB-DD78-B644-AB6C-10BD1A5D2949}">
      <dgm:prSet phldrT="[Text]"/>
      <dgm:spPr/>
      <dgm:t>
        <a:bodyPr/>
        <a:lstStyle/>
        <a:p>
          <a:r>
            <a:rPr lang="en-US" b="1">
              <a:effectLst/>
              <a:latin typeface="PT Sans" panose="020B0503020203020204" pitchFamily="34" charset="77"/>
            </a:rPr>
            <a:t>Literature Review</a:t>
          </a:r>
        </a:p>
      </dgm:t>
    </dgm:pt>
    <dgm:pt modelId="{9A61D1A6-1AE6-CB42-B70D-D602ED105C67}" type="parTrans" cxnId="{CF6529F1-7345-E043-B576-C71C3A7D7E64}">
      <dgm:prSet/>
      <dgm:spPr/>
      <dgm:t>
        <a:bodyPr/>
        <a:lstStyle/>
        <a:p>
          <a:endParaRPr lang="en-US">
            <a:effectLst/>
            <a:latin typeface="PT Sans" panose="020B0503020203020204" pitchFamily="34" charset="77"/>
          </a:endParaRPr>
        </a:p>
      </dgm:t>
    </dgm:pt>
    <dgm:pt modelId="{557FD24F-CFA9-004F-8887-560931829347}" type="sibTrans" cxnId="{CF6529F1-7345-E043-B576-C71C3A7D7E64}">
      <dgm:prSet/>
      <dgm:spPr/>
      <dgm:t>
        <a:bodyPr/>
        <a:lstStyle/>
        <a:p>
          <a:endParaRPr lang="en-US">
            <a:effectLst/>
            <a:latin typeface="PT Sans" panose="020B0503020203020204" pitchFamily="34" charset="77"/>
          </a:endParaRPr>
        </a:p>
      </dgm:t>
    </dgm:pt>
    <dgm:pt modelId="{3DA5E308-3DBF-9841-B8BE-7FECE94364A3}">
      <dgm:prSet phldrT="[Text]"/>
      <dgm:spPr/>
      <dgm:t>
        <a:bodyPr/>
        <a:lstStyle/>
        <a:p>
          <a:r>
            <a:rPr lang="en-US" b="1" cap="none" spc="0">
              <a:ln w="0"/>
              <a:effectLst/>
              <a:latin typeface="PT Sans" panose="020B0503020203020204" pitchFamily="34" charset="77"/>
            </a:rPr>
            <a:t>Objective</a:t>
          </a:r>
          <a:r>
            <a:rPr lang="en-US">
              <a:effectLst/>
              <a:latin typeface="PT Sans" panose="020B0503020203020204" pitchFamily="34" charset="77"/>
            </a:rPr>
            <a:t>: Identifying literature gaps, study questions and themes</a:t>
          </a:r>
        </a:p>
      </dgm:t>
    </dgm:pt>
    <dgm:pt modelId="{42CD652F-7AE9-4742-8864-80DAC48FDABB}" type="parTrans" cxnId="{96029DD1-39CA-754B-B985-C4780DA087A2}">
      <dgm:prSet/>
      <dgm:spPr/>
      <dgm:t>
        <a:bodyPr/>
        <a:lstStyle/>
        <a:p>
          <a:endParaRPr lang="en-US">
            <a:effectLst/>
            <a:latin typeface="PT Sans" panose="020B0503020203020204" pitchFamily="34" charset="77"/>
          </a:endParaRPr>
        </a:p>
      </dgm:t>
    </dgm:pt>
    <dgm:pt modelId="{2DF20129-1F4F-C642-A6AC-4C6E705A8218}" type="sibTrans" cxnId="{96029DD1-39CA-754B-B985-C4780DA087A2}">
      <dgm:prSet/>
      <dgm:spPr/>
      <dgm:t>
        <a:bodyPr/>
        <a:lstStyle/>
        <a:p>
          <a:endParaRPr lang="en-US">
            <a:effectLst/>
            <a:latin typeface="PT Sans" panose="020B0503020203020204" pitchFamily="34" charset="77"/>
          </a:endParaRPr>
        </a:p>
      </dgm:t>
    </dgm:pt>
    <dgm:pt modelId="{49653199-D4B8-8E43-8FA0-7EECF9211C84}">
      <dgm:prSet phldrT="[Text]"/>
      <dgm:spPr/>
      <dgm:t>
        <a:bodyPr/>
        <a:lstStyle/>
        <a:p>
          <a:r>
            <a:rPr lang="en-US" b="1" cap="none" spc="0">
              <a:ln w="0"/>
              <a:effectLst/>
              <a:latin typeface="PT Sans" panose="020B0503020203020204" pitchFamily="34" charset="77"/>
            </a:rPr>
            <a:t>Source</a:t>
          </a:r>
          <a:r>
            <a:rPr lang="en-US">
              <a:effectLst/>
              <a:latin typeface="PT Sans" panose="020B0503020203020204" pitchFamily="34" charset="77"/>
            </a:rPr>
            <a:t>: Academic and grey literature</a:t>
          </a:r>
        </a:p>
      </dgm:t>
    </dgm:pt>
    <dgm:pt modelId="{B49BFC54-6173-8C4D-B7A0-69259B643921}" type="parTrans" cxnId="{BDB7A095-759A-3549-8B95-7B8B6148389E}">
      <dgm:prSet/>
      <dgm:spPr/>
      <dgm:t>
        <a:bodyPr/>
        <a:lstStyle/>
        <a:p>
          <a:endParaRPr lang="en-US">
            <a:effectLst/>
            <a:latin typeface="PT Sans" panose="020B0503020203020204" pitchFamily="34" charset="77"/>
          </a:endParaRPr>
        </a:p>
      </dgm:t>
    </dgm:pt>
    <dgm:pt modelId="{3F0045BB-C441-2248-BCFE-9ADA0E450492}" type="sibTrans" cxnId="{BDB7A095-759A-3549-8B95-7B8B6148389E}">
      <dgm:prSet/>
      <dgm:spPr/>
      <dgm:t>
        <a:bodyPr/>
        <a:lstStyle/>
        <a:p>
          <a:endParaRPr lang="en-US">
            <a:effectLst/>
            <a:latin typeface="PT Sans" panose="020B0503020203020204" pitchFamily="34" charset="77"/>
          </a:endParaRPr>
        </a:p>
      </dgm:t>
    </dgm:pt>
    <dgm:pt modelId="{754D2FC9-23BE-614A-8301-1ABC73F76E76}">
      <dgm:prSet phldrT="[Text]"/>
      <dgm:spPr/>
      <dgm:t>
        <a:bodyPr/>
        <a:lstStyle/>
        <a:p>
          <a:r>
            <a:rPr lang="en-US" b="1">
              <a:effectLst/>
              <a:latin typeface="PT Sans" panose="020B0503020203020204" pitchFamily="34" charset="77"/>
            </a:rPr>
            <a:t>Qualitative Research</a:t>
          </a:r>
        </a:p>
      </dgm:t>
    </dgm:pt>
    <dgm:pt modelId="{782698B6-62F5-A24E-B5BF-E67500C3FA0A}" type="parTrans" cxnId="{68422BB7-BC7B-F34B-A4D8-D4B034652821}">
      <dgm:prSet/>
      <dgm:spPr/>
      <dgm:t>
        <a:bodyPr/>
        <a:lstStyle/>
        <a:p>
          <a:endParaRPr lang="en-US">
            <a:effectLst/>
            <a:latin typeface="PT Sans" panose="020B0503020203020204" pitchFamily="34" charset="77"/>
          </a:endParaRPr>
        </a:p>
      </dgm:t>
    </dgm:pt>
    <dgm:pt modelId="{BE245F80-C12E-364E-BAAD-A1871190975E}" type="sibTrans" cxnId="{68422BB7-BC7B-F34B-A4D8-D4B034652821}">
      <dgm:prSet/>
      <dgm:spPr/>
      <dgm:t>
        <a:bodyPr/>
        <a:lstStyle/>
        <a:p>
          <a:endParaRPr lang="en-US">
            <a:effectLst/>
            <a:latin typeface="PT Sans" panose="020B0503020203020204" pitchFamily="34" charset="77"/>
          </a:endParaRPr>
        </a:p>
      </dgm:t>
    </dgm:pt>
    <dgm:pt modelId="{F4504E4A-47BC-B04B-8560-D00EC4EC420E}">
      <dgm:prSet phldrT="[Text]"/>
      <dgm:spPr/>
      <dgm:t>
        <a:bodyPr/>
        <a:lstStyle/>
        <a:p>
          <a:r>
            <a:rPr lang="en-US" b="1" cap="none" spc="0">
              <a:ln w="0"/>
              <a:effectLst/>
              <a:latin typeface="PT Sans" panose="020B0503020203020204" pitchFamily="34" charset="77"/>
            </a:rPr>
            <a:t>Objective</a:t>
          </a:r>
          <a:r>
            <a:rPr lang="en-US">
              <a:effectLst/>
              <a:latin typeface="PT Sans" panose="020B0503020203020204" pitchFamily="34" charset="77"/>
            </a:rPr>
            <a:t>: Understanding</a:t>
          </a:r>
        </a:p>
      </dgm:t>
    </dgm:pt>
    <dgm:pt modelId="{2B5423B7-C469-0149-AA9D-05B88046E0F9}" type="parTrans" cxnId="{739138B5-60E8-0C45-9DBE-B48E62E94E54}">
      <dgm:prSet/>
      <dgm:spPr/>
      <dgm:t>
        <a:bodyPr/>
        <a:lstStyle/>
        <a:p>
          <a:endParaRPr lang="en-US">
            <a:effectLst/>
            <a:latin typeface="PT Sans" panose="020B0503020203020204" pitchFamily="34" charset="77"/>
          </a:endParaRPr>
        </a:p>
      </dgm:t>
    </dgm:pt>
    <dgm:pt modelId="{A238E7A7-6ED4-2B48-9F60-72BFC008B967}" type="sibTrans" cxnId="{739138B5-60E8-0C45-9DBE-B48E62E94E54}">
      <dgm:prSet/>
      <dgm:spPr/>
      <dgm:t>
        <a:bodyPr/>
        <a:lstStyle/>
        <a:p>
          <a:endParaRPr lang="en-US">
            <a:effectLst/>
            <a:latin typeface="PT Sans" panose="020B0503020203020204" pitchFamily="34" charset="77"/>
          </a:endParaRPr>
        </a:p>
      </dgm:t>
    </dgm:pt>
    <dgm:pt modelId="{EB69C697-CDD1-2647-ADD6-6B3CEEC311C2}">
      <dgm:prSet phldrT="[Text]"/>
      <dgm:spPr/>
      <dgm:t>
        <a:bodyPr/>
        <a:lstStyle/>
        <a:p>
          <a:r>
            <a:rPr lang="en-US" b="1" cap="none" spc="0">
              <a:ln w="0"/>
              <a:effectLst/>
              <a:latin typeface="PT Sans" panose="020B0503020203020204" pitchFamily="34" charset="77"/>
            </a:rPr>
            <a:t>Source</a:t>
          </a:r>
          <a:r>
            <a:rPr lang="en-US" b="0" cap="none" spc="0">
              <a:ln w="0"/>
              <a:effectLst/>
              <a:latin typeface="PT Sans" panose="020B0503020203020204" pitchFamily="34" charset="77"/>
            </a:rPr>
            <a:t>: </a:t>
          </a:r>
          <a:r>
            <a:rPr lang="en-US">
              <a:effectLst/>
              <a:latin typeface="PT Sans" panose="020B0503020203020204" pitchFamily="34" charset="77"/>
            </a:rPr>
            <a:t>Primary research </a:t>
          </a:r>
        </a:p>
      </dgm:t>
    </dgm:pt>
    <dgm:pt modelId="{87E6E787-8CBC-614E-B8B1-4BD8D1486769}" type="parTrans" cxnId="{6650DD44-4A77-794D-8634-697003C735CC}">
      <dgm:prSet/>
      <dgm:spPr/>
      <dgm:t>
        <a:bodyPr/>
        <a:lstStyle/>
        <a:p>
          <a:endParaRPr lang="en-US">
            <a:effectLst/>
            <a:latin typeface="PT Sans" panose="020B0503020203020204" pitchFamily="34" charset="77"/>
          </a:endParaRPr>
        </a:p>
      </dgm:t>
    </dgm:pt>
    <dgm:pt modelId="{2E55D9D1-6FDC-D449-AA02-E8F98B0A77E7}" type="sibTrans" cxnId="{6650DD44-4A77-794D-8634-697003C735CC}">
      <dgm:prSet/>
      <dgm:spPr/>
      <dgm:t>
        <a:bodyPr/>
        <a:lstStyle/>
        <a:p>
          <a:endParaRPr lang="en-US">
            <a:effectLst/>
            <a:latin typeface="PT Sans" panose="020B0503020203020204" pitchFamily="34" charset="77"/>
          </a:endParaRPr>
        </a:p>
      </dgm:t>
    </dgm:pt>
    <dgm:pt modelId="{A74E0E8F-98E9-0946-B0B1-999A4E3D2744}">
      <dgm:prSet phldrT="[Text]"/>
      <dgm:spPr>
        <a:solidFill>
          <a:srgbClr val="FFC000"/>
        </a:solidFill>
        <a:ln>
          <a:solidFill>
            <a:srgbClr val="FFC000"/>
          </a:solidFill>
        </a:ln>
      </dgm:spPr>
      <dgm:t>
        <a:bodyPr/>
        <a:lstStyle/>
        <a:p>
          <a:r>
            <a:rPr lang="en-US" b="1">
              <a:effectLst/>
              <a:latin typeface="PT Sans" panose="020B0503020203020204" pitchFamily="34" charset="77"/>
            </a:rPr>
            <a:t>Quantitative Research</a:t>
          </a:r>
        </a:p>
      </dgm:t>
    </dgm:pt>
    <dgm:pt modelId="{A3ACA8D4-33ED-334E-90F4-96E4B59BF672}" type="parTrans" cxnId="{4C6A2AA4-0C4C-6946-80BD-86491B998365}">
      <dgm:prSet/>
      <dgm:spPr/>
      <dgm:t>
        <a:bodyPr/>
        <a:lstStyle/>
        <a:p>
          <a:endParaRPr lang="en-US">
            <a:effectLst/>
            <a:latin typeface="PT Sans" panose="020B0503020203020204" pitchFamily="34" charset="77"/>
          </a:endParaRPr>
        </a:p>
      </dgm:t>
    </dgm:pt>
    <dgm:pt modelId="{D0A44A5A-5B65-174C-ADC4-2AAD66923217}" type="sibTrans" cxnId="{4C6A2AA4-0C4C-6946-80BD-86491B998365}">
      <dgm:prSet/>
      <dgm:spPr/>
      <dgm:t>
        <a:bodyPr/>
        <a:lstStyle/>
        <a:p>
          <a:endParaRPr lang="en-US">
            <a:effectLst/>
            <a:latin typeface="PT Sans" panose="020B0503020203020204" pitchFamily="34" charset="77"/>
          </a:endParaRPr>
        </a:p>
      </dgm:t>
    </dgm:pt>
    <dgm:pt modelId="{1677F0D2-A1CB-4C4A-9F23-5F96F8599B5D}">
      <dgm:prSet phldrT="[Text]"/>
      <dgm:spPr>
        <a:solidFill>
          <a:srgbClr val="FFEDAB">
            <a:alpha val="90000"/>
          </a:srgbClr>
        </a:solidFill>
        <a:ln>
          <a:noFill/>
        </a:ln>
      </dgm:spPr>
      <dgm:t>
        <a:bodyPr/>
        <a:lstStyle/>
        <a:p>
          <a:r>
            <a:rPr lang="en-US" b="1" cap="none" spc="0">
              <a:ln w="0"/>
              <a:effectLst/>
              <a:latin typeface="PT Sans" panose="020B0503020203020204" pitchFamily="34" charset="77"/>
            </a:rPr>
            <a:t>Objective</a:t>
          </a:r>
          <a:r>
            <a:rPr lang="en-US">
              <a:effectLst/>
              <a:latin typeface="PT Sans" panose="020B0503020203020204" pitchFamily="34" charset="77"/>
            </a:rPr>
            <a:t>:</a:t>
          </a:r>
        </a:p>
      </dgm:t>
    </dgm:pt>
    <dgm:pt modelId="{07AC71EE-A7D8-D041-AE97-DD47FD906D99}" type="parTrans" cxnId="{1995649B-6C99-1F4B-BE42-B176341DA444}">
      <dgm:prSet/>
      <dgm:spPr/>
      <dgm:t>
        <a:bodyPr/>
        <a:lstStyle/>
        <a:p>
          <a:endParaRPr lang="en-US">
            <a:effectLst/>
            <a:latin typeface="PT Sans" panose="020B0503020203020204" pitchFamily="34" charset="77"/>
          </a:endParaRPr>
        </a:p>
      </dgm:t>
    </dgm:pt>
    <dgm:pt modelId="{885EF06D-9D5E-7B40-B7F7-FA8FF8924CDB}" type="sibTrans" cxnId="{1995649B-6C99-1F4B-BE42-B176341DA444}">
      <dgm:prSet/>
      <dgm:spPr/>
      <dgm:t>
        <a:bodyPr/>
        <a:lstStyle/>
        <a:p>
          <a:endParaRPr lang="en-US">
            <a:effectLst/>
            <a:latin typeface="PT Sans" panose="020B0503020203020204" pitchFamily="34" charset="77"/>
          </a:endParaRPr>
        </a:p>
      </dgm:t>
    </dgm:pt>
    <dgm:pt modelId="{5A55DE0B-D5E5-214A-AA83-8940A66754A6}">
      <dgm:prSet phldrT="[Text]"/>
      <dgm:spPr>
        <a:solidFill>
          <a:srgbClr val="FFEDAB">
            <a:alpha val="90000"/>
          </a:srgbClr>
        </a:solidFill>
        <a:ln>
          <a:noFill/>
        </a:ln>
      </dgm:spPr>
      <dgm:t>
        <a:bodyPr/>
        <a:lstStyle/>
        <a:p>
          <a:r>
            <a:rPr lang="en-US" b="1" cap="none" spc="0">
              <a:ln w="0"/>
              <a:effectLst/>
              <a:latin typeface="PT Sans" panose="020B0503020203020204" pitchFamily="34" charset="77"/>
            </a:rPr>
            <a:t>Source</a:t>
          </a:r>
          <a:r>
            <a:rPr lang="en-US">
              <a:effectLst/>
              <a:latin typeface="PT Sans" panose="020B0503020203020204" pitchFamily="34" charset="77"/>
            </a:rPr>
            <a:t>: Analysis of existing national level data sets </a:t>
          </a:r>
        </a:p>
      </dgm:t>
    </dgm:pt>
    <dgm:pt modelId="{6938416B-CF36-3D49-B274-870BFFA559AA}" type="parTrans" cxnId="{7F7366D4-2080-1B4D-A9E9-1383E0E807A0}">
      <dgm:prSet/>
      <dgm:spPr/>
      <dgm:t>
        <a:bodyPr/>
        <a:lstStyle/>
        <a:p>
          <a:endParaRPr lang="en-US">
            <a:effectLst/>
            <a:latin typeface="PT Sans" panose="020B0503020203020204" pitchFamily="34" charset="77"/>
          </a:endParaRPr>
        </a:p>
      </dgm:t>
    </dgm:pt>
    <dgm:pt modelId="{81253A6C-0AC6-3C44-9128-C14CE30B823A}" type="sibTrans" cxnId="{7F7366D4-2080-1B4D-A9E9-1383E0E807A0}">
      <dgm:prSet/>
      <dgm:spPr/>
      <dgm:t>
        <a:bodyPr/>
        <a:lstStyle/>
        <a:p>
          <a:endParaRPr lang="en-US">
            <a:effectLst/>
            <a:latin typeface="PT Sans" panose="020B0503020203020204" pitchFamily="34" charset="77"/>
          </a:endParaRPr>
        </a:p>
      </dgm:t>
    </dgm:pt>
    <dgm:pt modelId="{B2D02DE9-4C3D-EB4E-9122-1256D316B940}">
      <dgm:prSet/>
      <dgm:spPr/>
      <dgm:t>
        <a:bodyPr/>
        <a:lstStyle/>
        <a:p>
          <a:r>
            <a:rPr lang="en-US">
              <a:effectLst/>
              <a:latin typeface="PT Sans" panose="020B0503020203020204" pitchFamily="34" charset="77"/>
            </a:rPr>
            <a:t>key risks, vulnerabilities, contributions of older persons, and</a:t>
          </a:r>
        </a:p>
      </dgm:t>
    </dgm:pt>
    <dgm:pt modelId="{457E800C-44DD-FA41-9408-DA2D5F1430CE}" type="parTrans" cxnId="{1E3A0B80-0CE4-9B41-832B-B63DC984BD48}">
      <dgm:prSet/>
      <dgm:spPr/>
      <dgm:t>
        <a:bodyPr/>
        <a:lstStyle/>
        <a:p>
          <a:endParaRPr lang="en-US">
            <a:effectLst/>
            <a:latin typeface="PT Sans" panose="020B0503020203020204" pitchFamily="34" charset="77"/>
          </a:endParaRPr>
        </a:p>
      </dgm:t>
    </dgm:pt>
    <dgm:pt modelId="{3AA2276B-C7C5-E045-A090-F61674AEEF32}" type="sibTrans" cxnId="{1E3A0B80-0CE4-9B41-832B-B63DC984BD48}">
      <dgm:prSet/>
      <dgm:spPr/>
      <dgm:t>
        <a:bodyPr/>
        <a:lstStyle/>
        <a:p>
          <a:endParaRPr lang="en-US">
            <a:effectLst/>
            <a:latin typeface="PT Sans" panose="020B0503020203020204" pitchFamily="34" charset="77"/>
          </a:endParaRPr>
        </a:p>
      </dgm:t>
    </dgm:pt>
    <dgm:pt modelId="{CD959D35-5B46-4F42-AE52-E934CF6D033E}">
      <dgm:prSet phldrT="[Text]"/>
      <dgm:spPr/>
      <dgm:t>
        <a:bodyPr/>
        <a:lstStyle/>
        <a:p>
          <a:r>
            <a:rPr lang="en-US">
              <a:effectLst/>
              <a:latin typeface="PT Sans" panose="020B0503020203020204" pitchFamily="34" charset="77"/>
            </a:rPr>
            <a:t>Key informant interviews</a:t>
          </a:r>
        </a:p>
      </dgm:t>
    </dgm:pt>
    <dgm:pt modelId="{8839ED16-E99D-3F49-BBF0-D4360C0F151E}" type="parTrans" cxnId="{F0BDCF35-7803-1441-93DE-3594084A8493}">
      <dgm:prSet/>
      <dgm:spPr/>
      <dgm:t>
        <a:bodyPr/>
        <a:lstStyle/>
        <a:p>
          <a:endParaRPr lang="en-US">
            <a:effectLst/>
            <a:latin typeface="PT Sans" panose="020B0503020203020204" pitchFamily="34" charset="77"/>
          </a:endParaRPr>
        </a:p>
      </dgm:t>
    </dgm:pt>
    <dgm:pt modelId="{A4F393FD-6107-BF4A-8A92-EF5FD0890DAB}" type="sibTrans" cxnId="{F0BDCF35-7803-1441-93DE-3594084A8493}">
      <dgm:prSet/>
      <dgm:spPr/>
      <dgm:t>
        <a:bodyPr/>
        <a:lstStyle/>
        <a:p>
          <a:endParaRPr lang="en-US">
            <a:effectLst/>
            <a:latin typeface="PT Sans" panose="020B0503020203020204" pitchFamily="34" charset="77"/>
          </a:endParaRPr>
        </a:p>
      </dgm:t>
    </dgm:pt>
    <dgm:pt modelId="{DF7552E0-24BD-BC4C-9544-1B73A5C34472}">
      <dgm:prSet phldrT="[Text]"/>
      <dgm:spPr/>
      <dgm:t>
        <a:bodyPr/>
        <a:lstStyle/>
        <a:p>
          <a:r>
            <a:rPr lang="en-US">
              <a:effectLst/>
              <a:latin typeface="PT Sans" panose="020B0503020203020204" pitchFamily="34" charset="77"/>
            </a:rPr>
            <a:t>Focus group discussions and interviews with older persons and caregivers,</a:t>
          </a:r>
        </a:p>
      </dgm:t>
    </dgm:pt>
    <dgm:pt modelId="{368DAEDA-88CF-A949-8D29-B8D914EC6CC1}" type="parTrans" cxnId="{1F2B3B3C-E563-684E-B5C9-719431168D74}">
      <dgm:prSet/>
      <dgm:spPr/>
      <dgm:t>
        <a:bodyPr/>
        <a:lstStyle/>
        <a:p>
          <a:endParaRPr lang="en-US">
            <a:effectLst/>
            <a:latin typeface="PT Sans" panose="020B0503020203020204" pitchFamily="34" charset="77"/>
          </a:endParaRPr>
        </a:p>
      </dgm:t>
    </dgm:pt>
    <dgm:pt modelId="{5A2D75EC-C635-0C4B-9FDE-BF719DDB5A7B}" type="sibTrans" cxnId="{1F2B3B3C-E563-684E-B5C9-719431168D74}">
      <dgm:prSet/>
      <dgm:spPr/>
      <dgm:t>
        <a:bodyPr/>
        <a:lstStyle/>
        <a:p>
          <a:endParaRPr lang="en-US">
            <a:effectLst/>
            <a:latin typeface="PT Sans" panose="020B0503020203020204" pitchFamily="34" charset="77"/>
          </a:endParaRPr>
        </a:p>
      </dgm:t>
    </dgm:pt>
    <dgm:pt modelId="{3E9CAA72-A38D-C148-8B95-39A43DCE508E}">
      <dgm:prSet/>
      <dgm:spPr/>
      <dgm:t>
        <a:bodyPr/>
        <a:lstStyle/>
        <a:p>
          <a:r>
            <a:rPr lang="en-US">
              <a:effectLst/>
              <a:latin typeface="PT Sans" panose="020B0503020203020204" pitchFamily="34" charset="77"/>
            </a:rPr>
            <a:t>successes and challenges of existing services for older persons</a:t>
          </a:r>
        </a:p>
      </dgm:t>
    </dgm:pt>
    <dgm:pt modelId="{8AE6F785-D6F2-9340-BDF3-503A475BE8A3}" type="parTrans" cxnId="{61A6030B-B934-6142-B7E8-9580C2DA9203}">
      <dgm:prSet/>
      <dgm:spPr/>
      <dgm:t>
        <a:bodyPr/>
        <a:lstStyle/>
        <a:p>
          <a:endParaRPr lang="en-US">
            <a:effectLst/>
            <a:latin typeface="PT Sans" panose="020B0503020203020204" pitchFamily="34" charset="77"/>
          </a:endParaRPr>
        </a:p>
      </dgm:t>
    </dgm:pt>
    <dgm:pt modelId="{AB8DC1EB-2BF8-0F4D-9BA5-7E86896731D6}" type="sibTrans" cxnId="{61A6030B-B934-6142-B7E8-9580C2DA9203}">
      <dgm:prSet/>
      <dgm:spPr/>
      <dgm:t>
        <a:bodyPr/>
        <a:lstStyle/>
        <a:p>
          <a:endParaRPr lang="en-US">
            <a:effectLst/>
            <a:latin typeface="PT Sans" panose="020B0503020203020204" pitchFamily="34" charset="77"/>
          </a:endParaRPr>
        </a:p>
      </dgm:t>
    </dgm:pt>
    <dgm:pt modelId="{61FC6478-2DC5-854A-971D-108C056EC2C1}">
      <dgm:prSet phldrT="[Text]"/>
      <dgm:spPr/>
      <dgm:t>
        <a:bodyPr/>
        <a:lstStyle/>
        <a:p>
          <a:endParaRPr lang="en-US">
            <a:effectLst/>
            <a:latin typeface="PT Sans" panose="020B0503020203020204" pitchFamily="34" charset="77"/>
          </a:endParaRPr>
        </a:p>
      </dgm:t>
    </dgm:pt>
    <dgm:pt modelId="{3214272C-EE6B-A040-BA29-CE052DD63805}" type="parTrans" cxnId="{75859C39-4D8F-7A4A-B23B-232371241A07}">
      <dgm:prSet/>
      <dgm:spPr/>
      <dgm:t>
        <a:bodyPr/>
        <a:lstStyle/>
        <a:p>
          <a:endParaRPr lang="en-US">
            <a:effectLst/>
            <a:latin typeface="PT Sans" panose="020B0503020203020204" pitchFamily="34" charset="77"/>
          </a:endParaRPr>
        </a:p>
      </dgm:t>
    </dgm:pt>
    <dgm:pt modelId="{FBDA568D-8C75-D644-8526-35E8AEEE8C2A}" type="sibTrans" cxnId="{75859C39-4D8F-7A4A-B23B-232371241A07}">
      <dgm:prSet/>
      <dgm:spPr/>
      <dgm:t>
        <a:bodyPr/>
        <a:lstStyle/>
        <a:p>
          <a:endParaRPr lang="en-US">
            <a:effectLst/>
            <a:latin typeface="PT Sans" panose="020B0503020203020204" pitchFamily="34" charset="77"/>
          </a:endParaRPr>
        </a:p>
      </dgm:t>
    </dgm:pt>
    <dgm:pt modelId="{86990DA0-D653-1143-BC4C-6B10C5772BAC}">
      <dgm:prSet phldrT="[Text]"/>
      <dgm:spPr>
        <a:solidFill>
          <a:srgbClr val="FFEDAB">
            <a:alpha val="90000"/>
          </a:srgbClr>
        </a:solidFill>
        <a:ln>
          <a:noFill/>
        </a:ln>
      </dgm:spPr>
      <dgm:t>
        <a:bodyPr/>
        <a:lstStyle/>
        <a:p>
          <a:r>
            <a:rPr lang="en-US" b="0">
              <a:effectLst/>
              <a:latin typeface="PT Sans" panose="020B0503020203020204" pitchFamily="34" charset="77"/>
            </a:rPr>
            <a:t>developing</a:t>
          </a:r>
          <a:r>
            <a:rPr lang="en-US">
              <a:effectLst/>
              <a:latin typeface="PT Sans" panose="020B0503020203020204" pitchFamily="34" charset="77"/>
            </a:rPr>
            <a:t> demographic and socio-economic profiles</a:t>
          </a:r>
        </a:p>
      </dgm:t>
    </dgm:pt>
    <dgm:pt modelId="{157B7D77-EF2E-0742-879E-90FACFBEBB63}" type="parTrans" cxnId="{0AC99D3F-61AB-9A4F-98AB-83C754C35C4F}">
      <dgm:prSet/>
      <dgm:spPr/>
      <dgm:t>
        <a:bodyPr/>
        <a:lstStyle/>
        <a:p>
          <a:endParaRPr lang="en-US">
            <a:effectLst/>
            <a:latin typeface="PT Sans" panose="020B0503020203020204" pitchFamily="34" charset="77"/>
          </a:endParaRPr>
        </a:p>
      </dgm:t>
    </dgm:pt>
    <dgm:pt modelId="{45D113F5-7B44-294B-8C27-7519249AA512}" type="sibTrans" cxnId="{0AC99D3F-61AB-9A4F-98AB-83C754C35C4F}">
      <dgm:prSet/>
      <dgm:spPr/>
      <dgm:t>
        <a:bodyPr/>
        <a:lstStyle/>
        <a:p>
          <a:endParaRPr lang="en-US">
            <a:effectLst/>
            <a:latin typeface="PT Sans" panose="020B0503020203020204" pitchFamily="34" charset="77"/>
          </a:endParaRPr>
        </a:p>
      </dgm:t>
    </dgm:pt>
    <dgm:pt modelId="{80F2A25B-9454-3545-ADF3-DAA98E760A62}">
      <dgm:prSet phldrT="[Text]"/>
      <dgm:spPr>
        <a:solidFill>
          <a:srgbClr val="FFEDAB">
            <a:alpha val="90000"/>
          </a:srgbClr>
        </a:solidFill>
        <a:ln>
          <a:noFill/>
        </a:ln>
      </dgm:spPr>
      <dgm:t>
        <a:bodyPr/>
        <a:lstStyle/>
        <a:p>
          <a:r>
            <a:rPr lang="en-US">
              <a:effectLst/>
              <a:latin typeface="PT Sans" panose="020B0503020203020204" pitchFamily="34" charset="77"/>
            </a:rPr>
            <a:t>determining health and well-being status and access to services of older persons across regions, gender, socio-economic status  </a:t>
          </a:r>
        </a:p>
      </dgm:t>
    </dgm:pt>
    <dgm:pt modelId="{CA2D38FA-777C-7343-B153-0C71F95868BC}" type="parTrans" cxnId="{9170D52D-9F0C-9440-95EC-43935CFAFA93}">
      <dgm:prSet/>
      <dgm:spPr/>
      <dgm:t>
        <a:bodyPr/>
        <a:lstStyle/>
        <a:p>
          <a:endParaRPr lang="en-US">
            <a:effectLst/>
            <a:latin typeface="PT Sans" panose="020B0503020203020204" pitchFamily="34" charset="77"/>
          </a:endParaRPr>
        </a:p>
      </dgm:t>
    </dgm:pt>
    <dgm:pt modelId="{276A2B4C-C70D-304A-9DDC-51203AEDCC25}" type="sibTrans" cxnId="{9170D52D-9F0C-9440-95EC-43935CFAFA93}">
      <dgm:prSet/>
      <dgm:spPr/>
      <dgm:t>
        <a:bodyPr/>
        <a:lstStyle/>
        <a:p>
          <a:endParaRPr lang="en-US">
            <a:effectLst/>
            <a:latin typeface="PT Sans" panose="020B0503020203020204" pitchFamily="34" charset="77"/>
          </a:endParaRPr>
        </a:p>
      </dgm:t>
    </dgm:pt>
    <dgm:pt modelId="{00C00BD0-054D-3144-AB4F-F2518C3E22B3}">
      <dgm:prSet phldrT="[Text]"/>
      <dgm:spPr/>
      <dgm:t>
        <a:bodyPr/>
        <a:lstStyle/>
        <a:p>
          <a:r>
            <a:rPr lang="en-US" b="1">
              <a:effectLst/>
              <a:latin typeface="PT Sans" panose="020B0503020203020204" pitchFamily="34" charset="77"/>
            </a:rPr>
            <a:t>Review</a:t>
          </a:r>
          <a:r>
            <a:rPr lang="en-US">
              <a:effectLst/>
              <a:latin typeface="PT Sans" panose="020B0503020203020204" pitchFamily="34" charset="77"/>
            </a:rPr>
            <a:t> of existing policy and legal frameworks</a:t>
          </a:r>
        </a:p>
      </dgm:t>
    </dgm:pt>
    <dgm:pt modelId="{8ACC51D6-CD98-2644-8675-5F762BC85830}" type="parTrans" cxnId="{73400BB3-72B7-C24C-A065-745616CE9DA2}">
      <dgm:prSet/>
      <dgm:spPr/>
      <dgm:t>
        <a:bodyPr/>
        <a:lstStyle/>
        <a:p>
          <a:endParaRPr lang="en-US">
            <a:effectLst/>
            <a:latin typeface="PT Sans" panose="020B0503020203020204" pitchFamily="34" charset="77"/>
          </a:endParaRPr>
        </a:p>
      </dgm:t>
    </dgm:pt>
    <dgm:pt modelId="{88173802-D729-AB42-9D58-39C2D2B4156F}" type="sibTrans" cxnId="{73400BB3-72B7-C24C-A065-745616CE9DA2}">
      <dgm:prSet/>
      <dgm:spPr/>
      <dgm:t>
        <a:bodyPr/>
        <a:lstStyle/>
        <a:p>
          <a:endParaRPr lang="en-US">
            <a:effectLst/>
            <a:latin typeface="PT Sans" panose="020B0503020203020204" pitchFamily="34" charset="77"/>
          </a:endParaRPr>
        </a:p>
      </dgm:t>
    </dgm:pt>
    <dgm:pt modelId="{4448D090-1737-1F46-B93F-188949B42B19}">
      <dgm:prSet phldrT="[Text]"/>
      <dgm:spPr/>
      <dgm:t>
        <a:bodyPr/>
        <a:lstStyle/>
        <a:p>
          <a:endParaRPr lang="en-US">
            <a:effectLst/>
            <a:latin typeface="PT Sans" panose="020B0503020203020204" pitchFamily="34" charset="77"/>
          </a:endParaRPr>
        </a:p>
      </dgm:t>
    </dgm:pt>
    <dgm:pt modelId="{4B27FA27-CFEC-074F-8B2A-0220D10C15F7}" type="parTrans" cxnId="{178D441F-3081-DD45-BF4A-12F60F7EA7E7}">
      <dgm:prSet/>
      <dgm:spPr/>
      <dgm:t>
        <a:bodyPr/>
        <a:lstStyle/>
        <a:p>
          <a:endParaRPr lang="en-US">
            <a:effectLst/>
            <a:latin typeface="PT Sans" panose="020B0503020203020204" pitchFamily="34" charset="77"/>
          </a:endParaRPr>
        </a:p>
      </dgm:t>
    </dgm:pt>
    <dgm:pt modelId="{F710AEFC-1D41-8146-A576-8ED3B11867C3}" type="sibTrans" cxnId="{178D441F-3081-DD45-BF4A-12F60F7EA7E7}">
      <dgm:prSet/>
      <dgm:spPr/>
      <dgm:t>
        <a:bodyPr/>
        <a:lstStyle/>
        <a:p>
          <a:endParaRPr lang="en-US">
            <a:effectLst/>
            <a:latin typeface="PT Sans" panose="020B0503020203020204" pitchFamily="34" charset="77"/>
          </a:endParaRPr>
        </a:p>
      </dgm:t>
    </dgm:pt>
    <dgm:pt modelId="{8D3F5F09-7FD9-114F-9813-512ADAF67634}" type="pres">
      <dgm:prSet presAssocID="{CF1ADEDE-2EA3-6149-B540-A2F8C404B663}" presName="Name0" presStyleCnt="0">
        <dgm:presLayoutVars>
          <dgm:dir/>
          <dgm:animLvl val="lvl"/>
          <dgm:resizeHandles val="exact"/>
        </dgm:presLayoutVars>
      </dgm:prSet>
      <dgm:spPr/>
      <dgm:t>
        <a:bodyPr/>
        <a:lstStyle/>
        <a:p>
          <a:endParaRPr lang="sw-KE"/>
        </a:p>
      </dgm:t>
    </dgm:pt>
    <dgm:pt modelId="{3BBCBCF3-4A9D-6644-B5CC-7028397D7B13}" type="pres">
      <dgm:prSet presAssocID="{7D28A7DB-DD78-B644-AB6C-10BD1A5D2949}" presName="composite" presStyleCnt="0"/>
      <dgm:spPr/>
    </dgm:pt>
    <dgm:pt modelId="{2A36314B-7596-8F41-98B5-A70897F941FB}" type="pres">
      <dgm:prSet presAssocID="{7D28A7DB-DD78-B644-AB6C-10BD1A5D2949}" presName="parTx" presStyleLbl="alignNode1" presStyleIdx="0" presStyleCnt="3">
        <dgm:presLayoutVars>
          <dgm:chMax val="0"/>
          <dgm:chPref val="0"/>
          <dgm:bulletEnabled val="1"/>
        </dgm:presLayoutVars>
      </dgm:prSet>
      <dgm:spPr/>
      <dgm:t>
        <a:bodyPr/>
        <a:lstStyle/>
        <a:p>
          <a:endParaRPr lang="sw-KE"/>
        </a:p>
      </dgm:t>
    </dgm:pt>
    <dgm:pt modelId="{23A40F6C-CC0D-B243-99D9-EEAAB1B97D65}" type="pres">
      <dgm:prSet presAssocID="{7D28A7DB-DD78-B644-AB6C-10BD1A5D2949}" presName="desTx" presStyleLbl="alignAccFollowNode1" presStyleIdx="0" presStyleCnt="3">
        <dgm:presLayoutVars>
          <dgm:bulletEnabled val="1"/>
        </dgm:presLayoutVars>
      </dgm:prSet>
      <dgm:spPr/>
      <dgm:t>
        <a:bodyPr/>
        <a:lstStyle/>
        <a:p>
          <a:endParaRPr lang="sw-KE"/>
        </a:p>
      </dgm:t>
    </dgm:pt>
    <dgm:pt modelId="{2DD618E2-36B0-0942-9ADA-864804CAEFC2}" type="pres">
      <dgm:prSet presAssocID="{557FD24F-CFA9-004F-8887-560931829347}" presName="space" presStyleCnt="0"/>
      <dgm:spPr/>
    </dgm:pt>
    <dgm:pt modelId="{206240D2-0CCA-4E4C-A226-ECE4ADD20D21}" type="pres">
      <dgm:prSet presAssocID="{754D2FC9-23BE-614A-8301-1ABC73F76E76}" presName="composite" presStyleCnt="0"/>
      <dgm:spPr/>
    </dgm:pt>
    <dgm:pt modelId="{C4BDE501-5723-8A49-BFD9-599579346E4A}" type="pres">
      <dgm:prSet presAssocID="{754D2FC9-23BE-614A-8301-1ABC73F76E76}" presName="parTx" presStyleLbl="alignNode1" presStyleIdx="1" presStyleCnt="3">
        <dgm:presLayoutVars>
          <dgm:chMax val="0"/>
          <dgm:chPref val="0"/>
          <dgm:bulletEnabled val="1"/>
        </dgm:presLayoutVars>
      </dgm:prSet>
      <dgm:spPr/>
      <dgm:t>
        <a:bodyPr/>
        <a:lstStyle/>
        <a:p>
          <a:endParaRPr lang="sw-KE"/>
        </a:p>
      </dgm:t>
    </dgm:pt>
    <dgm:pt modelId="{EC0F4801-4F73-AD4C-AC73-BEDB4554BF2C}" type="pres">
      <dgm:prSet presAssocID="{754D2FC9-23BE-614A-8301-1ABC73F76E76}" presName="desTx" presStyleLbl="alignAccFollowNode1" presStyleIdx="1" presStyleCnt="3">
        <dgm:presLayoutVars>
          <dgm:bulletEnabled val="1"/>
        </dgm:presLayoutVars>
      </dgm:prSet>
      <dgm:spPr/>
      <dgm:t>
        <a:bodyPr/>
        <a:lstStyle/>
        <a:p>
          <a:endParaRPr lang="sw-KE"/>
        </a:p>
      </dgm:t>
    </dgm:pt>
    <dgm:pt modelId="{C147B573-1E32-BB4B-B3D2-7F08F9F39EBA}" type="pres">
      <dgm:prSet presAssocID="{BE245F80-C12E-364E-BAAD-A1871190975E}" presName="space" presStyleCnt="0"/>
      <dgm:spPr/>
    </dgm:pt>
    <dgm:pt modelId="{A55F6738-D741-9C4E-9076-C8BE973A665C}" type="pres">
      <dgm:prSet presAssocID="{A74E0E8F-98E9-0946-B0B1-999A4E3D2744}" presName="composite" presStyleCnt="0"/>
      <dgm:spPr/>
    </dgm:pt>
    <dgm:pt modelId="{E036B2A2-5E89-3B4A-9816-98F604F18E43}" type="pres">
      <dgm:prSet presAssocID="{A74E0E8F-98E9-0946-B0B1-999A4E3D2744}" presName="parTx" presStyleLbl="alignNode1" presStyleIdx="2" presStyleCnt="3">
        <dgm:presLayoutVars>
          <dgm:chMax val="0"/>
          <dgm:chPref val="0"/>
          <dgm:bulletEnabled val="1"/>
        </dgm:presLayoutVars>
      </dgm:prSet>
      <dgm:spPr/>
      <dgm:t>
        <a:bodyPr/>
        <a:lstStyle/>
        <a:p>
          <a:endParaRPr lang="sw-KE"/>
        </a:p>
      </dgm:t>
    </dgm:pt>
    <dgm:pt modelId="{D4571A30-69AB-444E-9DE8-772A77E1C5FA}" type="pres">
      <dgm:prSet presAssocID="{A74E0E8F-98E9-0946-B0B1-999A4E3D2744}" presName="desTx" presStyleLbl="alignAccFollowNode1" presStyleIdx="2" presStyleCnt="3">
        <dgm:presLayoutVars>
          <dgm:bulletEnabled val="1"/>
        </dgm:presLayoutVars>
      </dgm:prSet>
      <dgm:spPr/>
      <dgm:t>
        <a:bodyPr/>
        <a:lstStyle/>
        <a:p>
          <a:endParaRPr lang="sw-KE"/>
        </a:p>
      </dgm:t>
    </dgm:pt>
  </dgm:ptLst>
  <dgm:cxnLst>
    <dgm:cxn modelId="{EFDB10C8-4642-8B47-80F8-218C9786AB41}" type="presOf" srcId="{49653199-D4B8-8E43-8FA0-7EECF9211C84}" destId="{23A40F6C-CC0D-B243-99D9-EEAAB1B97D65}" srcOrd="0" destOrd="4" presId="urn:microsoft.com/office/officeart/2005/8/layout/hList1"/>
    <dgm:cxn modelId="{BDB7A095-759A-3549-8B95-7B8B6148389E}" srcId="{7D28A7DB-DD78-B644-AB6C-10BD1A5D2949}" destId="{49653199-D4B8-8E43-8FA0-7EECF9211C84}" srcOrd="4" destOrd="0" parTransId="{B49BFC54-6173-8C4D-B7A0-69259B643921}" sibTransId="{3F0045BB-C441-2248-BCFE-9ADA0E450492}"/>
    <dgm:cxn modelId="{5488251A-3195-0149-BFB4-37B1F79446D9}" type="presOf" srcId="{CF1ADEDE-2EA3-6149-B540-A2F8C404B663}" destId="{8D3F5F09-7FD9-114F-9813-512ADAF67634}" srcOrd="0" destOrd="0" presId="urn:microsoft.com/office/officeart/2005/8/layout/hList1"/>
    <dgm:cxn modelId="{F0BDCF35-7803-1441-93DE-3594084A8493}" srcId="{EB69C697-CDD1-2647-ADD6-6B3CEEC311C2}" destId="{CD959D35-5B46-4F42-AE52-E934CF6D033E}" srcOrd="1" destOrd="0" parTransId="{8839ED16-E99D-3F49-BBF0-D4360C0F151E}" sibTransId="{A4F393FD-6107-BF4A-8A92-EF5FD0890DAB}"/>
    <dgm:cxn modelId="{5DCBE734-34C3-434C-89EB-CF4926445BDA}" type="presOf" srcId="{A74E0E8F-98E9-0946-B0B1-999A4E3D2744}" destId="{E036B2A2-5E89-3B4A-9816-98F604F18E43}" srcOrd="0" destOrd="0" presId="urn:microsoft.com/office/officeart/2005/8/layout/hList1"/>
    <dgm:cxn modelId="{61A6030B-B934-6142-B7E8-9580C2DA9203}" srcId="{F4504E4A-47BC-B04B-8560-D00EC4EC420E}" destId="{3E9CAA72-A38D-C148-8B95-39A43DCE508E}" srcOrd="1" destOrd="0" parTransId="{8AE6F785-D6F2-9340-BDF3-503A475BE8A3}" sibTransId="{AB8DC1EB-2BF8-0F4D-9BA5-7E86896731D6}"/>
    <dgm:cxn modelId="{A6423E5B-6097-6F46-BC22-80310AF0D0EB}" type="presOf" srcId="{1677F0D2-A1CB-4C4A-9F23-5F96F8599B5D}" destId="{D4571A30-69AB-444E-9DE8-772A77E1C5FA}" srcOrd="0" destOrd="0" presId="urn:microsoft.com/office/officeart/2005/8/layout/hList1"/>
    <dgm:cxn modelId="{0C03E7F3-6A3A-144B-A4A8-60FBDEEF40D1}" type="presOf" srcId="{61FC6478-2DC5-854A-971D-108C056EC2C1}" destId="{23A40F6C-CC0D-B243-99D9-EEAAB1B97D65}" srcOrd="0" destOrd="3" presId="urn:microsoft.com/office/officeart/2005/8/layout/hList1"/>
    <dgm:cxn modelId="{040D1C6B-E5CC-F649-A5E6-929CB09A345B}" type="presOf" srcId="{4448D090-1737-1F46-B93F-188949B42B19}" destId="{23A40F6C-CC0D-B243-99D9-EEAAB1B97D65}" srcOrd="0" destOrd="1" presId="urn:microsoft.com/office/officeart/2005/8/layout/hList1"/>
    <dgm:cxn modelId="{26871773-FB88-7B41-9111-F5E7FAFBE8DC}" type="presOf" srcId="{00C00BD0-054D-3144-AB4F-F2518C3E22B3}" destId="{23A40F6C-CC0D-B243-99D9-EEAAB1B97D65}" srcOrd="0" destOrd="2" presId="urn:microsoft.com/office/officeart/2005/8/layout/hList1"/>
    <dgm:cxn modelId="{ECF7E4D5-863B-464F-A105-D2DBE6E3E99F}" type="presOf" srcId="{DF7552E0-24BD-BC4C-9544-1B73A5C34472}" destId="{EC0F4801-4F73-AD4C-AC73-BEDB4554BF2C}" srcOrd="0" destOrd="4" presId="urn:microsoft.com/office/officeart/2005/8/layout/hList1"/>
    <dgm:cxn modelId="{4C6A2AA4-0C4C-6946-80BD-86491B998365}" srcId="{CF1ADEDE-2EA3-6149-B540-A2F8C404B663}" destId="{A74E0E8F-98E9-0946-B0B1-999A4E3D2744}" srcOrd="2" destOrd="0" parTransId="{A3ACA8D4-33ED-334E-90F4-96E4B59BF672}" sibTransId="{D0A44A5A-5B65-174C-ADC4-2AAD66923217}"/>
    <dgm:cxn modelId="{16435F8E-901A-D94E-A818-955812650861}" type="presOf" srcId="{754D2FC9-23BE-614A-8301-1ABC73F76E76}" destId="{C4BDE501-5723-8A49-BFD9-599579346E4A}" srcOrd="0" destOrd="0" presId="urn:microsoft.com/office/officeart/2005/8/layout/hList1"/>
    <dgm:cxn modelId="{68422BB7-BC7B-F34B-A4D8-D4B034652821}" srcId="{CF1ADEDE-2EA3-6149-B540-A2F8C404B663}" destId="{754D2FC9-23BE-614A-8301-1ABC73F76E76}" srcOrd="1" destOrd="0" parTransId="{782698B6-62F5-A24E-B5BF-E67500C3FA0A}" sibTransId="{BE245F80-C12E-364E-BAAD-A1871190975E}"/>
    <dgm:cxn modelId="{178D441F-3081-DD45-BF4A-12F60F7EA7E7}" srcId="{7D28A7DB-DD78-B644-AB6C-10BD1A5D2949}" destId="{4448D090-1737-1F46-B93F-188949B42B19}" srcOrd="1" destOrd="0" parTransId="{4B27FA27-CFEC-074F-8B2A-0220D10C15F7}" sibTransId="{F710AEFC-1D41-8146-A576-8ED3B11867C3}"/>
    <dgm:cxn modelId="{7F7366D4-2080-1B4D-A9E9-1383E0E807A0}" srcId="{A74E0E8F-98E9-0946-B0B1-999A4E3D2744}" destId="{5A55DE0B-D5E5-214A-AA83-8940A66754A6}" srcOrd="1" destOrd="0" parTransId="{6938416B-CF36-3D49-B274-870BFFA559AA}" sibTransId="{81253A6C-0AC6-3C44-9128-C14CE30B823A}"/>
    <dgm:cxn modelId="{1E3A0B80-0CE4-9B41-832B-B63DC984BD48}" srcId="{F4504E4A-47BC-B04B-8560-D00EC4EC420E}" destId="{B2D02DE9-4C3D-EB4E-9122-1256D316B940}" srcOrd="0" destOrd="0" parTransId="{457E800C-44DD-FA41-9408-DA2D5F1430CE}" sibTransId="{3AA2276B-C7C5-E045-A090-F61674AEEF32}"/>
    <dgm:cxn modelId="{1995649B-6C99-1F4B-BE42-B176341DA444}" srcId="{A74E0E8F-98E9-0946-B0B1-999A4E3D2744}" destId="{1677F0D2-A1CB-4C4A-9F23-5F96F8599B5D}" srcOrd="0" destOrd="0" parTransId="{07AC71EE-A7D8-D041-AE97-DD47FD906D99}" sibTransId="{885EF06D-9D5E-7B40-B7F7-FA8FF8924CDB}"/>
    <dgm:cxn modelId="{10699CF8-3CDA-1648-9652-1609CA9D5B0B}" type="presOf" srcId="{B2D02DE9-4C3D-EB4E-9122-1256D316B940}" destId="{EC0F4801-4F73-AD4C-AC73-BEDB4554BF2C}" srcOrd="0" destOrd="1" presId="urn:microsoft.com/office/officeart/2005/8/layout/hList1"/>
    <dgm:cxn modelId="{75859C39-4D8F-7A4A-B23B-232371241A07}" srcId="{7D28A7DB-DD78-B644-AB6C-10BD1A5D2949}" destId="{61FC6478-2DC5-854A-971D-108C056EC2C1}" srcOrd="3" destOrd="0" parTransId="{3214272C-EE6B-A040-BA29-CE052DD63805}" sibTransId="{FBDA568D-8C75-D644-8526-35E8AEEE8C2A}"/>
    <dgm:cxn modelId="{6650DD44-4A77-794D-8634-697003C735CC}" srcId="{754D2FC9-23BE-614A-8301-1ABC73F76E76}" destId="{EB69C697-CDD1-2647-ADD6-6B3CEEC311C2}" srcOrd="1" destOrd="0" parTransId="{87E6E787-8CBC-614E-B8B1-4BD8D1486769}" sibTransId="{2E55D9D1-6FDC-D449-AA02-E8F98B0A77E7}"/>
    <dgm:cxn modelId="{739138B5-60E8-0C45-9DBE-B48E62E94E54}" srcId="{754D2FC9-23BE-614A-8301-1ABC73F76E76}" destId="{F4504E4A-47BC-B04B-8560-D00EC4EC420E}" srcOrd="0" destOrd="0" parTransId="{2B5423B7-C469-0149-AA9D-05B88046E0F9}" sibTransId="{A238E7A7-6ED4-2B48-9F60-72BFC008B967}"/>
    <dgm:cxn modelId="{B6367E13-CF7F-6845-A152-5D54D4C11964}" type="presOf" srcId="{80F2A25B-9454-3545-ADF3-DAA98E760A62}" destId="{D4571A30-69AB-444E-9DE8-772A77E1C5FA}" srcOrd="0" destOrd="2" presId="urn:microsoft.com/office/officeart/2005/8/layout/hList1"/>
    <dgm:cxn modelId="{877E011A-70BC-9A4C-A6F9-DE4D1E61A8A4}" type="presOf" srcId="{F4504E4A-47BC-B04B-8560-D00EC4EC420E}" destId="{EC0F4801-4F73-AD4C-AC73-BEDB4554BF2C}" srcOrd="0" destOrd="0" presId="urn:microsoft.com/office/officeart/2005/8/layout/hList1"/>
    <dgm:cxn modelId="{CF6529F1-7345-E043-B576-C71C3A7D7E64}" srcId="{CF1ADEDE-2EA3-6149-B540-A2F8C404B663}" destId="{7D28A7DB-DD78-B644-AB6C-10BD1A5D2949}" srcOrd="0" destOrd="0" parTransId="{9A61D1A6-1AE6-CB42-B70D-D602ED105C67}" sibTransId="{557FD24F-CFA9-004F-8887-560931829347}"/>
    <dgm:cxn modelId="{D374C3E6-BB8C-374C-8E2F-766B7139489D}" type="presOf" srcId="{5A55DE0B-D5E5-214A-AA83-8940A66754A6}" destId="{D4571A30-69AB-444E-9DE8-772A77E1C5FA}" srcOrd="0" destOrd="3" presId="urn:microsoft.com/office/officeart/2005/8/layout/hList1"/>
    <dgm:cxn modelId="{2DF5DE04-4D19-B54E-BCBA-0700E8FE215D}" type="presOf" srcId="{86990DA0-D653-1143-BC4C-6B10C5772BAC}" destId="{D4571A30-69AB-444E-9DE8-772A77E1C5FA}" srcOrd="0" destOrd="1" presId="urn:microsoft.com/office/officeart/2005/8/layout/hList1"/>
    <dgm:cxn modelId="{0AC99D3F-61AB-9A4F-98AB-83C754C35C4F}" srcId="{1677F0D2-A1CB-4C4A-9F23-5F96F8599B5D}" destId="{86990DA0-D653-1143-BC4C-6B10C5772BAC}" srcOrd="0" destOrd="0" parTransId="{157B7D77-EF2E-0742-879E-90FACFBEBB63}" sibTransId="{45D113F5-7B44-294B-8C27-7519249AA512}"/>
    <dgm:cxn modelId="{96029DD1-39CA-754B-B985-C4780DA087A2}" srcId="{7D28A7DB-DD78-B644-AB6C-10BD1A5D2949}" destId="{3DA5E308-3DBF-9841-B8BE-7FECE94364A3}" srcOrd="0" destOrd="0" parTransId="{42CD652F-7AE9-4742-8864-80DAC48FDABB}" sibTransId="{2DF20129-1F4F-C642-A6AC-4C6E705A8218}"/>
    <dgm:cxn modelId="{C3D7140C-3354-7947-A90C-DEB446204D86}" type="presOf" srcId="{CD959D35-5B46-4F42-AE52-E934CF6D033E}" destId="{EC0F4801-4F73-AD4C-AC73-BEDB4554BF2C}" srcOrd="0" destOrd="5" presId="urn:microsoft.com/office/officeart/2005/8/layout/hList1"/>
    <dgm:cxn modelId="{CC24FD5C-CA77-A54B-9FAF-30331D42D838}" type="presOf" srcId="{3E9CAA72-A38D-C148-8B95-39A43DCE508E}" destId="{EC0F4801-4F73-AD4C-AC73-BEDB4554BF2C}" srcOrd="0" destOrd="2" presId="urn:microsoft.com/office/officeart/2005/8/layout/hList1"/>
    <dgm:cxn modelId="{FF6A3C2A-9747-6245-B911-67BB708BFFD8}" type="presOf" srcId="{7D28A7DB-DD78-B644-AB6C-10BD1A5D2949}" destId="{2A36314B-7596-8F41-98B5-A70897F941FB}" srcOrd="0" destOrd="0" presId="urn:microsoft.com/office/officeart/2005/8/layout/hList1"/>
    <dgm:cxn modelId="{1F2B3B3C-E563-684E-B5C9-719431168D74}" srcId="{EB69C697-CDD1-2647-ADD6-6B3CEEC311C2}" destId="{DF7552E0-24BD-BC4C-9544-1B73A5C34472}" srcOrd="0" destOrd="0" parTransId="{368DAEDA-88CF-A949-8D29-B8D914EC6CC1}" sibTransId="{5A2D75EC-C635-0C4B-9FDE-BF719DDB5A7B}"/>
    <dgm:cxn modelId="{3F112E78-F791-374E-B5AB-80A95F8E93D1}" type="presOf" srcId="{EB69C697-CDD1-2647-ADD6-6B3CEEC311C2}" destId="{EC0F4801-4F73-AD4C-AC73-BEDB4554BF2C}" srcOrd="0" destOrd="3" presId="urn:microsoft.com/office/officeart/2005/8/layout/hList1"/>
    <dgm:cxn modelId="{C67ED14E-4D60-7046-870C-D440636234F0}" type="presOf" srcId="{3DA5E308-3DBF-9841-B8BE-7FECE94364A3}" destId="{23A40F6C-CC0D-B243-99D9-EEAAB1B97D65}" srcOrd="0" destOrd="0" presId="urn:microsoft.com/office/officeart/2005/8/layout/hList1"/>
    <dgm:cxn modelId="{9170D52D-9F0C-9440-95EC-43935CFAFA93}" srcId="{1677F0D2-A1CB-4C4A-9F23-5F96F8599B5D}" destId="{80F2A25B-9454-3545-ADF3-DAA98E760A62}" srcOrd="1" destOrd="0" parTransId="{CA2D38FA-777C-7343-B153-0C71F95868BC}" sibTransId="{276A2B4C-C70D-304A-9DDC-51203AEDCC25}"/>
    <dgm:cxn modelId="{73400BB3-72B7-C24C-A065-745616CE9DA2}" srcId="{7D28A7DB-DD78-B644-AB6C-10BD1A5D2949}" destId="{00C00BD0-054D-3144-AB4F-F2518C3E22B3}" srcOrd="2" destOrd="0" parTransId="{8ACC51D6-CD98-2644-8675-5F762BC85830}" sibTransId="{88173802-D729-AB42-9D58-39C2D2B4156F}"/>
    <dgm:cxn modelId="{E5050EAF-0A09-B141-BE79-E424BE44383F}" type="presParOf" srcId="{8D3F5F09-7FD9-114F-9813-512ADAF67634}" destId="{3BBCBCF3-4A9D-6644-B5CC-7028397D7B13}" srcOrd="0" destOrd="0" presId="urn:microsoft.com/office/officeart/2005/8/layout/hList1"/>
    <dgm:cxn modelId="{7A193822-E893-CE40-96E5-89F61E238397}" type="presParOf" srcId="{3BBCBCF3-4A9D-6644-B5CC-7028397D7B13}" destId="{2A36314B-7596-8F41-98B5-A70897F941FB}" srcOrd="0" destOrd="0" presId="urn:microsoft.com/office/officeart/2005/8/layout/hList1"/>
    <dgm:cxn modelId="{6B3CD244-1457-144F-9CD0-7224AD4CE117}" type="presParOf" srcId="{3BBCBCF3-4A9D-6644-B5CC-7028397D7B13}" destId="{23A40F6C-CC0D-B243-99D9-EEAAB1B97D65}" srcOrd="1" destOrd="0" presId="urn:microsoft.com/office/officeart/2005/8/layout/hList1"/>
    <dgm:cxn modelId="{788061DF-62E8-0644-8BDF-D380555C54D8}" type="presParOf" srcId="{8D3F5F09-7FD9-114F-9813-512ADAF67634}" destId="{2DD618E2-36B0-0942-9ADA-864804CAEFC2}" srcOrd="1" destOrd="0" presId="urn:microsoft.com/office/officeart/2005/8/layout/hList1"/>
    <dgm:cxn modelId="{12ACC486-F499-F84D-A16F-65D508752E39}" type="presParOf" srcId="{8D3F5F09-7FD9-114F-9813-512ADAF67634}" destId="{206240D2-0CCA-4E4C-A226-ECE4ADD20D21}" srcOrd="2" destOrd="0" presId="urn:microsoft.com/office/officeart/2005/8/layout/hList1"/>
    <dgm:cxn modelId="{F08D873F-4D9E-3A4F-B611-4D1960402044}" type="presParOf" srcId="{206240D2-0CCA-4E4C-A226-ECE4ADD20D21}" destId="{C4BDE501-5723-8A49-BFD9-599579346E4A}" srcOrd="0" destOrd="0" presId="urn:microsoft.com/office/officeart/2005/8/layout/hList1"/>
    <dgm:cxn modelId="{8DF672BE-253D-F948-9B79-AE1FD4EFEDAD}" type="presParOf" srcId="{206240D2-0CCA-4E4C-A226-ECE4ADD20D21}" destId="{EC0F4801-4F73-AD4C-AC73-BEDB4554BF2C}" srcOrd="1" destOrd="0" presId="urn:microsoft.com/office/officeart/2005/8/layout/hList1"/>
    <dgm:cxn modelId="{B669588C-FAA5-794F-93C5-6BC0F7C2EBB5}" type="presParOf" srcId="{8D3F5F09-7FD9-114F-9813-512ADAF67634}" destId="{C147B573-1E32-BB4B-B3D2-7F08F9F39EBA}" srcOrd="3" destOrd="0" presId="urn:microsoft.com/office/officeart/2005/8/layout/hList1"/>
    <dgm:cxn modelId="{0805D972-9C49-0247-BF7F-E7244D37088D}" type="presParOf" srcId="{8D3F5F09-7FD9-114F-9813-512ADAF67634}" destId="{A55F6738-D741-9C4E-9076-C8BE973A665C}" srcOrd="4" destOrd="0" presId="urn:microsoft.com/office/officeart/2005/8/layout/hList1"/>
    <dgm:cxn modelId="{33E7B64B-2424-A744-A153-A2D93367F74B}" type="presParOf" srcId="{A55F6738-D741-9C4E-9076-C8BE973A665C}" destId="{E036B2A2-5E89-3B4A-9816-98F604F18E43}" srcOrd="0" destOrd="0" presId="urn:microsoft.com/office/officeart/2005/8/layout/hList1"/>
    <dgm:cxn modelId="{F49B04E9-7D55-904C-A2D7-F0AA0961A7C3}" type="presParOf" srcId="{A55F6738-D741-9C4E-9076-C8BE973A665C}" destId="{D4571A30-69AB-444E-9DE8-772A77E1C5FA}" srcOrd="1" destOrd="0" presId="urn:microsoft.com/office/officeart/2005/8/layout/h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E295465C-A4D9-6446-B264-3A3461E12E35}" type="doc">
      <dgm:prSet loTypeId="urn:microsoft.com/office/officeart/2005/8/layout/hierarchy3" loCatId="" qsTypeId="urn:microsoft.com/office/officeart/2005/8/quickstyle/simple3" qsCatId="simple" csTypeId="urn:microsoft.com/office/officeart/2005/8/colors/accent1_2" csCatId="accent1" phldr="1"/>
      <dgm:spPr/>
      <dgm:t>
        <a:bodyPr/>
        <a:lstStyle/>
        <a:p>
          <a:endParaRPr lang="en-US"/>
        </a:p>
      </dgm:t>
    </dgm:pt>
    <dgm:pt modelId="{33303D1E-99A6-5443-A973-06C4AFE56893}">
      <dgm:prSet phldrT="[Text]"/>
      <dgm:spPr>
        <a:solidFill>
          <a:srgbClr val="003971"/>
        </a:solidFill>
        <a:ln>
          <a:noFill/>
        </a:ln>
      </dgm:spPr>
      <dgm:t>
        <a:bodyPr/>
        <a:lstStyle/>
        <a:p>
          <a:r>
            <a:rPr lang="en-US" b="1">
              <a:solidFill>
                <a:schemeClr val="bg1"/>
              </a:solidFill>
              <a:latin typeface="PT Sans" panose="020B0503020203020204" pitchFamily="34" charset="77"/>
            </a:rPr>
            <a:t>Economic violence: land grabbing and conflict </a:t>
          </a:r>
        </a:p>
      </dgm:t>
    </dgm:pt>
    <dgm:pt modelId="{C99159B7-5256-9C44-82A5-7E94701A5CD4}" type="parTrans" cxnId="{6BD900A3-5126-9A48-94F5-C0963A227ED3}">
      <dgm:prSet/>
      <dgm:spPr/>
      <dgm:t>
        <a:bodyPr/>
        <a:lstStyle/>
        <a:p>
          <a:endParaRPr lang="en-US">
            <a:latin typeface="PT Sans" panose="020B0503020203020204" pitchFamily="34" charset="77"/>
          </a:endParaRPr>
        </a:p>
      </dgm:t>
    </dgm:pt>
    <dgm:pt modelId="{71488429-5F0B-5443-8EFB-4B1711AA2466}" type="sibTrans" cxnId="{6BD900A3-5126-9A48-94F5-C0963A227ED3}">
      <dgm:prSet/>
      <dgm:spPr/>
      <dgm:t>
        <a:bodyPr/>
        <a:lstStyle/>
        <a:p>
          <a:endParaRPr lang="en-US">
            <a:latin typeface="PT Sans" panose="020B0503020203020204" pitchFamily="34" charset="77"/>
          </a:endParaRPr>
        </a:p>
      </dgm:t>
    </dgm:pt>
    <dgm:pt modelId="{E561E7C6-E139-B14C-A589-DC119C2C4EAB}">
      <dgm:prSet phldrT="[Text]"/>
      <dgm:spPr>
        <a:ln w="28575">
          <a:solidFill>
            <a:srgbClr val="003971"/>
          </a:solidFill>
        </a:ln>
      </dgm:spPr>
      <dgm:t>
        <a:bodyPr/>
        <a:lstStyle/>
        <a:p>
          <a:r>
            <a:rPr lang="en-US">
              <a:latin typeface="PT Sans" panose="020B0503020203020204" pitchFamily="34" charset="77"/>
            </a:rPr>
            <a:t>Widows at risk of land eviction by family</a:t>
          </a:r>
        </a:p>
      </dgm:t>
    </dgm:pt>
    <dgm:pt modelId="{3691F122-D1A6-EA46-A0EC-773EF8258FC8}" type="parTrans" cxnId="{5D5901DB-76AF-004F-9474-191A94F3CD5F}">
      <dgm:prSet/>
      <dgm:spPr>
        <a:ln w="28575">
          <a:solidFill>
            <a:srgbClr val="003971"/>
          </a:solidFill>
        </a:ln>
      </dgm:spPr>
      <dgm:t>
        <a:bodyPr/>
        <a:lstStyle/>
        <a:p>
          <a:endParaRPr lang="en-US">
            <a:latin typeface="PT Sans" panose="020B0503020203020204" pitchFamily="34" charset="77"/>
          </a:endParaRPr>
        </a:p>
      </dgm:t>
    </dgm:pt>
    <dgm:pt modelId="{A98F320D-799B-1743-B048-5877342B73F1}" type="sibTrans" cxnId="{5D5901DB-76AF-004F-9474-191A94F3CD5F}">
      <dgm:prSet/>
      <dgm:spPr/>
      <dgm:t>
        <a:bodyPr/>
        <a:lstStyle/>
        <a:p>
          <a:endParaRPr lang="en-US">
            <a:latin typeface="PT Sans" panose="020B0503020203020204" pitchFamily="34" charset="77"/>
          </a:endParaRPr>
        </a:p>
      </dgm:t>
    </dgm:pt>
    <dgm:pt modelId="{8589DF03-48FF-5642-8EFE-FDF28FF21E59}">
      <dgm:prSet phldrT="[Text]"/>
      <dgm:spPr>
        <a:ln w="28575">
          <a:solidFill>
            <a:srgbClr val="003971"/>
          </a:solidFill>
        </a:ln>
      </dgm:spPr>
      <dgm:t>
        <a:bodyPr/>
        <a:lstStyle/>
        <a:p>
          <a:r>
            <a:rPr lang="en-US">
              <a:latin typeface="PT Sans" panose="020B0503020203020204" pitchFamily="34" charset="77"/>
            </a:rPr>
            <a:t>Central Uganda: squatters at risk on private </a:t>
          </a:r>
          <a:r>
            <a:rPr lang="en-US" err="1">
              <a:latin typeface="PT Sans" panose="020B0503020203020204" pitchFamily="34" charset="77"/>
            </a:rPr>
            <a:t>Mailo</a:t>
          </a:r>
          <a:r>
            <a:rPr lang="en-US">
              <a:latin typeface="PT Sans" panose="020B0503020203020204" pitchFamily="34" charset="77"/>
            </a:rPr>
            <a:t> land</a:t>
          </a:r>
        </a:p>
      </dgm:t>
    </dgm:pt>
    <dgm:pt modelId="{851D5FF5-95F1-604C-A5F9-737A29D51985}" type="parTrans" cxnId="{C33212B3-B41D-924F-9391-C5DC2D329FB6}">
      <dgm:prSet/>
      <dgm:spPr>
        <a:ln w="28575">
          <a:solidFill>
            <a:srgbClr val="003971"/>
          </a:solidFill>
        </a:ln>
      </dgm:spPr>
      <dgm:t>
        <a:bodyPr/>
        <a:lstStyle/>
        <a:p>
          <a:endParaRPr lang="en-US">
            <a:latin typeface="PT Sans" panose="020B0503020203020204" pitchFamily="34" charset="77"/>
          </a:endParaRPr>
        </a:p>
      </dgm:t>
    </dgm:pt>
    <dgm:pt modelId="{C6FAA0B2-B6CE-C944-B76D-F4F237A1CB69}" type="sibTrans" cxnId="{C33212B3-B41D-924F-9391-C5DC2D329FB6}">
      <dgm:prSet/>
      <dgm:spPr/>
      <dgm:t>
        <a:bodyPr/>
        <a:lstStyle/>
        <a:p>
          <a:endParaRPr lang="en-US">
            <a:latin typeface="PT Sans" panose="020B0503020203020204" pitchFamily="34" charset="77"/>
          </a:endParaRPr>
        </a:p>
      </dgm:t>
    </dgm:pt>
    <dgm:pt modelId="{99046566-F5D9-CE4B-8E96-4C28202CCA49}">
      <dgm:prSet phldrT="[Text]"/>
      <dgm:spPr>
        <a:solidFill>
          <a:srgbClr val="F05D3B"/>
        </a:solidFill>
        <a:ln>
          <a:noFill/>
        </a:ln>
      </dgm:spPr>
      <dgm:t>
        <a:bodyPr/>
        <a:lstStyle/>
        <a:p>
          <a:r>
            <a:rPr lang="en-US" b="1">
              <a:solidFill>
                <a:schemeClr val="bg1"/>
              </a:solidFill>
              <a:latin typeface="PT Sans" panose="020B0503020203020204" pitchFamily="34" charset="77"/>
            </a:rPr>
            <a:t>Other types of violence and neglect </a:t>
          </a:r>
        </a:p>
      </dgm:t>
    </dgm:pt>
    <dgm:pt modelId="{78FBED31-9CF8-F64C-BA47-E88B89EA7E82}" type="parTrans" cxnId="{B28E3949-AA46-7C42-92E4-F29E94DEB972}">
      <dgm:prSet/>
      <dgm:spPr/>
      <dgm:t>
        <a:bodyPr/>
        <a:lstStyle/>
        <a:p>
          <a:endParaRPr lang="en-US">
            <a:latin typeface="PT Sans" panose="020B0503020203020204" pitchFamily="34" charset="77"/>
          </a:endParaRPr>
        </a:p>
      </dgm:t>
    </dgm:pt>
    <dgm:pt modelId="{72EBC550-6714-F84F-A10D-78F0C7D324CF}" type="sibTrans" cxnId="{B28E3949-AA46-7C42-92E4-F29E94DEB972}">
      <dgm:prSet/>
      <dgm:spPr/>
      <dgm:t>
        <a:bodyPr/>
        <a:lstStyle/>
        <a:p>
          <a:endParaRPr lang="en-US">
            <a:latin typeface="PT Sans" panose="020B0503020203020204" pitchFamily="34" charset="77"/>
          </a:endParaRPr>
        </a:p>
      </dgm:t>
    </dgm:pt>
    <dgm:pt modelId="{A044BEC7-6994-8B4E-9D76-DD31A6B443A0}">
      <dgm:prSet phldrT="[Text]"/>
      <dgm:spPr>
        <a:ln w="28575">
          <a:solidFill>
            <a:srgbClr val="F05D3B"/>
          </a:solidFill>
        </a:ln>
      </dgm:spPr>
      <dgm:t>
        <a:bodyPr/>
        <a:lstStyle/>
        <a:p>
          <a:r>
            <a:rPr lang="en-US">
              <a:latin typeface="PT Sans" panose="020B0503020203020204" pitchFamily="34" charset="77"/>
            </a:rPr>
            <a:t>At risk of theft and physical violence by young men</a:t>
          </a:r>
        </a:p>
      </dgm:t>
    </dgm:pt>
    <dgm:pt modelId="{8E05578B-1B37-3A44-A2C6-EBAD7C056BD7}" type="parTrans" cxnId="{10BCB35F-FC82-854F-B59E-40C1FBCAA0C1}">
      <dgm:prSet/>
      <dgm:spPr>
        <a:ln w="28575">
          <a:solidFill>
            <a:srgbClr val="F05D3B"/>
          </a:solidFill>
        </a:ln>
      </dgm:spPr>
      <dgm:t>
        <a:bodyPr/>
        <a:lstStyle/>
        <a:p>
          <a:endParaRPr lang="en-US">
            <a:latin typeface="PT Sans" panose="020B0503020203020204" pitchFamily="34" charset="77"/>
          </a:endParaRPr>
        </a:p>
      </dgm:t>
    </dgm:pt>
    <dgm:pt modelId="{4358AA49-ECB6-E24F-B4E9-827485D9E203}" type="sibTrans" cxnId="{10BCB35F-FC82-854F-B59E-40C1FBCAA0C1}">
      <dgm:prSet/>
      <dgm:spPr/>
      <dgm:t>
        <a:bodyPr/>
        <a:lstStyle/>
        <a:p>
          <a:endParaRPr lang="en-US">
            <a:latin typeface="PT Sans" panose="020B0503020203020204" pitchFamily="34" charset="77"/>
          </a:endParaRPr>
        </a:p>
      </dgm:t>
    </dgm:pt>
    <dgm:pt modelId="{4EB3D85F-239F-C34E-90E2-D45255D41A41}">
      <dgm:prSet phldrT="[Text]"/>
      <dgm:spPr>
        <a:ln w="28575">
          <a:solidFill>
            <a:srgbClr val="F05D3B"/>
          </a:solidFill>
        </a:ln>
      </dgm:spPr>
      <dgm:t>
        <a:bodyPr/>
        <a:lstStyle/>
        <a:p>
          <a:r>
            <a:rPr lang="en-US">
              <a:latin typeface="PT Sans" panose="020B0503020203020204" pitchFamily="34" charset="77"/>
            </a:rPr>
            <a:t>Emotional torture and harassment </a:t>
          </a:r>
        </a:p>
      </dgm:t>
    </dgm:pt>
    <dgm:pt modelId="{572279E2-59E4-1248-8789-EDEFD22F2B60}" type="parTrans" cxnId="{CE0168DC-682B-C543-9E21-4118A7F23998}">
      <dgm:prSet/>
      <dgm:spPr>
        <a:ln w="28575">
          <a:solidFill>
            <a:srgbClr val="F05D3B"/>
          </a:solidFill>
        </a:ln>
      </dgm:spPr>
      <dgm:t>
        <a:bodyPr/>
        <a:lstStyle/>
        <a:p>
          <a:endParaRPr lang="en-US">
            <a:latin typeface="PT Sans" panose="020B0503020203020204" pitchFamily="34" charset="77"/>
          </a:endParaRPr>
        </a:p>
      </dgm:t>
    </dgm:pt>
    <dgm:pt modelId="{84C6F790-E9EF-E840-A09D-A4131C9108CD}" type="sibTrans" cxnId="{CE0168DC-682B-C543-9E21-4118A7F23998}">
      <dgm:prSet/>
      <dgm:spPr/>
      <dgm:t>
        <a:bodyPr/>
        <a:lstStyle/>
        <a:p>
          <a:endParaRPr lang="en-US">
            <a:latin typeface="PT Sans" panose="020B0503020203020204" pitchFamily="34" charset="77"/>
          </a:endParaRPr>
        </a:p>
      </dgm:t>
    </dgm:pt>
    <dgm:pt modelId="{3F215CB0-F08C-8B4A-ADCE-17B4DCDF45CA}">
      <dgm:prSet phldrT="[Text]"/>
      <dgm:spPr>
        <a:solidFill>
          <a:srgbClr val="F8B336"/>
        </a:solidFill>
      </dgm:spPr>
      <dgm:t>
        <a:bodyPr/>
        <a:lstStyle/>
        <a:p>
          <a:r>
            <a:rPr lang="en-US" b="1">
              <a:solidFill>
                <a:schemeClr val="bg1"/>
              </a:solidFill>
              <a:latin typeface="PT Sans" panose="020B0503020203020204" pitchFamily="34" charset="77"/>
            </a:rPr>
            <a:t>Gender based violence</a:t>
          </a:r>
        </a:p>
      </dgm:t>
    </dgm:pt>
    <dgm:pt modelId="{C809FE5F-5948-6747-90F1-282F4950D17F}" type="parTrans" cxnId="{D117C333-18F7-0F47-9B4A-AC6B9190D7E1}">
      <dgm:prSet/>
      <dgm:spPr/>
      <dgm:t>
        <a:bodyPr/>
        <a:lstStyle/>
        <a:p>
          <a:endParaRPr lang="en-US">
            <a:latin typeface="PT Sans" panose="020B0503020203020204" pitchFamily="34" charset="77"/>
          </a:endParaRPr>
        </a:p>
      </dgm:t>
    </dgm:pt>
    <dgm:pt modelId="{5334745E-8CF2-8242-AB21-158315F6823C}" type="sibTrans" cxnId="{D117C333-18F7-0F47-9B4A-AC6B9190D7E1}">
      <dgm:prSet/>
      <dgm:spPr/>
      <dgm:t>
        <a:bodyPr/>
        <a:lstStyle/>
        <a:p>
          <a:endParaRPr lang="en-US">
            <a:latin typeface="PT Sans" panose="020B0503020203020204" pitchFamily="34" charset="77"/>
          </a:endParaRPr>
        </a:p>
      </dgm:t>
    </dgm:pt>
    <dgm:pt modelId="{72B927ED-0C56-A649-A3A9-0A5EAA33C2CD}">
      <dgm:prSet phldrT="[Text]"/>
      <dgm:spPr>
        <a:ln w="28575">
          <a:solidFill>
            <a:srgbClr val="2F8B9B"/>
          </a:solidFill>
        </a:ln>
      </dgm:spPr>
      <dgm:t>
        <a:bodyPr/>
        <a:lstStyle/>
        <a:p>
          <a:r>
            <a:rPr lang="en-US">
              <a:latin typeface="PT Sans" panose="020B0503020203020204" pitchFamily="34" charset="77"/>
            </a:rPr>
            <a:t>Verbal abuse </a:t>
          </a:r>
        </a:p>
      </dgm:t>
    </dgm:pt>
    <dgm:pt modelId="{4C830930-B54B-204B-931B-22BC9CC5064F}" type="parTrans" cxnId="{81246E9C-A859-694A-8D17-7A6C3FADA967}">
      <dgm:prSet/>
      <dgm:spPr>
        <a:ln w="28575">
          <a:solidFill>
            <a:srgbClr val="2F8B9B"/>
          </a:solidFill>
        </a:ln>
      </dgm:spPr>
      <dgm:t>
        <a:bodyPr/>
        <a:lstStyle/>
        <a:p>
          <a:endParaRPr lang="en-US">
            <a:latin typeface="PT Sans" panose="020B0503020203020204" pitchFamily="34" charset="77"/>
          </a:endParaRPr>
        </a:p>
      </dgm:t>
    </dgm:pt>
    <dgm:pt modelId="{7C606F6A-7D67-A240-B5BE-1AA3894A8EC6}" type="sibTrans" cxnId="{81246E9C-A859-694A-8D17-7A6C3FADA967}">
      <dgm:prSet/>
      <dgm:spPr/>
      <dgm:t>
        <a:bodyPr/>
        <a:lstStyle/>
        <a:p>
          <a:endParaRPr lang="en-US">
            <a:latin typeface="PT Sans" panose="020B0503020203020204" pitchFamily="34" charset="77"/>
          </a:endParaRPr>
        </a:p>
      </dgm:t>
    </dgm:pt>
    <dgm:pt modelId="{7F05DBCF-B9DA-7C4B-AA72-97A591FA232D}">
      <dgm:prSet phldrT="[Text]"/>
      <dgm:spPr>
        <a:ln w="28575">
          <a:solidFill>
            <a:srgbClr val="003971"/>
          </a:solidFill>
        </a:ln>
      </dgm:spPr>
      <dgm:t>
        <a:bodyPr/>
        <a:lstStyle/>
        <a:p>
          <a:r>
            <a:rPr lang="en-US">
              <a:latin typeface="PT Sans" panose="020B0503020203020204" pitchFamily="34" charset="77"/>
            </a:rPr>
            <a:t>Land grabbing by private investors</a:t>
          </a:r>
        </a:p>
      </dgm:t>
    </dgm:pt>
    <dgm:pt modelId="{0201398D-0B59-F840-B577-A377C38CC4EC}" type="parTrans" cxnId="{8FEDF93E-BE38-5443-9948-4649AF1C13D8}">
      <dgm:prSet/>
      <dgm:spPr>
        <a:ln w="28575">
          <a:solidFill>
            <a:srgbClr val="003971"/>
          </a:solidFill>
        </a:ln>
      </dgm:spPr>
      <dgm:t>
        <a:bodyPr/>
        <a:lstStyle/>
        <a:p>
          <a:endParaRPr lang="en-US">
            <a:latin typeface="PT Sans" panose="020B0503020203020204" pitchFamily="34" charset="77"/>
          </a:endParaRPr>
        </a:p>
      </dgm:t>
    </dgm:pt>
    <dgm:pt modelId="{F770BDEE-0115-7949-8ACB-B5C612C71104}" type="sibTrans" cxnId="{8FEDF93E-BE38-5443-9948-4649AF1C13D8}">
      <dgm:prSet/>
      <dgm:spPr/>
      <dgm:t>
        <a:bodyPr/>
        <a:lstStyle/>
        <a:p>
          <a:endParaRPr lang="en-US">
            <a:latin typeface="PT Sans" panose="020B0503020203020204" pitchFamily="34" charset="77"/>
          </a:endParaRPr>
        </a:p>
      </dgm:t>
    </dgm:pt>
    <dgm:pt modelId="{6D1B87C7-3357-6648-B379-DE77DB8D5A2E}">
      <dgm:prSet phldrT="[Text]"/>
      <dgm:spPr>
        <a:ln w="28575">
          <a:solidFill>
            <a:srgbClr val="003971"/>
          </a:solidFill>
        </a:ln>
      </dgm:spPr>
      <dgm:t>
        <a:bodyPr/>
        <a:lstStyle/>
        <a:p>
          <a:r>
            <a:rPr lang="en-US">
              <a:latin typeface="PT Sans" panose="020B0503020203020204" pitchFamily="34" charset="77"/>
            </a:rPr>
            <a:t>Lack of land title puts older persons at risk</a:t>
          </a:r>
        </a:p>
      </dgm:t>
    </dgm:pt>
    <dgm:pt modelId="{424E63F6-5039-2E49-8361-B61B9712351E}" type="parTrans" cxnId="{FA47050B-FB56-F140-8FF4-8760EFC362B2}">
      <dgm:prSet/>
      <dgm:spPr>
        <a:ln w="28575">
          <a:solidFill>
            <a:srgbClr val="003971"/>
          </a:solidFill>
        </a:ln>
      </dgm:spPr>
      <dgm:t>
        <a:bodyPr/>
        <a:lstStyle/>
        <a:p>
          <a:endParaRPr lang="en-US">
            <a:latin typeface="PT Sans" panose="020B0503020203020204" pitchFamily="34" charset="77"/>
          </a:endParaRPr>
        </a:p>
      </dgm:t>
    </dgm:pt>
    <dgm:pt modelId="{BF8188C2-68EB-D444-AE4F-B48B1C57CCB5}" type="sibTrans" cxnId="{FA47050B-FB56-F140-8FF4-8760EFC362B2}">
      <dgm:prSet/>
      <dgm:spPr/>
      <dgm:t>
        <a:bodyPr/>
        <a:lstStyle/>
        <a:p>
          <a:endParaRPr lang="en-US">
            <a:latin typeface="PT Sans" panose="020B0503020203020204" pitchFamily="34" charset="77"/>
          </a:endParaRPr>
        </a:p>
      </dgm:t>
    </dgm:pt>
    <dgm:pt modelId="{F378FD72-52D4-EE4C-A7C4-15E2A3D10309}">
      <dgm:prSet phldrT="[Text]"/>
      <dgm:spPr>
        <a:ln w="28575">
          <a:solidFill>
            <a:srgbClr val="2F8B9B"/>
          </a:solidFill>
        </a:ln>
      </dgm:spPr>
      <dgm:t>
        <a:bodyPr/>
        <a:lstStyle/>
        <a:p>
          <a:r>
            <a:rPr lang="en-US">
              <a:latin typeface="PT Sans" panose="020B0503020203020204" pitchFamily="34" charset="77"/>
            </a:rPr>
            <a:t>Accusations of witchcraft</a:t>
          </a:r>
        </a:p>
      </dgm:t>
    </dgm:pt>
    <dgm:pt modelId="{E5363D7E-AA20-9B4E-ACFB-14BD8D1D0BDF}" type="parTrans" cxnId="{036EC498-D633-DA43-87BE-753A213EFB44}">
      <dgm:prSet/>
      <dgm:spPr>
        <a:ln w="28575">
          <a:solidFill>
            <a:srgbClr val="2F8B9B"/>
          </a:solidFill>
        </a:ln>
      </dgm:spPr>
      <dgm:t>
        <a:bodyPr/>
        <a:lstStyle/>
        <a:p>
          <a:endParaRPr lang="en-US">
            <a:latin typeface="PT Sans" panose="020B0503020203020204" pitchFamily="34" charset="77"/>
          </a:endParaRPr>
        </a:p>
      </dgm:t>
    </dgm:pt>
    <dgm:pt modelId="{BE860702-B6F1-AF48-8049-16436DB1002C}" type="sibTrans" cxnId="{036EC498-D633-DA43-87BE-753A213EFB44}">
      <dgm:prSet/>
      <dgm:spPr/>
      <dgm:t>
        <a:bodyPr/>
        <a:lstStyle/>
        <a:p>
          <a:endParaRPr lang="en-US">
            <a:latin typeface="PT Sans" panose="020B0503020203020204" pitchFamily="34" charset="77"/>
          </a:endParaRPr>
        </a:p>
      </dgm:t>
    </dgm:pt>
    <dgm:pt modelId="{8DD8581E-3BB5-AB4E-8EA7-C72518E76CF8}">
      <dgm:prSet phldrT="[Text]"/>
      <dgm:spPr>
        <a:ln w="28575">
          <a:solidFill>
            <a:srgbClr val="F05D3B"/>
          </a:solidFill>
        </a:ln>
      </dgm:spPr>
      <dgm:t>
        <a:bodyPr/>
        <a:lstStyle/>
        <a:p>
          <a:r>
            <a:rPr lang="en-US">
              <a:latin typeface="PT Sans" panose="020B0503020203020204" pitchFamily="34" charset="77"/>
            </a:rPr>
            <a:t>Coerced by sons into selling land for </a:t>
          </a:r>
          <a:r>
            <a:rPr lang="en-US" err="1">
              <a:latin typeface="PT Sans" panose="020B0503020203020204" pitchFamily="34" charset="77"/>
            </a:rPr>
            <a:t>boda</a:t>
          </a:r>
          <a:r>
            <a:rPr lang="en-US">
              <a:latin typeface="PT Sans" panose="020B0503020203020204" pitchFamily="34" charset="77"/>
            </a:rPr>
            <a:t> </a:t>
          </a:r>
          <a:r>
            <a:rPr lang="en-US" err="1">
              <a:latin typeface="PT Sans" panose="020B0503020203020204" pitchFamily="34" charset="77"/>
            </a:rPr>
            <a:t>bodas</a:t>
          </a:r>
          <a:endParaRPr lang="en-US">
            <a:latin typeface="PT Sans" panose="020B0503020203020204" pitchFamily="34" charset="77"/>
          </a:endParaRPr>
        </a:p>
      </dgm:t>
    </dgm:pt>
    <dgm:pt modelId="{6789F505-48A4-5A47-B0B2-CA8FFEB118CF}" type="parTrans" cxnId="{7298B5A9-5804-6B4E-B38A-4E2E4F34086F}">
      <dgm:prSet/>
      <dgm:spPr>
        <a:ln w="28575">
          <a:solidFill>
            <a:srgbClr val="F05D3B"/>
          </a:solidFill>
        </a:ln>
      </dgm:spPr>
      <dgm:t>
        <a:bodyPr/>
        <a:lstStyle/>
        <a:p>
          <a:endParaRPr lang="en-US">
            <a:latin typeface="PT Sans" panose="020B0503020203020204" pitchFamily="34" charset="77"/>
          </a:endParaRPr>
        </a:p>
      </dgm:t>
    </dgm:pt>
    <dgm:pt modelId="{38431971-6223-AC4A-B667-99331732C49F}" type="sibTrans" cxnId="{7298B5A9-5804-6B4E-B38A-4E2E4F34086F}">
      <dgm:prSet/>
      <dgm:spPr/>
      <dgm:t>
        <a:bodyPr/>
        <a:lstStyle/>
        <a:p>
          <a:endParaRPr lang="en-US">
            <a:latin typeface="PT Sans" panose="020B0503020203020204" pitchFamily="34" charset="77"/>
          </a:endParaRPr>
        </a:p>
      </dgm:t>
    </dgm:pt>
    <dgm:pt modelId="{89F50222-FF1E-DF48-A74D-762E62A48989}">
      <dgm:prSet phldrT="[Text]"/>
      <dgm:spPr>
        <a:ln w="28575">
          <a:solidFill>
            <a:srgbClr val="F8B336"/>
          </a:solidFill>
        </a:ln>
      </dgm:spPr>
      <dgm:t>
        <a:bodyPr/>
        <a:lstStyle/>
        <a:p>
          <a:r>
            <a:rPr lang="en-US">
              <a:latin typeface="PT Sans" panose="020B0503020203020204" pitchFamily="34" charset="77"/>
            </a:rPr>
            <a:t>Older women living with spouse at risk of intimate partner violence </a:t>
          </a:r>
        </a:p>
      </dgm:t>
    </dgm:pt>
    <dgm:pt modelId="{718686D6-354E-A44B-B5F4-E09464AD57A9}" type="parTrans" cxnId="{0F4F14C2-003D-734B-BCE5-A284E9063626}">
      <dgm:prSet/>
      <dgm:spPr>
        <a:ln w="28575">
          <a:solidFill>
            <a:srgbClr val="F8B336"/>
          </a:solidFill>
        </a:ln>
      </dgm:spPr>
      <dgm:t>
        <a:bodyPr/>
        <a:lstStyle/>
        <a:p>
          <a:endParaRPr lang="en-US">
            <a:latin typeface="PT Sans" panose="020B0503020203020204" pitchFamily="34" charset="77"/>
          </a:endParaRPr>
        </a:p>
      </dgm:t>
    </dgm:pt>
    <dgm:pt modelId="{DBD5021F-FD13-754A-B1D9-39D2EF707900}" type="sibTrans" cxnId="{0F4F14C2-003D-734B-BCE5-A284E9063626}">
      <dgm:prSet/>
      <dgm:spPr/>
      <dgm:t>
        <a:bodyPr/>
        <a:lstStyle/>
        <a:p>
          <a:endParaRPr lang="en-US">
            <a:latin typeface="PT Sans" panose="020B0503020203020204" pitchFamily="34" charset="77"/>
          </a:endParaRPr>
        </a:p>
      </dgm:t>
    </dgm:pt>
    <dgm:pt modelId="{45031097-E932-CA41-8DD0-D74E6AD69D36}">
      <dgm:prSet phldrT="[Text]"/>
      <dgm:spPr>
        <a:ln w="28575">
          <a:solidFill>
            <a:srgbClr val="F8B336"/>
          </a:solidFill>
        </a:ln>
      </dgm:spPr>
      <dgm:t>
        <a:bodyPr/>
        <a:lstStyle/>
        <a:p>
          <a:r>
            <a:rPr lang="en-US">
              <a:latin typeface="PT Sans" panose="020B0503020203020204" pitchFamily="34" charset="77"/>
            </a:rPr>
            <a:t>Older women living alone at risk of rape by strangers</a:t>
          </a:r>
        </a:p>
      </dgm:t>
    </dgm:pt>
    <dgm:pt modelId="{F367617B-D997-644C-A1B3-EFE2D1493689}" type="parTrans" cxnId="{01D1EC05-D214-7543-ABB4-D95DD0ABC993}">
      <dgm:prSet/>
      <dgm:spPr>
        <a:ln w="28575">
          <a:solidFill>
            <a:srgbClr val="F8B336"/>
          </a:solidFill>
        </a:ln>
      </dgm:spPr>
      <dgm:t>
        <a:bodyPr/>
        <a:lstStyle/>
        <a:p>
          <a:endParaRPr lang="en-US">
            <a:latin typeface="PT Sans" panose="020B0503020203020204" pitchFamily="34" charset="77"/>
          </a:endParaRPr>
        </a:p>
      </dgm:t>
    </dgm:pt>
    <dgm:pt modelId="{9B7064FF-611D-0D48-AED5-726B994D09DD}" type="sibTrans" cxnId="{01D1EC05-D214-7543-ABB4-D95DD0ABC993}">
      <dgm:prSet/>
      <dgm:spPr/>
      <dgm:t>
        <a:bodyPr/>
        <a:lstStyle/>
        <a:p>
          <a:endParaRPr lang="en-US">
            <a:latin typeface="PT Sans" panose="020B0503020203020204" pitchFamily="34" charset="77"/>
          </a:endParaRPr>
        </a:p>
      </dgm:t>
    </dgm:pt>
    <dgm:pt modelId="{4DA411F6-428D-0943-8452-C94E3AB6675B}">
      <dgm:prSet phldrT="[Text]"/>
      <dgm:spPr>
        <a:solidFill>
          <a:srgbClr val="2F8B9B"/>
        </a:solidFill>
        <a:ln>
          <a:noFill/>
        </a:ln>
      </dgm:spPr>
      <dgm:t>
        <a:bodyPr/>
        <a:lstStyle/>
        <a:p>
          <a:r>
            <a:rPr lang="en-US" b="1">
              <a:solidFill>
                <a:schemeClr val="bg1"/>
              </a:solidFill>
              <a:latin typeface="PT Sans" panose="020B0503020203020204" pitchFamily="34" charset="77"/>
            </a:rPr>
            <a:t>Psycho-social abuse</a:t>
          </a:r>
        </a:p>
      </dgm:t>
    </dgm:pt>
    <dgm:pt modelId="{BDEC89F9-C80E-C94D-A276-1FBA9E063C6B}" type="parTrans" cxnId="{85DE3ECD-17A3-5144-8AD6-8E472D367A13}">
      <dgm:prSet/>
      <dgm:spPr/>
      <dgm:t>
        <a:bodyPr/>
        <a:lstStyle/>
        <a:p>
          <a:endParaRPr lang="en-US">
            <a:latin typeface="PT Sans" panose="020B0503020203020204" pitchFamily="34" charset="77"/>
          </a:endParaRPr>
        </a:p>
      </dgm:t>
    </dgm:pt>
    <dgm:pt modelId="{23AFD256-C400-5A43-AA29-32743993B613}" type="sibTrans" cxnId="{85DE3ECD-17A3-5144-8AD6-8E472D367A13}">
      <dgm:prSet/>
      <dgm:spPr/>
      <dgm:t>
        <a:bodyPr/>
        <a:lstStyle/>
        <a:p>
          <a:endParaRPr lang="en-US">
            <a:latin typeface="PT Sans" panose="020B0503020203020204" pitchFamily="34" charset="77"/>
          </a:endParaRPr>
        </a:p>
      </dgm:t>
    </dgm:pt>
    <dgm:pt modelId="{F3C7EA42-91CF-B643-BDF5-99D5ED8D0A06}">
      <dgm:prSet phldrT="[Text]"/>
      <dgm:spPr>
        <a:ln w="28575">
          <a:solidFill>
            <a:srgbClr val="2F8B9B"/>
          </a:solidFill>
        </a:ln>
      </dgm:spPr>
      <dgm:t>
        <a:bodyPr/>
        <a:lstStyle/>
        <a:p>
          <a:r>
            <a:rPr lang="en-US">
              <a:latin typeface="PT Sans" panose="020B0503020203020204" pitchFamily="34" charset="77"/>
            </a:rPr>
            <a:t>Social exclusion and discrimination by service providers</a:t>
          </a:r>
        </a:p>
      </dgm:t>
    </dgm:pt>
    <dgm:pt modelId="{884FA232-E1B8-9742-8EC3-F3C96D67A590}" type="parTrans" cxnId="{DC16470A-8418-0F47-9375-8D1DE6C7E43A}">
      <dgm:prSet/>
      <dgm:spPr>
        <a:ln w="28575">
          <a:solidFill>
            <a:srgbClr val="2F8B9B"/>
          </a:solidFill>
        </a:ln>
      </dgm:spPr>
      <dgm:t>
        <a:bodyPr/>
        <a:lstStyle/>
        <a:p>
          <a:endParaRPr lang="en-US">
            <a:latin typeface="PT Sans" panose="020B0503020203020204" pitchFamily="34" charset="77"/>
          </a:endParaRPr>
        </a:p>
      </dgm:t>
    </dgm:pt>
    <dgm:pt modelId="{C67EDB67-3636-8242-B113-87154432134B}" type="sibTrans" cxnId="{DC16470A-8418-0F47-9375-8D1DE6C7E43A}">
      <dgm:prSet/>
      <dgm:spPr/>
      <dgm:t>
        <a:bodyPr/>
        <a:lstStyle/>
        <a:p>
          <a:endParaRPr lang="en-US">
            <a:latin typeface="PT Sans" panose="020B0503020203020204" pitchFamily="34" charset="77"/>
          </a:endParaRPr>
        </a:p>
      </dgm:t>
    </dgm:pt>
    <dgm:pt modelId="{71A6A3F9-8842-584D-9688-B9E6897487FC}" type="pres">
      <dgm:prSet presAssocID="{E295465C-A4D9-6446-B264-3A3461E12E35}" presName="diagram" presStyleCnt="0">
        <dgm:presLayoutVars>
          <dgm:chPref val="1"/>
          <dgm:dir/>
          <dgm:animOne val="branch"/>
          <dgm:animLvl val="lvl"/>
          <dgm:resizeHandles/>
        </dgm:presLayoutVars>
      </dgm:prSet>
      <dgm:spPr/>
      <dgm:t>
        <a:bodyPr/>
        <a:lstStyle/>
        <a:p>
          <a:endParaRPr lang="sw-KE"/>
        </a:p>
      </dgm:t>
    </dgm:pt>
    <dgm:pt modelId="{1D8AEF95-56A2-C749-AF37-5BF10747172E}" type="pres">
      <dgm:prSet presAssocID="{33303D1E-99A6-5443-A973-06C4AFE56893}" presName="root" presStyleCnt="0"/>
      <dgm:spPr/>
    </dgm:pt>
    <dgm:pt modelId="{C4D5D0D7-B6E8-DC45-A627-BED4EBEBFFE6}" type="pres">
      <dgm:prSet presAssocID="{33303D1E-99A6-5443-A973-06C4AFE56893}" presName="rootComposite" presStyleCnt="0"/>
      <dgm:spPr/>
    </dgm:pt>
    <dgm:pt modelId="{9233EBB2-8001-D942-923F-CC43E555C39E}" type="pres">
      <dgm:prSet presAssocID="{33303D1E-99A6-5443-A973-06C4AFE56893}" presName="rootText" presStyleLbl="node1" presStyleIdx="0" presStyleCnt="4"/>
      <dgm:spPr/>
      <dgm:t>
        <a:bodyPr/>
        <a:lstStyle/>
        <a:p>
          <a:endParaRPr lang="sw-KE"/>
        </a:p>
      </dgm:t>
    </dgm:pt>
    <dgm:pt modelId="{6074A886-3DB6-A349-8DFA-E6CA0147060D}" type="pres">
      <dgm:prSet presAssocID="{33303D1E-99A6-5443-A973-06C4AFE56893}" presName="rootConnector" presStyleLbl="node1" presStyleIdx="0" presStyleCnt="4"/>
      <dgm:spPr/>
      <dgm:t>
        <a:bodyPr/>
        <a:lstStyle/>
        <a:p>
          <a:endParaRPr lang="sw-KE"/>
        </a:p>
      </dgm:t>
    </dgm:pt>
    <dgm:pt modelId="{FD23063A-A477-7143-9610-26ACE26A48F5}" type="pres">
      <dgm:prSet presAssocID="{33303D1E-99A6-5443-A973-06C4AFE56893}" presName="childShape" presStyleCnt="0"/>
      <dgm:spPr/>
    </dgm:pt>
    <dgm:pt modelId="{9641094D-B3E3-724C-B119-F328866FB538}" type="pres">
      <dgm:prSet presAssocID="{3691F122-D1A6-EA46-A0EC-773EF8258FC8}" presName="Name13" presStyleLbl="parChTrans1D2" presStyleIdx="0" presStyleCnt="12"/>
      <dgm:spPr/>
      <dgm:t>
        <a:bodyPr/>
        <a:lstStyle/>
        <a:p>
          <a:endParaRPr lang="sw-KE"/>
        </a:p>
      </dgm:t>
    </dgm:pt>
    <dgm:pt modelId="{C6E7DBF8-CF29-9F47-8532-A7268620AAC1}" type="pres">
      <dgm:prSet presAssocID="{E561E7C6-E139-B14C-A589-DC119C2C4EAB}" presName="childText" presStyleLbl="bgAcc1" presStyleIdx="0" presStyleCnt="12">
        <dgm:presLayoutVars>
          <dgm:bulletEnabled val="1"/>
        </dgm:presLayoutVars>
      </dgm:prSet>
      <dgm:spPr/>
      <dgm:t>
        <a:bodyPr/>
        <a:lstStyle/>
        <a:p>
          <a:endParaRPr lang="sw-KE"/>
        </a:p>
      </dgm:t>
    </dgm:pt>
    <dgm:pt modelId="{A0AC7B96-4296-7E4A-836A-51F871BCBEF3}" type="pres">
      <dgm:prSet presAssocID="{851D5FF5-95F1-604C-A5F9-737A29D51985}" presName="Name13" presStyleLbl="parChTrans1D2" presStyleIdx="1" presStyleCnt="12"/>
      <dgm:spPr/>
      <dgm:t>
        <a:bodyPr/>
        <a:lstStyle/>
        <a:p>
          <a:endParaRPr lang="sw-KE"/>
        </a:p>
      </dgm:t>
    </dgm:pt>
    <dgm:pt modelId="{6F03CAE2-208D-7A4E-A11E-F3FA537B9930}" type="pres">
      <dgm:prSet presAssocID="{8589DF03-48FF-5642-8EFE-FDF28FF21E59}" presName="childText" presStyleLbl="bgAcc1" presStyleIdx="1" presStyleCnt="12">
        <dgm:presLayoutVars>
          <dgm:bulletEnabled val="1"/>
        </dgm:presLayoutVars>
      </dgm:prSet>
      <dgm:spPr/>
      <dgm:t>
        <a:bodyPr/>
        <a:lstStyle/>
        <a:p>
          <a:endParaRPr lang="sw-KE"/>
        </a:p>
      </dgm:t>
    </dgm:pt>
    <dgm:pt modelId="{ECC729AE-11E3-6549-BBA8-E523DC6BF90F}" type="pres">
      <dgm:prSet presAssocID="{0201398D-0B59-F840-B577-A377C38CC4EC}" presName="Name13" presStyleLbl="parChTrans1D2" presStyleIdx="2" presStyleCnt="12"/>
      <dgm:spPr/>
      <dgm:t>
        <a:bodyPr/>
        <a:lstStyle/>
        <a:p>
          <a:endParaRPr lang="sw-KE"/>
        </a:p>
      </dgm:t>
    </dgm:pt>
    <dgm:pt modelId="{A459DB4B-7EBC-7C42-A1C9-3B1221C66D64}" type="pres">
      <dgm:prSet presAssocID="{7F05DBCF-B9DA-7C4B-AA72-97A591FA232D}" presName="childText" presStyleLbl="bgAcc1" presStyleIdx="2" presStyleCnt="12">
        <dgm:presLayoutVars>
          <dgm:bulletEnabled val="1"/>
        </dgm:presLayoutVars>
      </dgm:prSet>
      <dgm:spPr/>
      <dgm:t>
        <a:bodyPr/>
        <a:lstStyle/>
        <a:p>
          <a:endParaRPr lang="sw-KE"/>
        </a:p>
      </dgm:t>
    </dgm:pt>
    <dgm:pt modelId="{6B1F0B04-19EC-3240-9C3D-8BC713367EDF}" type="pres">
      <dgm:prSet presAssocID="{424E63F6-5039-2E49-8361-B61B9712351E}" presName="Name13" presStyleLbl="parChTrans1D2" presStyleIdx="3" presStyleCnt="12"/>
      <dgm:spPr/>
      <dgm:t>
        <a:bodyPr/>
        <a:lstStyle/>
        <a:p>
          <a:endParaRPr lang="sw-KE"/>
        </a:p>
      </dgm:t>
    </dgm:pt>
    <dgm:pt modelId="{74D242DF-4D07-1E41-89A3-4E0244ED13ED}" type="pres">
      <dgm:prSet presAssocID="{6D1B87C7-3357-6648-B379-DE77DB8D5A2E}" presName="childText" presStyleLbl="bgAcc1" presStyleIdx="3" presStyleCnt="12">
        <dgm:presLayoutVars>
          <dgm:bulletEnabled val="1"/>
        </dgm:presLayoutVars>
      </dgm:prSet>
      <dgm:spPr/>
      <dgm:t>
        <a:bodyPr/>
        <a:lstStyle/>
        <a:p>
          <a:endParaRPr lang="sw-KE"/>
        </a:p>
      </dgm:t>
    </dgm:pt>
    <dgm:pt modelId="{2FBA3871-F1CC-EF4C-A8F0-A8940A0E4C9B}" type="pres">
      <dgm:prSet presAssocID="{99046566-F5D9-CE4B-8E96-4C28202CCA49}" presName="root" presStyleCnt="0"/>
      <dgm:spPr/>
    </dgm:pt>
    <dgm:pt modelId="{730F102E-8FE9-E940-B9E7-AF709FEE6BD8}" type="pres">
      <dgm:prSet presAssocID="{99046566-F5D9-CE4B-8E96-4C28202CCA49}" presName="rootComposite" presStyleCnt="0"/>
      <dgm:spPr/>
    </dgm:pt>
    <dgm:pt modelId="{8FBB43E3-C433-2346-8870-A61D4C6F3D3D}" type="pres">
      <dgm:prSet presAssocID="{99046566-F5D9-CE4B-8E96-4C28202CCA49}" presName="rootText" presStyleLbl="node1" presStyleIdx="1" presStyleCnt="4"/>
      <dgm:spPr/>
      <dgm:t>
        <a:bodyPr/>
        <a:lstStyle/>
        <a:p>
          <a:endParaRPr lang="sw-KE"/>
        </a:p>
      </dgm:t>
    </dgm:pt>
    <dgm:pt modelId="{2F3FF1D7-B727-C546-934B-8A6C3B1B51B3}" type="pres">
      <dgm:prSet presAssocID="{99046566-F5D9-CE4B-8E96-4C28202CCA49}" presName="rootConnector" presStyleLbl="node1" presStyleIdx="1" presStyleCnt="4"/>
      <dgm:spPr/>
      <dgm:t>
        <a:bodyPr/>
        <a:lstStyle/>
        <a:p>
          <a:endParaRPr lang="sw-KE"/>
        </a:p>
      </dgm:t>
    </dgm:pt>
    <dgm:pt modelId="{42EA5306-264F-7046-BA67-CF164D3B862A}" type="pres">
      <dgm:prSet presAssocID="{99046566-F5D9-CE4B-8E96-4C28202CCA49}" presName="childShape" presStyleCnt="0"/>
      <dgm:spPr/>
    </dgm:pt>
    <dgm:pt modelId="{D24DA19C-67B8-D740-84B9-DDEA6CB0013D}" type="pres">
      <dgm:prSet presAssocID="{8E05578B-1B37-3A44-A2C6-EBAD7C056BD7}" presName="Name13" presStyleLbl="parChTrans1D2" presStyleIdx="4" presStyleCnt="12"/>
      <dgm:spPr/>
      <dgm:t>
        <a:bodyPr/>
        <a:lstStyle/>
        <a:p>
          <a:endParaRPr lang="sw-KE"/>
        </a:p>
      </dgm:t>
    </dgm:pt>
    <dgm:pt modelId="{A06DA437-5455-2B45-9419-11514C12C887}" type="pres">
      <dgm:prSet presAssocID="{A044BEC7-6994-8B4E-9D76-DD31A6B443A0}" presName="childText" presStyleLbl="bgAcc1" presStyleIdx="4" presStyleCnt="12">
        <dgm:presLayoutVars>
          <dgm:bulletEnabled val="1"/>
        </dgm:presLayoutVars>
      </dgm:prSet>
      <dgm:spPr/>
      <dgm:t>
        <a:bodyPr/>
        <a:lstStyle/>
        <a:p>
          <a:endParaRPr lang="sw-KE"/>
        </a:p>
      </dgm:t>
    </dgm:pt>
    <dgm:pt modelId="{FD3A53C9-F3D8-2D49-81F1-7C05DF00503D}" type="pres">
      <dgm:prSet presAssocID="{572279E2-59E4-1248-8789-EDEFD22F2B60}" presName="Name13" presStyleLbl="parChTrans1D2" presStyleIdx="5" presStyleCnt="12"/>
      <dgm:spPr/>
      <dgm:t>
        <a:bodyPr/>
        <a:lstStyle/>
        <a:p>
          <a:endParaRPr lang="sw-KE"/>
        </a:p>
      </dgm:t>
    </dgm:pt>
    <dgm:pt modelId="{FD7165DF-29E0-FC4B-B69F-F3DF25600372}" type="pres">
      <dgm:prSet presAssocID="{4EB3D85F-239F-C34E-90E2-D45255D41A41}" presName="childText" presStyleLbl="bgAcc1" presStyleIdx="5" presStyleCnt="12">
        <dgm:presLayoutVars>
          <dgm:bulletEnabled val="1"/>
        </dgm:presLayoutVars>
      </dgm:prSet>
      <dgm:spPr/>
      <dgm:t>
        <a:bodyPr/>
        <a:lstStyle/>
        <a:p>
          <a:endParaRPr lang="sw-KE"/>
        </a:p>
      </dgm:t>
    </dgm:pt>
    <dgm:pt modelId="{5000553C-D58E-5C4C-AEC3-54E765AD185B}" type="pres">
      <dgm:prSet presAssocID="{6789F505-48A4-5A47-B0B2-CA8FFEB118CF}" presName="Name13" presStyleLbl="parChTrans1D2" presStyleIdx="6" presStyleCnt="12"/>
      <dgm:spPr/>
      <dgm:t>
        <a:bodyPr/>
        <a:lstStyle/>
        <a:p>
          <a:endParaRPr lang="sw-KE"/>
        </a:p>
      </dgm:t>
    </dgm:pt>
    <dgm:pt modelId="{515E1F89-B4B1-094D-A3D0-D2E1B03917C4}" type="pres">
      <dgm:prSet presAssocID="{8DD8581E-3BB5-AB4E-8EA7-C72518E76CF8}" presName="childText" presStyleLbl="bgAcc1" presStyleIdx="6" presStyleCnt="12">
        <dgm:presLayoutVars>
          <dgm:bulletEnabled val="1"/>
        </dgm:presLayoutVars>
      </dgm:prSet>
      <dgm:spPr/>
      <dgm:t>
        <a:bodyPr/>
        <a:lstStyle/>
        <a:p>
          <a:endParaRPr lang="sw-KE"/>
        </a:p>
      </dgm:t>
    </dgm:pt>
    <dgm:pt modelId="{DFDC6FBE-1365-EE47-B899-27FC53B939C2}" type="pres">
      <dgm:prSet presAssocID="{4DA411F6-428D-0943-8452-C94E3AB6675B}" presName="root" presStyleCnt="0"/>
      <dgm:spPr/>
    </dgm:pt>
    <dgm:pt modelId="{71AD1E18-771B-2643-8E7A-F6DD03A31103}" type="pres">
      <dgm:prSet presAssocID="{4DA411F6-428D-0943-8452-C94E3AB6675B}" presName="rootComposite" presStyleCnt="0"/>
      <dgm:spPr/>
    </dgm:pt>
    <dgm:pt modelId="{5B38F00D-574E-CB47-9051-10146CBB4935}" type="pres">
      <dgm:prSet presAssocID="{4DA411F6-428D-0943-8452-C94E3AB6675B}" presName="rootText" presStyleLbl="node1" presStyleIdx="2" presStyleCnt="4"/>
      <dgm:spPr/>
      <dgm:t>
        <a:bodyPr/>
        <a:lstStyle/>
        <a:p>
          <a:endParaRPr lang="sw-KE"/>
        </a:p>
      </dgm:t>
    </dgm:pt>
    <dgm:pt modelId="{0385325C-C2E9-B140-86BD-F3721674530C}" type="pres">
      <dgm:prSet presAssocID="{4DA411F6-428D-0943-8452-C94E3AB6675B}" presName="rootConnector" presStyleLbl="node1" presStyleIdx="2" presStyleCnt="4"/>
      <dgm:spPr/>
      <dgm:t>
        <a:bodyPr/>
        <a:lstStyle/>
        <a:p>
          <a:endParaRPr lang="sw-KE"/>
        </a:p>
      </dgm:t>
    </dgm:pt>
    <dgm:pt modelId="{88B591FB-114D-2546-A28C-F293A96135B1}" type="pres">
      <dgm:prSet presAssocID="{4DA411F6-428D-0943-8452-C94E3AB6675B}" presName="childShape" presStyleCnt="0"/>
      <dgm:spPr/>
    </dgm:pt>
    <dgm:pt modelId="{FDD97A9E-1E81-9A4D-8CF0-D3AD52F06490}" type="pres">
      <dgm:prSet presAssocID="{4C830930-B54B-204B-931B-22BC9CC5064F}" presName="Name13" presStyleLbl="parChTrans1D2" presStyleIdx="7" presStyleCnt="12"/>
      <dgm:spPr/>
      <dgm:t>
        <a:bodyPr/>
        <a:lstStyle/>
        <a:p>
          <a:endParaRPr lang="sw-KE"/>
        </a:p>
      </dgm:t>
    </dgm:pt>
    <dgm:pt modelId="{82A6AEFF-64B0-3248-8DE2-147EA2FAE83A}" type="pres">
      <dgm:prSet presAssocID="{72B927ED-0C56-A649-A3A9-0A5EAA33C2CD}" presName="childText" presStyleLbl="bgAcc1" presStyleIdx="7" presStyleCnt="12">
        <dgm:presLayoutVars>
          <dgm:bulletEnabled val="1"/>
        </dgm:presLayoutVars>
      </dgm:prSet>
      <dgm:spPr/>
      <dgm:t>
        <a:bodyPr/>
        <a:lstStyle/>
        <a:p>
          <a:endParaRPr lang="sw-KE"/>
        </a:p>
      </dgm:t>
    </dgm:pt>
    <dgm:pt modelId="{176E56D7-09BF-8244-9405-4C4BD45BFE26}" type="pres">
      <dgm:prSet presAssocID="{E5363D7E-AA20-9B4E-ACFB-14BD8D1D0BDF}" presName="Name13" presStyleLbl="parChTrans1D2" presStyleIdx="8" presStyleCnt="12"/>
      <dgm:spPr/>
      <dgm:t>
        <a:bodyPr/>
        <a:lstStyle/>
        <a:p>
          <a:endParaRPr lang="sw-KE"/>
        </a:p>
      </dgm:t>
    </dgm:pt>
    <dgm:pt modelId="{FCC410B7-D4D6-D146-A862-8AC8EC1FD878}" type="pres">
      <dgm:prSet presAssocID="{F378FD72-52D4-EE4C-A7C4-15E2A3D10309}" presName="childText" presStyleLbl="bgAcc1" presStyleIdx="8" presStyleCnt="12">
        <dgm:presLayoutVars>
          <dgm:bulletEnabled val="1"/>
        </dgm:presLayoutVars>
      </dgm:prSet>
      <dgm:spPr/>
      <dgm:t>
        <a:bodyPr/>
        <a:lstStyle/>
        <a:p>
          <a:endParaRPr lang="sw-KE"/>
        </a:p>
      </dgm:t>
    </dgm:pt>
    <dgm:pt modelId="{603A80B5-5F5E-1F45-A307-6C05ABC09E17}" type="pres">
      <dgm:prSet presAssocID="{884FA232-E1B8-9742-8EC3-F3C96D67A590}" presName="Name13" presStyleLbl="parChTrans1D2" presStyleIdx="9" presStyleCnt="12"/>
      <dgm:spPr/>
      <dgm:t>
        <a:bodyPr/>
        <a:lstStyle/>
        <a:p>
          <a:endParaRPr lang="sw-KE"/>
        </a:p>
      </dgm:t>
    </dgm:pt>
    <dgm:pt modelId="{BE488E8A-E586-1947-B412-9CEC955B84F9}" type="pres">
      <dgm:prSet presAssocID="{F3C7EA42-91CF-B643-BDF5-99D5ED8D0A06}" presName="childText" presStyleLbl="bgAcc1" presStyleIdx="9" presStyleCnt="12">
        <dgm:presLayoutVars>
          <dgm:bulletEnabled val="1"/>
        </dgm:presLayoutVars>
      </dgm:prSet>
      <dgm:spPr/>
      <dgm:t>
        <a:bodyPr/>
        <a:lstStyle/>
        <a:p>
          <a:endParaRPr lang="sw-KE"/>
        </a:p>
      </dgm:t>
    </dgm:pt>
    <dgm:pt modelId="{DC1CFA48-53F7-4043-B0A1-D860EECDBADF}" type="pres">
      <dgm:prSet presAssocID="{3F215CB0-F08C-8B4A-ADCE-17B4DCDF45CA}" presName="root" presStyleCnt="0"/>
      <dgm:spPr/>
    </dgm:pt>
    <dgm:pt modelId="{F5612A56-E6ED-AC42-9B01-4D1E9A9AA385}" type="pres">
      <dgm:prSet presAssocID="{3F215CB0-F08C-8B4A-ADCE-17B4DCDF45CA}" presName="rootComposite" presStyleCnt="0"/>
      <dgm:spPr/>
    </dgm:pt>
    <dgm:pt modelId="{7CF5AA89-650B-0042-8789-B13B55BEFB1A}" type="pres">
      <dgm:prSet presAssocID="{3F215CB0-F08C-8B4A-ADCE-17B4DCDF45CA}" presName="rootText" presStyleLbl="node1" presStyleIdx="3" presStyleCnt="4"/>
      <dgm:spPr/>
      <dgm:t>
        <a:bodyPr/>
        <a:lstStyle/>
        <a:p>
          <a:endParaRPr lang="sw-KE"/>
        </a:p>
      </dgm:t>
    </dgm:pt>
    <dgm:pt modelId="{A04C757D-BEA3-7A46-ADB4-D85F22D72114}" type="pres">
      <dgm:prSet presAssocID="{3F215CB0-F08C-8B4A-ADCE-17B4DCDF45CA}" presName="rootConnector" presStyleLbl="node1" presStyleIdx="3" presStyleCnt="4"/>
      <dgm:spPr/>
      <dgm:t>
        <a:bodyPr/>
        <a:lstStyle/>
        <a:p>
          <a:endParaRPr lang="sw-KE"/>
        </a:p>
      </dgm:t>
    </dgm:pt>
    <dgm:pt modelId="{067C1715-C508-F946-A185-732712126CFD}" type="pres">
      <dgm:prSet presAssocID="{3F215CB0-F08C-8B4A-ADCE-17B4DCDF45CA}" presName="childShape" presStyleCnt="0"/>
      <dgm:spPr/>
    </dgm:pt>
    <dgm:pt modelId="{FE18C5DD-D487-4B42-9BE1-EE0CDC548E85}" type="pres">
      <dgm:prSet presAssocID="{718686D6-354E-A44B-B5F4-E09464AD57A9}" presName="Name13" presStyleLbl="parChTrans1D2" presStyleIdx="10" presStyleCnt="12"/>
      <dgm:spPr/>
      <dgm:t>
        <a:bodyPr/>
        <a:lstStyle/>
        <a:p>
          <a:endParaRPr lang="sw-KE"/>
        </a:p>
      </dgm:t>
    </dgm:pt>
    <dgm:pt modelId="{6DA5281B-C2E1-5240-B2F7-83B073AE9101}" type="pres">
      <dgm:prSet presAssocID="{89F50222-FF1E-DF48-A74D-762E62A48989}" presName="childText" presStyleLbl="bgAcc1" presStyleIdx="10" presStyleCnt="12">
        <dgm:presLayoutVars>
          <dgm:bulletEnabled val="1"/>
        </dgm:presLayoutVars>
      </dgm:prSet>
      <dgm:spPr/>
      <dgm:t>
        <a:bodyPr/>
        <a:lstStyle/>
        <a:p>
          <a:endParaRPr lang="sw-KE"/>
        </a:p>
      </dgm:t>
    </dgm:pt>
    <dgm:pt modelId="{FEBAC3FB-7506-CC48-99EB-74EC30F6A276}" type="pres">
      <dgm:prSet presAssocID="{F367617B-D997-644C-A1B3-EFE2D1493689}" presName="Name13" presStyleLbl="parChTrans1D2" presStyleIdx="11" presStyleCnt="12"/>
      <dgm:spPr/>
      <dgm:t>
        <a:bodyPr/>
        <a:lstStyle/>
        <a:p>
          <a:endParaRPr lang="sw-KE"/>
        </a:p>
      </dgm:t>
    </dgm:pt>
    <dgm:pt modelId="{9DBDDC71-3449-7B4C-8B09-E5F1DA900E4B}" type="pres">
      <dgm:prSet presAssocID="{45031097-E932-CA41-8DD0-D74E6AD69D36}" presName="childText" presStyleLbl="bgAcc1" presStyleIdx="11" presStyleCnt="12">
        <dgm:presLayoutVars>
          <dgm:bulletEnabled val="1"/>
        </dgm:presLayoutVars>
      </dgm:prSet>
      <dgm:spPr/>
      <dgm:t>
        <a:bodyPr/>
        <a:lstStyle/>
        <a:p>
          <a:endParaRPr lang="sw-KE"/>
        </a:p>
      </dgm:t>
    </dgm:pt>
  </dgm:ptLst>
  <dgm:cxnLst>
    <dgm:cxn modelId="{BCE6AE44-ED5F-4540-9EF0-3DE8571A863E}" type="presOf" srcId="{0201398D-0B59-F840-B577-A377C38CC4EC}" destId="{ECC729AE-11E3-6549-BBA8-E523DC6BF90F}" srcOrd="0" destOrd="0" presId="urn:microsoft.com/office/officeart/2005/8/layout/hierarchy3"/>
    <dgm:cxn modelId="{1D7C5E8D-990B-3949-B416-E6D6EFEDCFFE}" type="presOf" srcId="{45031097-E932-CA41-8DD0-D74E6AD69D36}" destId="{9DBDDC71-3449-7B4C-8B09-E5F1DA900E4B}" srcOrd="0" destOrd="0" presId="urn:microsoft.com/office/officeart/2005/8/layout/hierarchy3"/>
    <dgm:cxn modelId="{7298B5A9-5804-6B4E-B38A-4E2E4F34086F}" srcId="{99046566-F5D9-CE4B-8E96-4C28202CCA49}" destId="{8DD8581E-3BB5-AB4E-8EA7-C72518E76CF8}" srcOrd="2" destOrd="0" parTransId="{6789F505-48A4-5A47-B0B2-CA8FFEB118CF}" sibTransId="{38431971-6223-AC4A-B667-99331732C49F}"/>
    <dgm:cxn modelId="{384D833C-4333-CF43-9ABD-4DFB41B34E64}" type="presOf" srcId="{F367617B-D997-644C-A1B3-EFE2D1493689}" destId="{FEBAC3FB-7506-CC48-99EB-74EC30F6A276}" srcOrd="0" destOrd="0" presId="urn:microsoft.com/office/officeart/2005/8/layout/hierarchy3"/>
    <dgm:cxn modelId="{6BD900A3-5126-9A48-94F5-C0963A227ED3}" srcId="{E295465C-A4D9-6446-B264-3A3461E12E35}" destId="{33303D1E-99A6-5443-A973-06C4AFE56893}" srcOrd="0" destOrd="0" parTransId="{C99159B7-5256-9C44-82A5-7E94701A5CD4}" sibTransId="{71488429-5F0B-5443-8EFB-4B1711AA2466}"/>
    <dgm:cxn modelId="{F876793F-733C-334A-91F2-E5E057D53E56}" type="presOf" srcId="{572279E2-59E4-1248-8789-EDEFD22F2B60}" destId="{FD3A53C9-F3D8-2D49-81F1-7C05DF00503D}" srcOrd="0" destOrd="0" presId="urn:microsoft.com/office/officeart/2005/8/layout/hierarchy3"/>
    <dgm:cxn modelId="{85DE3ECD-17A3-5144-8AD6-8E472D367A13}" srcId="{E295465C-A4D9-6446-B264-3A3461E12E35}" destId="{4DA411F6-428D-0943-8452-C94E3AB6675B}" srcOrd="2" destOrd="0" parTransId="{BDEC89F9-C80E-C94D-A276-1FBA9E063C6B}" sibTransId="{23AFD256-C400-5A43-AA29-32743993B613}"/>
    <dgm:cxn modelId="{4DFCB5D0-D853-5C4C-9AAD-4592BB63CF97}" type="presOf" srcId="{3691F122-D1A6-EA46-A0EC-773EF8258FC8}" destId="{9641094D-B3E3-724C-B119-F328866FB538}" srcOrd="0" destOrd="0" presId="urn:microsoft.com/office/officeart/2005/8/layout/hierarchy3"/>
    <dgm:cxn modelId="{01D1EC05-D214-7543-ABB4-D95DD0ABC993}" srcId="{3F215CB0-F08C-8B4A-ADCE-17B4DCDF45CA}" destId="{45031097-E932-CA41-8DD0-D74E6AD69D36}" srcOrd="1" destOrd="0" parTransId="{F367617B-D997-644C-A1B3-EFE2D1493689}" sibTransId="{9B7064FF-611D-0D48-AED5-726B994D09DD}"/>
    <dgm:cxn modelId="{6074E539-65B0-1442-8359-0DC24247FED4}" type="presOf" srcId="{8DD8581E-3BB5-AB4E-8EA7-C72518E76CF8}" destId="{515E1F89-B4B1-094D-A3D0-D2E1B03917C4}" srcOrd="0" destOrd="0" presId="urn:microsoft.com/office/officeart/2005/8/layout/hierarchy3"/>
    <dgm:cxn modelId="{5D5901DB-76AF-004F-9474-191A94F3CD5F}" srcId="{33303D1E-99A6-5443-A973-06C4AFE56893}" destId="{E561E7C6-E139-B14C-A589-DC119C2C4EAB}" srcOrd="0" destOrd="0" parTransId="{3691F122-D1A6-EA46-A0EC-773EF8258FC8}" sibTransId="{A98F320D-799B-1743-B048-5877342B73F1}"/>
    <dgm:cxn modelId="{036EC498-D633-DA43-87BE-753A213EFB44}" srcId="{4DA411F6-428D-0943-8452-C94E3AB6675B}" destId="{F378FD72-52D4-EE4C-A7C4-15E2A3D10309}" srcOrd="1" destOrd="0" parTransId="{E5363D7E-AA20-9B4E-ACFB-14BD8D1D0BDF}" sibTransId="{BE860702-B6F1-AF48-8049-16436DB1002C}"/>
    <dgm:cxn modelId="{0F4F14C2-003D-734B-BCE5-A284E9063626}" srcId="{3F215CB0-F08C-8B4A-ADCE-17B4DCDF45CA}" destId="{89F50222-FF1E-DF48-A74D-762E62A48989}" srcOrd="0" destOrd="0" parTransId="{718686D6-354E-A44B-B5F4-E09464AD57A9}" sibTransId="{DBD5021F-FD13-754A-B1D9-39D2EF707900}"/>
    <dgm:cxn modelId="{81246E9C-A859-694A-8D17-7A6C3FADA967}" srcId="{4DA411F6-428D-0943-8452-C94E3AB6675B}" destId="{72B927ED-0C56-A649-A3A9-0A5EAA33C2CD}" srcOrd="0" destOrd="0" parTransId="{4C830930-B54B-204B-931B-22BC9CC5064F}" sibTransId="{7C606F6A-7D67-A240-B5BE-1AA3894A8EC6}"/>
    <dgm:cxn modelId="{C9D11311-C2E3-0242-8CED-86583A3F3488}" type="presOf" srcId="{33303D1E-99A6-5443-A973-06C4AFE56893}" destId="{9233EBB2-8001-D942-923F-CC43E555C39E}" srcOrd="0" destOrd="0" presId="urn:microsoft.com/office/officeart/2005/8/layout/hierarchy3"/>
    <dgm:cxn modelId="{8C540BEA-632B-5B40-8FE9-8C99C00C4616}" type="presOf" srcId="{F3C7EA42-91CF-B643-BDF5-99D5ED8D0A06}" destId="{BE488E8A-E586-1947-B412-9CEC955B84F9}" srcOrd="0" destOrd="0" presId="urn:microsoft.com/office/officeart/2005/8/layout/hierarchy3"/>
    <dgm:cxn modelId="{8971461C-1A28-384C-91B6-A75FDA841C49}" type="presOf" srcId="{99046566-F5D9-CE4B-8E96-4C28202CCA49}" destId="{8FBB43E3-C433-2346-8870-A61D4C6F3D3D}" srcOrd="0" destOrd="0" presId="urn:microsoft.com/office/officeart/2005/8/layout/hierarchy3"/>
    <dgm:cxn modelId="{415A181A-0A9E-0A44-8005-9640C4D6549E}" type="presOf" srcId="{33303D1E-99A6-5443-A973-06C4AFE56893}" destId="{6074A886-3DB6-A349-8DFA-E6CA0147060D}" srcOrd="1" destOrd="0" presId="urn:microsoft.com/office/officeart/2005/8/layout/hierarchy3"/>
    <dgm:cxn modelId="{413C9887-FCAB-C846-AA32-C2FB5161E4DC}" type="presOf" srcId="{884FA232-E1B8-9742-8EC3-F3C96D67A590}" destId="{603A80B5-5F5E-1F45-A307-6C05ABC09E17}" srcOrd="0" destOrd="0" presId="urn:microsoft.com/office/officeart/2005/8/layout/hierarchy3"/>
    <dgm:cxn modelId="{8FEDF93E-BE38-5443-9948-4649AF1C13D8}" srcId="{33303D1E-99A6-5443-A973-06C4AFE56893}" destId="{7F05DBCF-B9DA-7C4B-AA72-97A591FA232D}" srcOrd="2" destOrd="0" parTransId="{0201398D-0B59-F840-B577-A377C38CC4EC}" sibTransId="{F770BDEE-0115-7949-8ACB-B5C612C71104}"/>
    <dgm:cxn modelId="{89F3E633-D1BA-1B4F-9B7E-20A4F7B05A4F}" type="presOf" srcId="{89F50222-FF1E-DF48-A74D-762E62A48989}" destId="{6DA5281B-C2E1-5240-B2F7-83B073AE9101}" srcOrd="0" destOrd="0" presId="urn:microsoft.com/office/officeart/2005/8/layout/hierarchy3"/>
    <dgm:cxn modelId="{05C40BC6-00DE-CC42-AEAA-E7B6B227EA33}" type="presOf" srcId="{424E63F6-5039-2E49-8361-B61B9712351E}" destId="{6B1F0B04-19EC-3240-9C3D-8BC713367EDF}" srcOrd="0" destOrd="0" presId="urn:microsoft.com/office/officeart/2005/8/layout/hierarchy3"/>
    <dgm:cxn modelId="{FA47050B-FB56-F140-8FF4-8760EFC362B2}" srcId="{33303D1E-99A6-5443-A973-06C4AFE56893}" destId="{6D1B87C7-3357-6648-B379-DE77DB8D5A2E}" srcOrd="3" destOrd="0" parTransId="{424E63F6-5039-2E49-8361-B61B9712351E}" sibTransId="{BF8188C2-68EB-D444-AE4F-B48B1C57CCB5}"/>
    <dgm:cxn modelId="{0D11763B-64AD-404B-9206-B21130771F0B}" type="presOf" srcId="{7F05DBCF-B9DA-7C4B-AA72-97A591FA232D}" destId="{A459DB4B-7EBC-7C42-A1C9-3B1221C66D64}" srcOrd="0" destOrd="0" presId="urn:microsoft.com/office/officeart/2005/8/layout/hierarchy3"/>
    <dgm:cxn modelId="{FDDAE423-2797-1E4F-ADAC-DB4A4FB6B751}" type="presOf" srcId="{851D5FF5-95F1-604C-A5F9-737A29D51985}" destId="{A0AC7B96-4296-7E4A-836A-51F871BCBEF3}" srcOrd="0" destOrd="0" presId="urn:microsoft.com/office/officeart/2005/8/layout/hierarchy3"/>
    <dgm:cxn modelId="{D117C333-18F7-0F47-9B4A-AC6B9190D7E1}" srcId="{E295465C-A4D9-6446-B264-3A3461E12E35}" destId="{3F215CB0-F08C-8B4A-ADCE-17B4DCDF45CA}" srcOrd="3" destOrd="0" parTransId="{C809FE5F-5948-6747-90F1-282F4950D17F}" sibTransId="{5334745E-8CF2-8242-AB21-158315F6823C}"/>
    <dgm:cxn modelId="{59537565-D659-8140-BFDB-B10F23DFAF12}" type="presOf" srcId="{A044BEC7-6994-8B4E-9D76-DD31A6B443A0}" destId="{A06DA437-5455-2B45-9419-11514C12C887}" srcOrd="0" destOrd="0" presId="urn:microsoft.com/office/officeart/2005/8/layout/hierarchy3"/>
    <dgm:cxn modelId="{154A8907-C868-7248-9FBA-CC7C0FF2B762}" type="presOf" srcId="{8E05578B-1B37-3A44-A2C6-EBAD7C056BD7}" destId="{D24DA19C-67B8-D740-84B9-DDEA6CB0013D}" srcOrd="0" destOrd="0" presId="urn:microsoft.com/office/officeart/2005/8/layout/hierarchy3"/>
    <dgm:cxn modelId="{C33212B3-B41D-924F-9391-C5DC2D329FB6}" srcId="{33303D1E-99A6-5443-A973-06C4AFE56893}" destId="{8589DF03-48FF-5642-8EFE-FDF28FF21E59}" srcOrd="1" destOrd="0" parTransId="{851D5FF5-95F1-604C-A5F9-737A29D51985}" sibTransId="{C6FAA0B2-B6CE-C944-B76D-F4F237A1CB69}"/>
    <dgm:cxn modelId="{DC16470A-8418-0F47-9375-8D1DE6C7E43A}" srcId="{4DA411F6-428D-0943-8452-C94E3AB6675B}" destId="{F3C7EA42-91CF-B643-BDF5-99D5ED8D0A06}" srcOrd="2" destOrd="0" parTransId="{884FA232-E1B8-9742-8EC3-F3C96D67A590}" sibTransId="{C67EDB67-3636-8242-B113-87154432134B}"/>
    <dgm:cxn modelId="{3C58F04F-BFE1-C74C-B1B1-11898769CEC1}" type="presOf" srcId="{718686D6-354E-A44B-B5F4-E09464AD57A9}" destId="{FE18C5DD-D487-4B42-9BE1-EE0CDC548E85}" srcOrd="0" destOrd="0" presId="urn:microsoft.com/office/officeart/2005/8/layout/hierarchy3"/>
    <dgm:cxn modelId="{5F8B3FBE-A016-DA4D-B33E-9EFCEC82EDA0}" type="presOf" srcId="{72B927ED-0C56-A649-A3A9-0A5EAA33C2CD}" destId="{82A6AEFF-64B0-3248-8DE2-147EA2FAE83A}" srcOrd="0" destOrd="0" presId="urn:microsoft.com/office/officeart/2005/8/layout/hierarchy3"/>
    <dgm:cxn modelId="{4DA4A59D-8022-CD49-A6C4-311959AAB9C1}" type="presOf" srcId="{4DA411F6-428D-0943-8452-C94E3AB6675B}" destId="{5B38F00D-574E-CB47-9051-10146CBB4935}" srcOrd="0" destOrd="0" presId="urn:microsoft.com/office/officeart/2005/8/layout/hierarchy3"/>
    <dgm:cxn modelId="{2DFD2D33-8466-B94D-81E9-84C85B7005BA}" type="presOf" srcId="{4DA411F6-428D-0943-8452-C94E3AB6675B}" destId="{0385325C-C2E9-B140-86BD-F3721674530C}" srcOrd="1" destOrd="0" presId="urn:microsoft.com/office/officeart/2005/8/layout/hierarchy3"/>
    <dgm:cxn modelId="{01D1EB53-59A8-B141-A998-8F25B591BBEE}" type="presOf" srcId="{F378FD72-52D4-EE4C-A7C4-15E2A3D10309}" destId="{FCC410B7-D4D6-D146-A862-8AC8EC1FD878}" srcOrd="0" destOrd="0" presId="urn:microsoft.com/office/officeart/2005/8/layout/hierarchy3"/>
    <dgm:cxn modelId="{34C83D5A-1DD0-D146-BA61-DF63E4902D12}" type="presOf" srcId="{3F215CB0-F08C-8B4A-ADCE-17B4DCDF45CA}" destId="{A04C757D-BEA3-7A46-ADB4-D85F22D72114}" srcOrd="1" destOrd="0" presId="urn:microsoft.com/office/officeart/2005/8/layout/hierarchy3"/>
    <dgm:cxn modelId="{EFE716D0-9E0F-8948-B18A-C88C31175C62}" type="presOf" srcId="{4C830930-B54B-204B-931B-22BC9CC5064F}" destId="{FDD97A9E-1E81-9A4D-8CF0-D3AD52F06490}" srcOrd="0" destOrd="0" presId="urn:microsoft.com/office/officeart/2005/8/layout/hierarchy3"/>
    <dgm:cxn modelId="{10BCB35F-FC82-854F-B59E-40C1FBCAA0C1}" srcId="{99046566-F5D9-CE4B-8E96-4C28202CCA49}" destId="{A044BEC7-6994-8B4E-9D76-DD31A6B443A0}" srcOrd="0" destOrd="0" parTransId="{8E05578B-1B37-3A44-A2C6-EBAD7C056BD7}" sibTransId="{4358AA49-ECB6-E24F-B4E9-827485D9E203}"/>
    <dgm:cxn modelId="{B28E3949-AA46-7C42-92E4-F29E94DEB972}" srcId="{E295465C-A4D9-6446-B264-3A3461E12E35}" destId="{99046566-F5D9-CE4B-8E96-4C28202CCA49}" srcOrd="1" destOrd="0" parTransId="{78FBED31-9CF8-F64C-BA47-E88B89EA7E82}" sibTransId="{72EBC550-6714-F84F-A10D-78F0C7D324CF}"/>
    <dgm:cxn modelId="{A70446B8-BBF3-ED4F-9ABF-ABF5A10BA152}" type="presOf" srcId="{E5363D7E-AA20-9B4E-ACFB-14BD8D1D0BDF}" destId="{176E56D7-09BF-8244-9405-4C4BD45BFE26}" srcOrd="0" destOrd="0" presId="urn:microsoft.com/office/officeart/2005/8/layout/hierarchy3"/>
    <dgm:cxn modelId="{8B499762-61D3-3046-ACAB-E06379D08358}" type="presOf" srcId="{99046566-F5D9-CE4B-8E96-4C28202CCA49}" destId="{2F3FF1D7-B727-C546-934B-8A6C3B1B51B3}" srcOrd="1" destOrd="0" presId="urn:microsoft.com/office/officeart/2005/8/layout/hierarchy3"/>
    <dgm:cxn modelId="{CE0168DC-682B-C543-9E21-4118A7F23998}" srcId="{99046566-F5D9-CE4B-8E96-4C28202CCA49}" destId="{4EB3D85F-239F-C34E-90E2-D45255D41A41}" srcOrd="1" destOrd="0" parTransId="{572279E2-59E4-1248-8789-EDEFD22F2B60}" sibTransId="{84C6F790-E9EF-E840-A09D-A4131C9108CD}"/>
    <dgm:cxn modelId="{28F4AC19-02EF-C74B-8F27-6041E1F84F07}" type="presOf" srcId="{6D1B87C7-3357-6648-B379-DE77DB8D5A2E}" destId="{74D242DF-4D07-1E41-89A3-4E0244ED13ED}" srcOrd="0" destOrd="0" presId="urn:microsoft.com/office/officeart/2005/8/layout/hierarchy3"/>
    <dgm:cxn modelId="{05E21B69-13FC-9B4E-AE4A-0D4024F56910}" type="presOf" srcId="{E561E7C6-E139-B14C-A589-DC119C2C4EAB}" destId="{C6E7DBF8-CF29-9F47-8532-A7268620AAC1}" srcOrd="0" destOrd="0" presId="urn:microsoft.com/office/officeart/2005/8/layout/hierarchy3"/>
    <dgm:cxn modelId="{51A924FC-BB65-E14A-8376-3CD15F4F47B3}" type="presOf" srcId="{4EB3D85F-239F-C34E-90E2-D45255D41A41}" destId="{FD7165DF-29E0-FC4B-B69F-F3DF25600372}" srcOrd="0" destOrd="0" presId="urn:microsoft.com/office/officeart/2005/8/layout/hierarchy3"/>
    <dgm:cxn modelId="{28D91611-FC81-0E4D-8814-C6E0E0FD9C1B}" type="presOf" srcId="{6789F505-48A4-5A47-B0B2-CA8FFEB118CF}" destId="{5000553C-D58E-5C4C-AEC3-54E765AD185B}" srcOrd="0" destOrd="0" presId="urn:microsoft.com/office/officeart/2005/8/layout/hierarchy3"/>
    <dgm:cxn modelId="{F51042F2-5FAD-364E-B5FC-D5DC925721BB}" type="presOf" srcId="{3F215CB0-F08C-8B4A-ADCE-17B4DCDF45CA}" destId="{7CF5AA89-650B-0042-8789-B13B55BEFB1A}" srcOrd="0" destOrd="0" presId="urn:microsoft.com/office/officeart/2005/8/layout/hierarchy3"/>
    <dgm:cxn modelId="{30FD3011-D1A3-A840-B0F5-10BBBBC8F991}" type="presOf" srcId="{E295465C-A4D9-6446-B264-3A3461E12E35}" destId="{71A6A3F9-8842-584D-9688-B9E6897487FC}" srcOrd="0" destOrd="0" presId="urn:microsoft.com/office/officeart/2005/8/layout/hierarchy3"/>
    <dgm:cxn modelId="{A119BB16-B7E9-5346-A0A4-F359D1854B6C}" type="presOf" srcId="{8589DF03-48FF-5642-8EFE-FDF28FF21E59}" destId="{6F03CAE2-208D-7A4E-A11E-F3FA537B9930}" srcOrd="0" destOrd="0" presId="urn:microsoft.com/office/officeart/2005/8/layout/hierarchy3"/>
    <dgm:cxn modelId="{8BF473D3-7F20-D443-9967-9ED48275F91B}" type="presParOf" srcId="{71A6A3F9-8842-584D-9688-B9E6897487FC}" destId="{1D8AEF95-56A2-C749-AF37-5BF10747172E}" srcOrd="0" destOrd="0" presId="urn:microsoft.com/office/officeart/2005/8/layout/hierarchy3"/>
    <dgm:cxn modelId="{2271983F-52A4-2648-A12C-F9D867E77022}" type="presParOf" srcId="{1D8AEF95-56A2-C749-AF37-5BF10747172E}" destId="{C4D5D0D7-B6E8-DC45-A627-BED4EBEBFFE6}" srcOrd="0" destOrd="0" presId="urn:microsoft.com/office/officeart/2005/8/layout/hierarchy3"/>
    <dgm:cxn modelId="{446C08C4-13BE-CB4D-9DA4-7E575ABB5542}" type="presParOf" srcId="{C4D5D0D7-B6E8-DC45-A627-BED4EBEBFFE6}" destId="{9233EBB2-8001-D942-923F-CC43E555C39E}" srcOrd="0" destOrd="0" presId="urn:microsoft.com/office/officeart/2005/8/layout/hierarchy3"/>
    <dgm:cxn modelId="{8C0FAAA4-B25D-3242-9AEE-02615D326593}" type="presParOf" srcId="{C4D5D0D7-B6E8-DC45-A627-BED4EBEBFFE6}" destId="{6074A886-3DB6-A349-8DFA-E6CA0147060D}" srcOrd="1" destOrd="0" presId="urn:microsoft.com/office/officeart/2005/8/layout/hierarchy3"/>
    <dgm:cxn modelId="{EF260988-2BE4-DD4B-8471-23E3CD2C043E}" type="presParOf" srcId="{1D8AEF95-56A2-C749-AF37-5BF10747172E}" destId="{FD23063A-A477-7143-9610-26ACE26A48F5}" srcOrd="1" destOrd="0" presId="urn:microsoft.com/office/officeart/2005/8/layout/hierarchy3"/>
    <dgm:cxn modelId="{8E67CDBC-B5AB-5240-AE7B-C1D25D23EF75}" type="presParOf" srcId="{FD23063A-A477-7143-9610-26ACE26A48F5}" destId="{9641094D-B3E3-724C-B119-F328866FB538}" srcOrd="0" destOrd="0" presId="urn:microsoft.com/office/officeart/2005/8/layout/hierarchy3"/>
    <dgm:cxn modelId="{4F37ACCB-201A-AC4A-9559-544A2B9194E6}" type="presParOf" srcId="{FD23063A-A477-7143-9610-26ACE26A48F5}" destId="{C6E7DBF8-CF29-9F47-8532-A7268620AAC1}" srcOrd="1" destOrd="0" presId="urn:microsoft.com/office/officeart/2005/8/layout/hierarchy3"/>
    <dgm:cxn modelId="{80D2E989-2661-7C4D-AA59-B60803FAB9AE}" type="presParOf" srcId="{FD23063A-A477-7143-9610-26ACE26A48F5}" destId="{A0AC7B96-4296-7E4A-836A-51F871BCBEF3}" srcOrd="2" destOrd="0" presId="urn:microsoft.com/office/officeart/2005/8/layout/hierarchy3"/>
    <dgm:cxn modelId="{BBFE7F87-F966-9541-B8BE-674DF803E85C}" type="presParOf" srcId="{FD23063A-A477-7143-9610-26ACE26A48F5}" destId="{6F03CAE2-208D-7A4E-A11E-F3FA537B9930}" srcOrd="3" destOrd="0" presId="urn:microsoft.com/office/officeart/2005/8/layout/hierarchy3"/>
    <dgm:cxn modelId="{AA7D4871-7C5D-EB4D-914F-4EB627211BE5}" type="presParOf" srcId="{FD23063A-A477-7143-9610-26ACE26A48F5}" destId="{ECC729AE-11E3-6549-BBA8-E523DC6BF90F}" srcOrd="4" destOrd="0" presId="urn:microsoft.com/office/officeart/2005/8/layout/hierarchy3"/>
    <dgm:cxn modelId="{067C2529-5AFF-6C4D-8C18-D9D1D90EFBAB}" type="presParOf" srcId="{FD23063A-A477-7143-9610-26ACE26A48F5}" destId="{A459DB4B-7EBC-7C42-A1C9-3B1221C66D64}" srcOrd="5" destOrd="0" presId="urn:microsoft.com/office/officeart/2005/8/layout/hierarchy3"/>
    <dgm:cxn modelId="{370AE9F7-F581-FE42-9C57-2EF6ABB8E1E9}" type="presParOf" srcId="{FD23063A-A477-7143-9610-26ACE26A48F5}" destId="{6B1F0B04-19EC-3240-9C3D-8BC713367EDF}" srcOrd="6" destOrd="0" presId="urn:microsoft.com/office/officeart/2005/8/layout/hierarchy3"/>
    <dgm:cxn modelId="{3B442ADD-9FDB-914E-B768-760429137D00}" type="presParOf" srcId="{FD23063A-A477-7143-9610-26ACE26A48F5}" destId="{74D242DF-4D07-1E41-89A3-4E0244ED13ED}" srcOrd="7" destOrd="0" presId="urn:microsoft.com/office/officeart/2005/8/layout/hierarchy3"/>
    <dgm:cxn modelId="{62B5EF94-06DF-F748-96BC-B17AB2CD9AEB}" type="presParOf" srcId="{71A6A3F9-8842-584D-9688-B9E6897487FC}" destId="{2FBA3871-F1CC-EF4C-A8F0-A8940A0E4C9B}" srcOrd="1" destOrd="0" presId="urn:microsoft.com/office/officeart/2005/8/layout/hierarchy3"/>
    <dgm:cxn modelId="{838A79C7-00C5-1B4B-8FA8-E2DF9C49C5CD}" type="presParOf" srcId="{2FBA3871-F1CC-EF4C-A8F0-A8940A0E4C9B}" destId="{730F102E-8FE9-E940-B9E7-AF709FEE6BD8}" srcOrd="0" destOrd="0" presId="urn:microsoft.com/office/officeart/2005/8/layout/hierarchy3"/>
    <dgm:cxn modelId="{9E59CEA6-9ACB-064C-9435-E555724661E7}" type="presParOf" srcId="{730F102E-8FE9-E940-B9E7-AF709FEE6BD8}" destId="{8FBB43E3-C433-2346-8870-A61D4C6F3D3D}" srcOrd="0" destOrd="0" presId="urn:microsoft.com/office/officeart/2005/8/layout/hierarchy3"/>
    <dgm:cxn modelId="{63BCEE95-0023-B84E-B383-8948E2D3F002}" type="presParOf" srcId="{730F102E-8FE9-E940-B9E7-AF709FEE6BD8}" destId="{2F3FF1D7-B727-C546-934B-8A6C3B1B51B3}" srcOrd="1" destOrd="0" presId="urn:microsoft.com/office/officeart/2005/8/layout/hierarchy3"/>
    <dgm:cxn modelId="{DEDAEE01-F110-9B47-B719-7B3B2E779C33}" type="presParOf" srcId="{2FBA3871-F1CC-EF4C-A8F0-A8940A0E4C9B}" destId="{42EA5306-264F-7046-BA67-CF164D3B862A}" srcOrd="1" destOrd="0" presId="urn:microsoft.com/office/officeart/2005/8/layout/hierarchy3"/>
    <dgm:cxn modelId="{CCE8BE61-7E25-B84E-A6B1-CFD55799A73B}" type="presParOf" srcId="{42EA5306-264F-7046-BA67-CF164D3B862A}" destId="{D24DA19C-67B8-D740-84B9-DDEA6CB0013D}" srcOrd="0" destOrd="0" presId="urn:microsoft.com/office/officeart/2005/8/layout/hierarchy3"/>
    <dgm:cxn modelId="{B9A3F235-14C8-D041-8530-D66B2F1F0DCC}" type="presParOf" srcId="{42EA5306-264F-7046-BA67-CF164D3B862A}" destId="{A06DA437-5455-2B45-9419-11514C12C887}" srcOrd="1" destOrd="0" presId="urn:microsoft.com/office/officeart/2005/8/layout/hierarchy3"/>
    <dgm:cxn modelId="{C8650807-FBE1-534E-9B46-402D4306EB0D}" type="presParOf" srcId="{42EA5306-264F-7046-BA67-CF164D3B862A}" destId="{FD3A53C9-F3D8-2D49-81F1-7C05DF00503D}" srcOrd="2" destOrd="0" presId="urn:microsoft.com/office/officeart/2005/8/layout/hierarchy3"/>
    <dgm:cxn modelId="{18BD0F1F-3BD3-E749-8976-6DFFBC7EBD93}" type="presParOf" srcId="{42EA5306-264F-7046-BA67-CF164D3B862A}" destId="{FD7165DF-29E0-FC4B-B69F-F3DF25600372}" srcOrd="3" destOrd="0" presId="urn:microsoft.com/office/officeart/2005/8/layout/hierarchy3"/>
    <dgm:cxn modelId="{C7907443-6C3F-3640-B2F0-5DF320254C4B}" type="presParOf" srcId="{42EA5306-264F-7046-BA67-CF164D3B862A}" destId="{5000553C-D58E-5C4C-AEC3-54E765AD185B}" srcOrd="4" destOrd="0" presId="urn:microsoft.com/office/officeart/2005/8/layout/hierarchy3"/>
    <dgm:cxn modelId="{0D198D35-9158-5D46-BCE3-FB9E7D510630}" type="presParOf" srcId="{42EA5306-264F-7046-BA67-CF164D3B862A}" destId="{515E1F89-B4B1-094D-A3D0-D2E1B03917C4}" srcOrd="5" destOrd="0" presId="urn:microsoft.com/office/officeart/2005/8/layout/hierarchy3"/>
    <dgm:cxn modelId="{04DA0752-F168-3A4D-A8E2-2FF0583DFD00}" type="presParOf" srcId="{71A6A3F9-8842-584D-9688-B9E6897487FC}" destId="{DFDC6FBE-1365-EE47-B899-27FC53B939C2}" srcOrd="2" destOrd="0" presId="urn:microsoft.com/office/officeart/2005/8/layout/hierarchy3"/>
    <dgm:cxn modelId="{514D1961-F6F4-BB48-A65F-A482A1A8DF98}" type="presParOf" srcId="{DFDC6FBE-1365-EE47-B899-27FC53B939C2}" destId="{71AD1E18-771B-2643-8E7A-F6DD03A31103}" srcOrd="0" destOrd="0" presId="urn:microsoft.com/office/officeart/2005/8/layout/hierarchy3"/>
    <dgm:cxn modelId="{7525D638-E361-3D44-8F13-F16F3351F233}" type="presParOf" srcId="{71AD1E18-771B-2643-8E7A-F6DD03A31103}" destId="{5B38F00D-574E-CB47-9051-10146CBB4935}" srcOrd="0" destOrd="0" presId="urn:microsoft.com/office/officeart/2005/8/layout/hierarchy3"/>
    <dgm:cxn modelId="{76C7D90E-7935-9F48-889A-ADC68B7D96BB}" type="presParOf" srcId="{71AD1E18-771B-2643-8E7A-F6DD03A31103}" destId="{0385325C-C2E9-B140-86BD-F3721674530C}" srcOrd="1" destOrd="0" presId="urn:microsoft.com/office/officeart/2005/8/layout/hierarchy3"/>
    <dgm:cxn modelId="{A5A89011-6538-5E4C-8FCE-E5FD73EB9256}" type="presParOf" srcId="{DFDC6FBE-1365-EE47-B899-27FC53B939C2}" destId="{88B591FB-114D-2546-A28C-F293A96135B1}" srcOrd="1" destOrd="0" presId="urn:microsoft.com/office/officeart/2005/8/layout/hierarchy3"/>
    <dgm:cxn modelId="{F2233380-A353-4D4E-9E78-970AB7FA659B}" type="presParOf" srcId="{88B591FB-114D-2546-A28C-F293A96135B1}" destId="{FDD97A9E-1E81-9A4D-8CF0-D3AD52F06490}" srcOrd="0" destOrd="0" presId="urn:microsoft.com/office/officeart/2005/8/layout/hierarchy3"/>
    <dgm:cxn modelId="{43104E5B-8BC3-894C-AD4D-1CDC154111EB}" type="presParOf" srcId="{88B591FB-114D-2546-A28C-F293A96135B1}" destId="{82A6AEFF-64B0-3248-8DE2-147EA2FAE83A}" srcOrd="1" destOrd="0" presId="urn:microsoft.com/office/officeart/2005/8/layout/hierarchy3"/>
    <dgm:cxn modelId="{DFAB85FC-7425-B440-95C0-F1EB1D288E9A}" type="presParOf" srcId="{88B591FB-114D-2546-A28C-F293A96135B1}" destId="{176E56D7-09BF-8244-9405-4C4BD45BFE26}" srcOrd="2" destOrd="0" presId="urn:microsoft.com/office/officeart/2005/8/layout/hierarchy3"/>
    <dgm:cxn modelId="{5199B49C-FF56-834B-B53B-B650CAD76AB0}" type="presParOf" srcId="{88B591FB-114D-2546-A28C-F293A96135B1}" destId="{FCC410B7-D4D6-D146-A862-8AC8EC1FD878}" srcOrd="3" destOrd="0" presId="urn:microsoft.com/office/officeart/2005/8/layout/hierarchy3"/>
    <dgm:cxn modelId="{B092BC45-E0A5-3D4B-BDF6-6F3B78B2A6FA}" type="presParOf" srcId="{88B591FB-114D-2546-A28C-F293A96135B1}" destId="{603A80B5-5F5E-1F45-A307-6C05ABC09E17}" srcOrd="4" destOrd="0" presId="urn:microsoft.com/office/officeart/2005/8/layout/hierarchy3"/>
    <dgm:cxn modelId="{5D798D50-D3B4-6940-B8AD-43BBBC560B16}" type="presParOf" srcId="{88B591FB-114D-2546-A28C-F293A96135B1}" destId="{BE488E8A-E586-1947-B412-9CEC955B84F9}" srcOrd="5" destOrd="0" presId="urn:microsoft.com/office/officeart/2005/8/layout/hierarchy3"/>
    <dgm:cxn modelId="{59D70D8E-3E13-FC49-BC76-92C5BEDB0BBA}" type="presParOf" srcId="{71A6A3F9-8842-584D-9688-B9E6897487FC}" destId="{DC1CFA48-53F7-4043-B0A1-D860EECDBADF}" srcOrd="3" destOrd="0" presId="urn:microsoft.com/office/officeart/2005/8/layout/hierarchy3"/>
    <dgm:cxn modelId="{F7922514-EB55-C849-B29F-F24A488EFAB9}" type="presParOf" srcId="{DC1CFA48-53F7-4043-B0A1-D860EECDBADF}" destId="{F5612A56-E6ED-AC42-9B01-4D1E9A9AA385}" srcOrd="0" destOrd="0" presId="urn:microsoft.com/office/officeart/2005/8/layout/hierarchy3"/>
    <dgm:cxn modelId="{AB458F1A-7894-E345-B965-97E639AB506F}" type="presParOf" srcId="{F5612A56-E6ED-AC42-9B01-4D1E9A9AA385}" destId="{7CF5AA89-650B-0042-8789-B13B55BEFB1A}" srcOrd="0" destOrd="0" presId="urn:microsoft.com/office/officeart/2005/8/layout/hierarchy3"/>
    <dgm:cxn modelId="{F86F9067-94C8-CC45-BCF5-FDBA713D49C1}" type="presParOf" srcId="{F5612A56-E6ED-AC42-9B01-4D1E9A9AA385}" destId="{A04C757D-BEA3-7A46-ADB4-D85F22D72114}" srcOrd="1" destOrd="0" presId="urn:microsoft.com/office/officeart/2005/8/layout/hierarchy3"/>
    <dgm:cxn modelId="{E6B9E2D7-7147-BD43-AECF-AD94F1CE7DD1}" type="presParOf" srcId="{DC1CFA48-53F7-4043-B0A1-D860EECDBADF}" destId="{067C1715-C508-F946-A185-732712126CFD}" srcOrd="1" destOrd="0" presId="urn:microsoft.com/office/officeart/2005/8/layout/hierarchy3"/>
    <dgm:cxn modelId="{6BFB9EC0-3AA9-E04D-B732-4A6568D16923}" type="presParOf" srcId="{067C1715-C508-F946-A185-732712126CFD}" destId="{FE18C5DD-D487-4B42-9BE1-EE0CDC548E85}" srcOrd="0" destOrd="0" presId="urn:microsoft.com/office/officeart/2005/8/layout/hierarchy3"/>
    <dgm:cxn modelId="{DC4C22BB-8167-B942-A006-32D9F06CD7FC}" type="presParOf" srcId="{067C1715-C508-F946-A185-732712126CFD}" destId="{6DA5281B-C2E1-5240-B2F7-83B073AE9101}" srcOrd="1" destOrd="0" presId="urn:microsoft.com/office/officeart/2005/8/layout/hierarchy3"/>
    <dgm:cxn modelId="{4394BCBA-1D55-AD4A-A309-9F0B848697FA}" type="presParOf" srcId="{067C1715-C508-F946-A185-732712126CFD}" destId="{FEBAC3FB-7506-CC48-99EB-74EC30F6A276}" srcOrd="2" destOrd="0" presId="urn:microsoft.com/office/officeart/2005/8/layout/hierarchy3"/>
    <dgm:cxn modelId="{A3C770CC-837E-5B4E-A8F3-4EEAEAC3D73A}" type="presParOf" srcId="{067C1715-C508-F946-A185-732712126CFD}" destId="{9DBDDC71-3449-7B4C-8B09-E5F1DA900E4B}" srcOrd="3" destOrd="0" presId="urn:microsoft.com/office/officeart/2005/8/layout/hierarchy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A36314B-7596-8F41-98B5-A70897F941FB}">
      <dsp:nvSpPr>
        <dsp:cNvPr id="0" name=""/>
        <dsp:cNvSpPr/>
      </dsp:nvSpPr>
      <dsp:spPr>
        <a:xfrm>
          <a:off x="2853" y="127061"/>
          <a:ext cx="2782639" cy="489600"/>
        </a:xfrm>
        <a:prstGeom prst="rect">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a:effectLst/>
              <a:latin typeface="PT Sans" panose="020B0503020203020204" pitchFamily="34" charset="77"/>
            </a:rPr>
            <a:t>Literature Review</a:t>
          </a:r>
        </a:p>
      </dsp:txBody>
      <dsp:txXfrm>
        <a:off x="2853" y="127061"/>
        <a:ext cx="2782639" cy="489600"/>
      </dsp:txXfrm>
    </dsp:sp>
    <dsp:sp modelId="{23A40F6C-CC0D-B243-99D9-EEAAB1B97D65}">
      <dsp:nvSpPr>
        <dsp:cNvPr id="0" name=""/>
        <dsp:cNvSpPr/>
      </dsp:nvSpPr>
      <dsp:spPr>
        <a:xfrm>
          <a:off x="2853" y="616661"/>
          <a:ext cx="2782639" cy="3718617"/>
        </a:xfrm>
        <a:prstGeom prst="rect">
          <a:avLst/>
        </a:prstGeom>
        <a:solidFill>
          <a:schemeClr val="accent5">
            <a:tint val="40000"/>
            <a:alpha val="90000"/>
            <a:hueOff val="0"/>
            <a:satOff val="0"/>
            <a:lumOff val="0"/>
            <a:alphaOff val="0"/>
          </a:schemeClr>
        </a:solidFill>
        <a:ln w="12700" cap="flat" cmpd="sng" algn="ctr">
          <a:solidFill>
            <a:schemeClr val="accent5">
              <a:tint val="40000"/>
              <a:alpha val="90000"/>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cap="none" spc="0">
              <a:ln w="0"/>
              <a:effectLst/>
              <a:latin typeface="PT Sans" panose="020B0503020203020204" pitchFamily="34" charset="77"/>
            </a:rPr>
            <a:t>Objective</a:t>
          </a:r>
          <a:r>
            <a:rPr lang="en-US" sz="1700" kern="1200">
              <a:effectLst/>
              <a:latin typeface="PT Sans" panose="020B0503020203020204" pitchFamily="34" charset="77"/>
            </a:rPr>
            <a:t>: Identifying literature gaps, study questions and themes</a:t>
          </a:r>
        </a:p>
        <a:p>
          <a:pPr marL="171450" lvl="1" indent="-171450" algn="l" defTabSz="755650">
            <a:lnSpc>
              <a:spcPct val="90000"/>
            </a:lnSpc>
            <a:spcBef>
              <a:spcPct val="0"/>
            </a:spcBef>
            <a:spcAft>
              <a:spcPct val="15000"/>
            </a:spcAft>
            <a:buChar char="••"/>
          </a:pPr>
          <a:endParaRPr lang="en-US" sz="1700" kern="1200">
            <a:effectLst/>
            <a:latin typeface="PT Sans" panose="020B0503020203020204" pitchFamily="34" charset="77"/>
          </a:endParaRPr>
        </a:p>
        <a:p>
          <a:pPr marL="171450" lvl="1" indent="-171450" algn="l" defTabSz="755650">
            <a:lnSpc>
              <a:spcPct val="90000"/>
            </a:lnSpc>
            <a:spcBef>
              <a:spcPct val="0"/>
            </a:spcBef>
            <a:spcAft>
              <a:spcPct val="15000"/>
            </a:spcAft>
            <a:buChar char="••"/>
          </a:pPr>
          <a:r>
            <a:rPr lang="en-US" sz="1700" b="1" kern="1200">
              <a:effectLst/>
              <a:latin typeface="PT Sans" panose="020B0503020203020204" pitchFamily="34" charset="77"/>
            </a:rPr>
            <a:t>Review</a:t>
          </a:r>
          <a:r>
            <a:rPr lang="en-US" sz="1700" kern="1200">
              <a:effectLst/>
              <a:latin typeface="PT Sans" panose="020B0503020203020204" pitchFamily="34" charset="77"/>
            </a:rPr>
            <a:t> of existing policy and legal frameworks</a:t>
          </a:r>
        </a:p>
        <a:p>
          <a:pPr marL="171450" lvl="1" indent="-171450" algn="l" defTabSz="755650">
            <a:lnSpc>
              <a:spcPct val="90000"/>
            </a:lnSpc>
            <a:spcBef>
              <a:spcPct val="0"/>
            </a:spcBef>
            <a:spcAft>
              <a:spcPct val="15000"/>
            </a:spcAft>
            <a:buChar char="••"/>
          </a:pPr>
          <a:endParaRPr lang="en-US" sz="1700" kern="1200">
            <a:effectLst/>
            <a:latin typeface="PT Sans" panose="020B0503020203020204" pitchFamily="34" charset="77"/>
          </a:endParaRPr>
        </a:p>
        <a:p>
          <a:pPr marL="171450" lvl="1" indent="-171450" algn="l" defTabSz="755650">
            <a:lnSpc>
              <a:spcPct val="90000"/>
            </a:lnSpc>
            <a:spcBef>
              <a:spcPct val="0"/>
            </a:spcBef>
            <a:spcAft>
              <a:spcPct val="15000"/>
            </a:spcAft>
            <a:buChar char="••"/>
          </a:pPr>
          <a:r>
            <a:rPr lang="en-US" sz="1700" b="1" kern="1200" cap="none" spc="0">
              <a:ln w="0"/>
              <a:effectLst/>
              <a:latin typeface="PT Sans" panose="020B0503020203020204" pitchFamily="34" charset="77"/>
            </a:rPr>
            <a:t>Source</a:t>
          </a:r>
          <a:r>
            <a:rPr lang="en-US" sz="1700" kern="1200">
              <a:effectLst/>
              <a:latin typeface="PT Sans" panose="020B0503020203020204" pitchFamily="34" charset="77"/>
            </a:rPr>
            <a:t>: Academic and grey literature</a:t>
          </a:r>
        </a:p>
      </dsp:txBody>
      <dsp:txXfrm>
        <a:off x="2853" y="616661"/>
        <a:ext cx="2782639" cy="3718617"/>
      </dsp:txXfrm>
    </dsp:sp>
    <dsp:sp modelId="{C4BDE501-5723-8A49-BFD9-599579346E4A}">
      <dsp:nvSpPr>
        <dsp:cNvPr id="0" name=""/>
        <dsp:cNvSpPr/>
      </dsp:nvSpPr>
      <dsp:spPr>
        <a:xfrm>
          <a:off x="3175062" y="127061"/>
          <a:ext cx="2782639" cy="489600"/>
        </a:xfrm>
        <a:prstGeom prst="rect">
          <a:avLst/>
        </a:prstGeom>
        <a:solidFill>
          <a:schemeClr val="accent5">
            <a:hueOff val="207253"/>
            <a:satOff val="19748"/>
            <a:lumOff val="-8236"/>
            <a:alphaOff val="0"/>
          </a:schemeClr>
        </a:solidFill>
        <a:ln w="12700" cap="flat" cmpd="sng" algn="ctr">
          <a:solidFill>
            <a:schemeClr val="accent5">
              <a:hueOff val="207253"/>
              <a:satOff val="19748"/>
              <a:lumOff val="-8236"/>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a:effectLst/>
              <a:latin typeface="PT Sans" panose="020B0503020203020204" pitchFamily="34" charset="77"/>
            </a:rPr>
            <a:t>Qualitative Research</a:t>
          </a:r>
        </a:p>
      </dsp:txBody>
      <dsp:txXfrm>
        <a:off x="3175062" y="127061"/>
        <a:ext cx="2782639" cy="489600"/>
      </dsp:txXfrm>
    </dsp:sp>
    <dsp:sp modelId="{EC0F4801-4F73-AD4C-AC73-BEDB4554BF2C}">
      <dsp:nvSpPr>
        <dsp:cNvPr id="0" name=""/>
        <dsp:cNvSpPr/>
      </dsp:nvSpPr>
      <dsp:spPr>
        <a:xfrm>
          <a:off x="3175062" y="616661"/>
          <a:ext cx="2782639" cy="3718617"/>
        </a:xfrm>
        <a:prstGeom prst="rect">
          <a:avLst/>
        </a:prstGeom>
        <a:solidFill>
          <a:schemeClr val="accent5">
            <a:tint val="40000"/>
            <a:alpha val="90000"/>
            <a:hueOff val="433786"/>
            <a:satOff val="-3518"/>
            <a:lumOff val="-947"/>
            <a:alphaOff val="0"/>
          </a:schemeClr>
        </a:solidFill>
        <a:ln w="12700" cap="flat" cmpd="sng" algn="ctr">
          <a:solidFill>
            <a:schemeClr val="accent5">
              <a:tint val="40000"/>
              <a:alpha val="90000"/>
              <a:hueOff val="433786"/>
              <a:satOff val="-3518"/>
              <a:lumOff val="-947"/>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cap="none" spc="0">
              <a:ln w="0"/>
              <a:effectLst/>
              <a:latin typeface="PT Sans" panose="020B0503020203020204" pitchFamily="34" charset="77"/>
            </a:rPr>
            <a:t>Objective</a:t>
          </a:r>
          <a:r>
            <a:rPr lang="en-US" sz="1700" kern="1200">
              <a:effectLst/>
              <a:latin typeface="PT Sans" panose="020B0503020203020204" pitchFamily="34" charset="77"/>
            </a:rPr>
            <a:t>: Understanding</a:t>
          </a:r>
        </a:p>
        <a:p>
          <a:pPr marL="342900" lvl="2" indent="-171450" algn="l" defTabSz="755650">
            <a:lnSpc>
              <a:spcPct val="90000"/>
            </a:lnSpc>
            <a:spcBef>
              <a:spcPct val="0"/>
            </a:spcBef>
            <a:spcAft>
              <a:spcPct val="15000"/>
            </a:spcAft>
            <a:buChar char="••"/>
          </a:pPr>
          <a:r>
            <a:rPr lang="en-US" sz="1700" kern="1200">
              <a:effectLst/>
              <a:latin typeface="PT Sans" panose="020B0503020203020204" pitchFamily="34" charset="77"/>
            </a:rPr>
            <a:t>key risks, vulnerabilities, contributions of older persons, and</a:t>
          </a:r>
        </a:p>
        <a:p>
          <a:pPr marL="342900" lvl="2" indent="-171450" algn="l" defTabSz="755650">
            <a:lnSpc>
              <a:spcPct val="90000"/>
            </a:lnSpc>
            <a:spcBef>
              <a:spcPct val="0"/>
            </a:spcBef>
            <a:spcAft>
              <a:spcPct val="15000"/>
            </a:spcAft>
            <a:buChar char="••"/>
          </a:pPr>
          <a:r>
            <a:rPr lang="en-US" sz="1700" kern="1200">
              <a:effectLst/>
              <a:latin typeface="PT Sans" panose="020B0503020203020204" pitchFamily="34" charset="77"/>
            </a:rPr>
            <a:t>successes and challenges of existing services for older persons</a:t>
          </a:r>
        </a:p>
        <a:p>
          <a:pPr marL="171450" lvl="1" indent="-171450" algn="l" defTabSz="755650">
            <a:lnSpc>
              <a:spcPct val="90000"/>
            </a:lnSpc>
            <a:spcBef>
              <a:spcPct val="0"/>
            </a:spcBef>
            <a:spcAft>
              <a:spcPct val="15000"/>
            </a:spcAft>
            <a:buChar char="••"/>
          </a:pPr>
          <a:r>
            <a:rPr lang="en-US" sz="1700" b="1" kern="1200" cap="none" spc="0">
              <a:ln w="0"/>
              <a:effectLst/>
              <a:latin typeface="PT Sans" panose="020B0503020203020204" pitchFamily="34" charset="77"/>
            </a:rPr>
            <a:t>Source</a:t>
          </a:r>
          <a:r>
            <a:rPr lang="en-US" sz="1700" b="0" kern="1200" cap="none" spc="0">
              <a:ln w="0"/>
              <a:effectLst/>
              <a:latin typeface="PT Sans" panose="020B0503020203020204" pitchFamily="34" charset="77"/>
            </a:rPr>
            <a:t>: </a:t>
          </a:r>
          <a:r>
            <a:rPr lang="en-US" sz="1700" kern="1200">
              <a:effectLst/>
              <a:latin typeface="PT Sans" panose="020B0503020203020204" pitchFamily="34" charset="77"/>
            </a:rPr>
            <a:t>Primary research </a:t>
          </a:r>
        </a:p>
        <a:p>
          <a:pPr marL="342900" lvl="2" indent="-171450" algn="l" defTabSz="755650">
            <a:lnSpc>
              <a:spcPct val="90000"/>
            </a:lnSpc>
            <a:spcBef>
              <a:spcPct val="0"/>
            </a:spcBef>
            <a:spcAft>
              <a:spcPct val="15000"/>
            </a:spcAft>
            <a:buChar char="••"/>
          </a:pPr>
          <a:r>
            <a:rPr lang="en-US" sz="1700" kern="1200">
              <a:effectLst/>
              <a:latin typeface="PT Sans" panose="020B0503020203020204" pitchFamily="34" charset="77"/>
            </a:rPr>
            <a:t>Focus group discussions and interviews with older persons and caregivers,</a:t>
          </a:r>
        </a:p>
        <a:p>
          <a:pPr marL="342900" lvl="2" indent="-171450" algn="l" defTabSz="755650">
            <a:lnSpc>
              <a:spcPct val="90000"/>
            </a:lnSpc>
            <a:spcBef>
              <a:spcPct val="0"/>
            </a:spcBef>
            <a:spcAft>
              <a:spcPct val="15000"/>
            </a:spcAft>
            <a:buChar char="••"/>
          </a:pPr>
          <a:r>
            <a:rPr lang="en-US" sz="1700" kern="1200">
              <a:effectLst/>
              <a:latin typeface="PT Sans" panose="020B0503020203020204" pitchFamily="34" charset="77"/>
            </a:rPr>
            <a:t>Key informant interviews</a:t>
          </a:r>
        </a:p>
      </dsp:txBody>
      <dsp:txXfrm>
        <a:off x="3175062" y="616661"/>
        <a:ext cx="2782639" cy="3718617"/>
      </dsp:txXfrm>
    </dsp:sp>
    <dsp:sp modelId="{E036B2A2-5E89-3B4A-9816-98F604F18E43}">
      <dsp:nvSpPr>
        <dsp:cNvPr id="0" name=""/>
        <dsp:cNvSpPr/>
      </dsp:nvSpPr>
      <dsp:spPr>
        <a:xfrm>
          <a:off x="6347271" y="127061"/>
          <a:ext cx="2782639" cy="489600"/>
        </a:xfrm>
        <a:prstGeom prst="rect">
          <a:avLst/>
        </a:prstGeom>
        <a:solidFill>
          <a:srgbClr val="FFC000"/>
        </a:solidFill>
        <a:ln w="12700" cap="flat" cmpd="sng" algn="ctr">
          <a:solidFill>
            <a:srgbClr val="FFC000"/>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0904" tIns="69088" rIns="120904" bIns="69088" numCol="1" spcCol="1270" anchor="ctr" anchorCtr="0">
          <a:noAutofit/>
        </a:bodyPr>
        <a:lstStyle/>
        <a:p>
          <a:pPr lvl="0" algn="ctr" defTabSz="755650">
            <a:lnSpc>
              <a:spcPct val="90000"/>
            </a:lnSpc>
            <a:spcBef>
              <a:spcPct val="0"/>
            </a:spcBef>
            <a:spcAft>
              <a:spcPct val="35000"/>
            </a:spcAft>
          </a:pPr>
          <a:r>
            <a:rPr lang="en-US" sz="1700" b="1" kern="1200">
              <a:effectLst/>
              <a:latin typeface="PT Sans" panose="020B0503020203020204" pitchFamily="34" charset="77"/>
            </a:rPr>
            <a:t>Quantitative Research</a:t>
          </a:r>
        </a:p>
      </dsp:txBody>
      <dsp:txXfrm>
        <a:off x="6347271" y="127061"/>
        <a:ext cx="2782639" cy="489600"/>
      </dsp:txXfrm>
    </dsp:sp>
    <dsp:sp modelId="{D4571A30-69AB-444E-9DE8-772A77E1C5FA}">
      <dsp:nvSpPr>
        <dsp:cNvPr id="0" name=""/>
        <dsp:cNvSpPr/>
      </dsp:nvSpPr>
      <dsp:spPr>
        <a:xfrm>
          <a:off x="6347271" y="616661"/>
          <a:ext cx="2782639" cy="3718617"/>
        </a:xfrm>
        <a:prstGeom prst="rect">
          <a:avLst/>
        </a:prstGeom>
        <a:solidFill>
          <a:srgbClr val="FFEDAB">
            <a:alpha val="90000"/>
          </a:srgbClr>
        </a:solidFill>
        <a:ln w="12700" cap="flat" cmpd="sng" algn="ctr">
          <a:no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90678" tIns="90678" rIns="120904" bIns="136017" numCol="1" spcCol="1270" anchor="t" anchorCtr="0">
          <a:noAutofit/>
        </a:bodyPr>
        <a:lstStyle/>
        <a:p>
          <a:pPr marL="171450" lvl="1" indent="-171450" algn="l" defTabSz="755650">
            <a:lnSpc>
              <a:spcPct val="90000"/>
            </a:lnSpc>
            <a:spcBef>
              <a:spcPct val="0"/>
            </a:spcBef>
            <a:spcAft>
              <a:spcPct val="15000"/>
            </a:spcAft>
            <a:buChar char="••"/>
          </a:pPr>
          <a:r>
            <a:rPr lang="en-US" sz="1700" b="1" kern="1200" cap="none" spc="0">
              <a:ln w="0"/>
              <a:effectLst/>
              <a:latin typeface="PT Sans" panose="020B0503020203020204" pitchFamily="34" charset="77"/>
            </a:rPr>
            <a:t>Objective</a:t>
          </a:r>
          <a:r>
            <a:rPr lang="en-US" sz="1700" kern="1200">
              <a:effectLst/>
              <a:latin typeface="PT Sans" panose="020B0503020203020204" pitchFamily="34" charset="77"/>
            </a:rPr>
            <a:t>:</a:t>
          </a:r>
        </a:p>
        <a:p>
          <a:pPr marL="342900" lvl="2" indent="-171450" algn="l" defTabSz="755650">
            <a:lnSpc>
              <a:spcPct val="90000"/>
            </a:lnSpc>
            <a:spcBef>
              <a:spcPct val="0"/>
            </a:spcBef>
            <a:spcAft>
              <a:spcPct val="15000"/>
            </a:spcAft>
            <a:buChar char="••"/>
          </a:pPr>
          <a:r>
            <a:rPr lang="en-US" sz="1700" b="0" kern="1200">
              <a:effectLst/>
              <a:latin typeface="PT Sans" panose="020B0503020203020204" pitchFamily="34" charset="77"/>
            </a:rPr>
            <a:t>developing</a:t>
          </a:r>
          <a:r>
            <a:rPr lang="en-US" sz="1700" kern="1200">
              <a:effectLst/>
              <a:latin typeface="PT Sans" panose="020B0503020203020204" pitchFamily="34" charset="77"/>
            </a:rPr>
            <a:t> demographic and socio-economic profiles</a:t>
          </a:r>
        </a:p>
        <a:p>
          <a:pPr marL="342900" lvl="2" indent="-171450" algn="l" defTabSz="755650">
            <a:lnSpc>
              <a:spcPct val="90000"/>
            </a:lnSpc>
            <a:spcBef>
              <a:spcPct val="0"/>
            </a:spcBef>
            <a:spcAft>
              <a:spcPct val="15000"/>
            </a:spcAft>
            <a:buChar char="••"/>
          </a:pPr>
          <a:r>
            <a:rPr lang="en-US" sz="1700" kern="1200">
              <a:effectLst/>
              <a:latin typeface="PT Sans" panose="020B0503020203020204" pitchFamily="34" charset="77"/>
            </a:rPr>
            <a:t>determining health and well-being status and access to services of older persons across regions, gender, socio-economic status  </a:t>
          </a:r>
        </a:p>
        <a:p>
          <a:pPr marL="171450" lvl="1" indent="-171450" algn="l" defTabSz="755650">
            <a:lnSpc>
              <a:spcPct val="90000"/>
            </a:lnSpc>
            <a:spcBef>
              <a:spcPct val="0"/>
            </a:spcBef>
            <a:spcAft>
              <a:spcPct val="15000"/>
            </a:spcAft>
            <a:buChar char="••"/>
          </a:pPr>
          <a:r>
            <a:rPr lang="en-US" sz="1700" b="1" kern="1200" cap="none" spc="0">
              <a:ln w="0"/>
              <a:effectLst/>
              <a:latin typeface="PT Sans" panose="020B0503020203020204" pitchFamily="34" charset="77"/>
            </a:rPr>
            <a:t>Source</a:t>
          </a:r>
          <a:r>
            <a:rPr lang="en-US" sz="1700" kern="1200">
              <a:effectLst/>
              <a:latin typeface="PT Sans" panose="020B0503020203020204" pitchFamily="34" charset="77"/>
            </a:rPr>
            <a:t>: Analysis of existing national level data sets </a:t>
          </a:r>
        </a:p>
      </dsp:txBody>
      <dsp:txXfrm>
        <a:off x="6347271" y="616661"/>
        <a:ext cx="2782639" cy="3718617"/>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hierarchy3">
  <dgm:title val=""/>
  <dgm:desc val=""/>
  <dgm:catLst>
    <dgm:cat type="hierarchy" pri="7000"/>
    <dgm:cat type="list" pri="23000"/>
    <dgm:cat type="relationship" pri="15000"/>
    <dgm:cat type="convert" pri="7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4" srcId="0" destId="1" srcOrd="0" destOrd="0"/>
        <dgm:cxn modelId="5" srcId="1" destId="11" srcOrd="0" destOrd="0"/>
        <dgm:cxn modelId="6" srcId="1" destId="12" srcOrd="1" destOrd="0"/>
        <dgm:cxn modelId="7" srcId="0" destId="2" srcOrd="1" destOrd="0"/>
        <dgm:cxn modelId="8" srcId="2" destId="21" srcOrd="0" destOrd="0"/>
        <dgm:cxn modelId="9" srcId="2" destId="2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diagram">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forName="rootText" op="equ" val="65"/>
      <dgm:constr type="primFontSz" for="des" forName="childText" op="equ" val="65"/>
      <dgm:constr type="w" for="des" forName="rootComposite" refType="w"/>
      <dgm:constr type="h" for="des" forName="rootComposite" refType="w" fact="0.5"/>
      <dgm:constr type="w" for="des" forName="childText" refType="w" refFor="des" refForName="rootComposite" fact="0.8"/>
      <dgm:constr type="h" for="des" forName="childText" refType="h" refFor="des" refForName="rootComposite"/>
      <dgm:constr type="sibSp" refType="w" refFor="des" refForName="rootComposite" fact="0.25"/>
      <dgm:constr type="sibSp" for="des" forName="childShape" refType="h" refFor="des" refForName="childText" fact="0.25"/>
      <dgm:constr type="sp" for="des" forName="root" refType="h" refFor="des" refForName="childText" fact="0.25"/>
    </dgm:constrLst>
    <dgm:ruleLst/>
    <dgm:forEach name="Name3" axis="ch">
      <dgm:forEach name="Name4" axis="self" ptType="node" cnt="1">
        <dgm:layoutNode name="root">
          <dgm:choose name="Name5">
            <dgm:if name="Name6" func="var" arg="dir" op="equ" val="norm">
              <dgm:alg type="hierRoot">
                <dgm:param type="hierAlign" val="tL"/>
              </dgm:alg>
            </dgm:if>
            <dgm:else name="Name7">
              <dgm:alg type="hierRoot">
                <dgm:param type="hierAlign" val="tR"/>
              </dgm:alg>
            </dgm:else>
          </dgm:choose>
          <dgm:shape xmlns:r="http://schemas.openxmlformats.org/officeDocument/2006/relationships" r:blip="">
            <dgm:adjLst/>
          </dgm:shape>
          <dgm:presOf/>
          <dgm:constrLst>
            <dgm:constr type="alignOff" val="0.2"/>
          </dgm:constrLst>
          <dgm:ruleLst/>
          <dgm:layoutNode name="rootComposite">
            <dgm:alg type="composite"/>
            <dgm:shape xmlns:r="http://schemas.openxmlformats.org/officeDocument/2006/relationships" r:blip="">
              <dgm:adjLst/>
            </dgm:shape>
            <dgm:presOf axis="self" ptType="node" cnt="1"/>
            <dgm:choose name="Name8">
              <dgm:if name="Name9" func="var" arg="dir" op="equ" val="norm">
                <dgm:constrLst>
                  <dgm:constr type="l" for="ch" forName="rootText"/>
                  <dgm:constr type="t" for="ch" forName="rootText"/>
                  <dgm:constr type="w" for="ch" forName="rootText" refType="w"/>
                  <dgm:constr type="h" for="ch" forName="rootText" refType="h"/>
                  <dgm:constr type="l" for="ch" forName="rootConnector"/>
                  <dgm:constr type="t" for="ch" forName="rootConnector"/>
                  <dgm:constr type="w" for="ch" forName="rootConnector" refType="w" refFor="ch" refForName="rootText" fact="0.2"/>
                  <dgm:constr type="h" for="ch" forName="rootConnector" refType="h" refFor="ch" refForName="rootText"/>
                </dgm:constrLst>
              </dgm:if>
              <dgm:else name="Name10">
                <dgm:constrLst>
                  <dgm:constr type="l" for="ch" forName="rootText"/>
                  <dgm:constr type="t" for="ch" forName="rootText"/>
                  <dgm:constr type="w" for="ch" forName="rootText" refType="w"/>
                  <dgm:constr type="h" for="ch" forName="rootText" refType="h"/>
                  <dgm:constr type="r" for="ch" forName="rootConnector" refType="w"/>
                  <dgm:constr type="t" for="ch" forName="rootConnector"/>
                  <dgm:constr type="w" for="ch" forName="rootConnector" refType="w" refFor="ch" refForName="rootText" fact="0.2"/>
                  <dgm:constr type="h" for="ch" forName="rootConnector" refType="h" refFor="ch" refForName="rootText"/>
                </dgm:constrLst>
              </dgm:else>
            </dgm:choose>
            <dgm:ruleLst/>
            <dgm:layoutNode name="rootText" styleLbl="node1">
              <dgm:alg type="tx"/>
              <dgm:shape xmlns:r="http://schemas.openxmlformats.org/officeDocument/2006/relationships" type="roundRect" r:blip="">
                <dgm:adjLst>
                  <dgm:adj idx="1" val="0.1"/>
                </dgm:adjLst>
              </dgm:shape>
              <dgm:presOf axis="self" ptType="node" cnt="1"/>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layoutNode name="rootConnector" moveWith="rootText">
              <dgm:alg type="sp"/>
              <dgm:shape xmlns:r="http://schemas.openxmlformats.org/officeDocument/2006/relationships" type="roundRect" r:blip="" hideGeom="1">
                <dgm:adjLst>
                  <dgm:adj idx="1" val="0.1"/>
                </dgm:adjLst>
              </dgm:shape>
              <dgm:presOf axis="self" ptType="node" cnt="1"/>
              <dgm:constrLst/>
              <dgm:ruleLst/>
            </dgm:layoutNode>
          </dgm:layoutNode>
          <dgm:layoutNode name="childShape">
            <dgm:alg type="hierChild">
              <dgm:param type="chAlign" val="l"/>
              <dgm:param type="linDir" val="fromT"/>
            </dgm:alg>
            <dgm:shape xmlns:r="http://schemas.openxmlformats.org/officeDocument/2006/relationships" r:blip="">
              <dgm:adjLst/>
            </dgm:shape>
            <dgm:presOf/>
            <dgm:constrLst/>
            <dgm:ruleLst/>
            <dgm:forEach name="Name11" axis="ch">
              <dgm:forEach name="Name12" axis="self" ptType="parTrans" cnt="1">
                <dgm:layoutNode name="Name13">
                  <dgm:choose name="Name14">
                    <dgm:if name="Name15" func="var" arg="dir" op="equ" val="norm">
                      <dgm:alg type="conn">
                        <dgm:param type="dim" val="1D"/>
                        <dgm:param type="endSty" val="noArr"/>
                        <dgm:param type="connRout" val="bend"/>
                        <dgm:param type="srcNode" val="rootConnector"/>
                        <dgm:param type="begPts" val="bCtr"/>
                        <dgm:param type="endPts" val="midL"/>
                      </dgm:alg>
                    </dgm:if>
                    <dgm:else name="Name16">
                      <dgm:alg type="conn">
                        <dgm:param type="dim" val="1D"/>
                        <dgm:param type="endSty" val="noArr"/>
                        <dgm:param type="connRout" val="bend"/>
                        <dgm:param type="srcNode" val="rootConnector"/>
                        <dgm:param type="begPts" val="bCtr"/>
                        <dgm:param type="endPts" val="midR"/>
                      </dgm:alg>
                    </dgm:else>
                  </dgm:choose>
                  <dgm:shape xmlns:r="http://schemas.openxmlformats.org/officeDocument/2006/relationships" type="conn" r:blip="">
                    <dgm:adjLst/>
                  </dgm:shape>
                  <dgm:presOf axis="self"/>
                  <dgm:constrLst>
                    <dgm:constr type="begPad"/>
                    <dgm:constr type="endPad"/>
                  </dgm:constrLst>
                  <dgm:ruleLst/>
                </dgm:layoutNode>
              </dgm:forEach>
              <dgm:forEach name="Name17" axis="self" ptType="node">
                <dgm:layoutNode name="childText" styleLbl="bgAcc1">
                  <dgm:varLst>
                    <dgm:bulletEnabled val="1"/>
                  </dgm:varLst>
                  <dgm:alg type="tx"/>
                  <dgm:shape xmlns:r="http://schemas.openxmlformats.org/officeDocument/2006/relationships" type="roundRect" r:blip="">
                    <dgm:adjLst>
                      <dgm:adj idx="1" val="0.1"/>
                    </dgm:adjLst>
                  </dgm:shape>
                  <dgm:presOf axis="self desOrSelf" ptType="node node" st="1 1" cnt="1 0"/>
                  <dgm:constrLst>
                    <dgm:constr type="tMarg" refType="primFontSz" fact="0.1"/>
                    <dgm:constr type="bMarg" refType="primFontSz" fact="0.1"/>
                    <dgm:constr type="lMarg" refType="primFontSz" fact="0.15"/>
                    <dgm:constr type="rMarg" refType="primFontSz" fact="0.15"/>
                  </dgm:constrLst>
                  <dgm:ruleLst>
                    <dgm:rule type="primFontSz" val="5" fact="NaN" max="NaN"/>
                  </dgm:ruleLst>
                </dgm:layoutNode>
              </dgm:forEach>
            </dgm:forEach>
          </dgm:layoutNode>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drawing1.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2.png"/><Relationship Id="rId7" Type="http://schemas.openxmlformats.org/officeDocument/2006/relationships/image" Target="../media/image23.png"/><Relationship Id="rId2" Type="http://schemas.openxmlformats.org/officeDocument/2006/relationships/image" Target="../media/image29.png"/><Relationship Id="rId1" Type="http://schemas.openxmlformats.org/officeDocument/2006/relationships/image" Target="../media/image28.png"/><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png"/></Relationships>
</file>

<file path=ppt/drawings/drawing1.xml><?xml version="1.0" encoding="utf-8"?>
<c:userShapes xmlns:c="http://schemas.openxmlformats.org/drawingml/2006/chart">
  <cdr:relSizeAnchor xmlns:cdr="http://schemas.openxmlformats.org/drawingml/2006/chartDrawing">
    <cdr:from>
      <cdr:x>0.46653</cdr:x>
      <cdr:y>0.5091</cdr:y>
    </cdr:from>
    <cdr:to>
      <cdr:x>0.59345</cdr:x>
      <cdr:y>0.78014</cdr:y>
    </cdr:to>
    <cdr:pic>
      <cdr:nvPicPr>
        <cdr:cNvPr id="3" name="Picture 2">
          <a:extLst xmlns:a="http://schemas.openxmlformats.org/drawingml/2006/main">
            <a:ext uri="{FF2B5EF4-FFF2-40B4-BE49-F238E27FC236}">
              <a16:creationId xmlns:a16="http://schemas.microsoft.com/office/drawing/2014/main" xmlns="" id="{83746CEA-A050-BA4B-A1D8-891C14E9931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1"/>
        <a:stretch xmlns:a="http://schemas.openxmlformats.org/drawingml/2006/main">
          <a:fillRect/>
        </a:stretch>
      </cdr:blipFill>
      <cdr:spPr>
        <a:xfrm xmlns:a="http://schemas.openxmlformats.org/drawingml/2006/main">
          <a:off x="5174783" y="2401819"/>
          <a:ext cx="1407805" cy="1278705"/>
        </a:xfrm>
        <a:prstGeom xmlns:a="http://schemas.openxmlformats.org/drawingml/2006/main" prst="rect">
          <a:avLst/>
        </a:prstGeom>
      </cdr:spPr>
    </cdr:pic>
  </cdr:relSizeAnchor>
  <cdr:relSizeAnchor xmlns:cdr="http://schemas.openxmlformats.org/drawingml/2006/chartDrawing">
    <cdr:from>
      <cdr:x>0.51282</cdr:x>
      <cdr:y>0.63907</cdr:y>
    </cdr:from>
    <cdr:to>
      <cdr:x>0.55458</cdr:x>
      <cdr:y>0.76898</cdr:y>
    </cdr:to>
    <cdr:sp macro="" textlink="">
      <cdr:nvSpPr>
        <cdr:cNvPr id="6" name="Rectangle 5">
          <a:extLst xmlns:a="http://schemas.openxmlformats.org/drawingml/2006/main">
            <a:ext uri="{FF2B5EF4-FFF2-40B4-BE49-F238E27FC236}">
              <a16:creationId xmlns:a16="http://schemas.microsoft.com/office/drawing/2014/main" xmlns="" id="{8FF705D9-F3D5-5B4C-ACC0-E95C46C5E491}"/>
            </a:ext>
          </a:extLst>
        </cdr:cNvPr>
        <cdr:cNvSpPr/>
      </cdr:nvSpPr>
      <cdr:spPr>
        <a:xfrm xmlns:a="http://schemas.openxmlformats.org/drawingml/2006/main">
          <a:off x="5688204" y="3014994"/>
          <a:ext cx="463290" cy="612884"/>
        </a:xfrm>
        <a:prstGeom xmlns:a="http://schemas.openxmlformats.org/drawingml/2006/main" prst="rect">
          <a:avLst/>
        </a:prstGeom>
        <a:solidFill xmlns:a="http://schemas.openxmlformats.org/drawingml/2006/main">
          <a:srgbClr val="B7D2D7"/>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0.48947</cdr:x>
      <cdr:y>0.61773</cdr:y>
    </cdr:from>
    <cdr:to>
      <cdr:x>0.56815</cdr:x>
      <cdr:y>0.78576</cdr:y>
    </cdr:to>
    <cdr:pic>
      <cdr:nvPicPr>
        <cdr:cNvPr id="5" name="Picture 4">
          <a:extLst xmlns:a="http://schemas.openxmlformats.org/drawingml/2006/main">
            <a:ext uri="{FF2B5EF4-FFF2-40B4-BE49-F238E27FC236}">
              <a16:creationId xmlns:a16="http://schemas.microsoft.com/office/drawing/2014/main" xmlns="" id="{00F6B689-2771-CE45-A503-37A784872836}"/>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2"/>
        <a:stretch xmlns:a="http://schemas.openxmlformats.org/drawingml/2006/main">
          <a:fillRect/>
        </a:stretch>
      </cdr:blipFill>
      <cdr:spPr>
        <a:xfrm xmlns:a="http://schemas.openxmlformats.org/drawingml/2006/main">
          <a:off x="5429235" y="2914311"/>
          <a:ext cx="872724" cy="792727"/>
        </a:xfrm>
        <a:prstGeom xmlns:a="http://schemas.openxmlformats.org/drawingml/2006/main" prst="rect">
          <a:avLst/>
        </a:prstGeom>
      </cdr:spPr>
    </cdr:pic>
  </cdr:relSizeAnchor>
  <cdr:relSizeAnchor xmlns:cdr="http://schemas.openxmlformats.org/drawingml/2006/chartDrawing">
    <cdr:from>
      <cdr:x>0.07056</cdr:x>
      <cdr:y>0.32721</cdr:y>
    </cdr:from>
    <cdr:to>
      <cdr:x>0.27872</cdr:x>
      <cdr:y>0.78246</cdr:y>
    </cdr:to>
    <cdr:pic>
      <cdr:nvPicPr>
        <cdr:cNvPr id="8" name="Picture 7">
          <a:extLst xmlns:a="http://schemas.openxmlformats.org/drawingml/2006/main">
            <a:ext uri="{FF2B5EF4-FFF2-40B4-BE49-F238E27FC236}">
              <a16:creationId xmlns:a16="http://schemas.microsoft.com/office/drawing/2014/main" xmlns="" id="{0368A789-1A6E-7A44-A51B-C82C0FE85613}"/>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3"/>
        <a:stretch xmlns:a="http://schemas.openxmlformats.org/drawingml/2006/main">
          <a:fillRect/>
        </a:stretch>
      </cdr:blipFill>
      <cdr:spPr>
        <a:xfrm xmlns:a="http://schemas.openxmlformats.org/drawingml/2006/main">
          <a:off x="782657" y="1543704"/>
          <a:ext cx="2308896" cy="2147765"/>
        </a:xfrm>
        <a:prstGeom xmlns:a="http://schemas.openxmlformats.org/drawingml/2006/main" prst="rect">
          <a:avLst/>
        </a:prstGeom>
      </cdr:spPr>
    </cdr:pic>
  </cdr:relSizeAnchor>
  <cdr:relSizeAnchor xmlns:cdr="http://schemas.openxmlformats.org/drawingml/2006/chartDrawing">
    <cdr:from>
      <cdr:x>0.28222</cdr:x>
      <cdr:y>0.5</cdr:y>
    </cdr:from>
    <cdr:to>
      <cdr:x>0.41648</cdr:x>
      <cdr:y>0.78669</cdr:y>
    </cdr:to>
    <cdr:pic>
      <cdr:nvPicPr>
        <cdr:cNvPr id="10" name="Picture 9">
          <a:extLst xmlns:a="http://schemas.openxmlformats.org/drawingml/2006/main">
            <a:ext uri="{FF2B5EF4-FFF2-40B4-BE49-F238E27FC236}">
              <a16:creationId xmlns:a16="http://schemas.microsoft.com/office/drawing/2014/main" xmlns="" id="{84C76B55-A24D-5A4E-A868-4F78A99C7F5F}"/>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4"/>
        <a:stretch xmlns:a="http://schemas.openxmlformats.org/drawingml/2006/main">
          <a:fillRect/>
        </a:stretch>
      </cdr:blipFill>
      <cdr:spPr>
        <a:xfrm xmlns:a="http://schemas.openxmlformats.org/drawingml/2006/main">
          <a:off x="3130420" y="2358887"/>
          <a:ext cx="1489167" cy="1352546"/>
        </a:xfrm>
        <a:prstGeom xmlns:a="http://schemas.openxmlformats.org/drawingml/2006/main" prst="rect">
          <a:avLst/>
        </a:prstGeom>
      </cdr:spPr>
    </cdr:pic>
  </cdr:relSizeAnchor>
  <cdr:relSizeAnchor xmlns:cdr="http://schemas.openxmlformats.org/drawingml/2006/chartDrawing">
    <cdr:from>
      <cdr:x>0.33255</cdr:x>
      <cdr:y>0.64184</cdr:y>
    </cdr:from>
    <cdr:to>
      <cdr:x>0.37676</cdr:x>
      <cdr:y>0.7769</cdr:y>
    </cdr:to>
    <cdr:sp macro="" textlink="">
      <cdr:nvSpPr>
        <cdr:cNvPr id="13" name="Rectangle 12">
          <a:extLst xmlns:a="http://schemas.openxmlformats.org/drawingml/2006/main">
            <a:ext uri="{FF2B5EF4-FFF2-40B4-BE49-F238E27FC236}">
              <a16:creationId xmlns:a16="http://schemas.microsoft.com/office/drawing/2014/main" xmlns="" id="{2E799C9B-47AD-0948-B546-A6898706E136}"/>
            </a:ext>
          </a:extLst>
        </cdr:cNvPr>
        <cdr:cNvSpPr/>
      </cdr:nvSpPr>
      <cdr:spPr>
        <a:xfrm xmlns:a="http://schemas.openxmlformats.org/drawingml/2006/main">
          <a:off x="3688657" y="3028058"/>
          <a:ext cx="490345" cy="637180"/>
        </a:xfrm>
        <a:prstGeom xmlns:a="http://schemas.openxmlformats.org/drawingml/2006/main" prst="rect">
          <a:avLst/>
        </a:prstGeom>
        <a:solidFill xmlns:a="http://schemas.openxmlformats.org/drawingml/2006/main">
          <a:srgbClr val="E7C0BC"/>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a:lstStyle xmlns:a="http://schemas.openxmlformats.org/drawingml/2006/main">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xmlns:a="http://schemas.openxmlformats.org/drawingml/2006/main">
          <a:endParaRPr lang="en-US"/>
        </a:p>
      </cdr:txBody>
    </cdr:sp>
  </cdr:relSizeAnchor>
  <cdr:relSizeAnchor xmlns:cdr="http://schemas.openxmlformats.org/drawingml/2006/chartDrawing">
    <cdr:from>
      <cdr:x>0.28551</cdr:x>
      <cdr:y>0.63314</cdr:y>
    </cdr:from>
    <cdr:to>
      <cdr:x>0.35438</cdr:x>
      <cdr:y>0.78022</cdr:y>
    </cdr:to>
    <cdr:pic>
      <cdr:nvPicPr>
        <cdr:cNvPr id="12" name="Picture 11">
          <a:extLst xmlns:a="http://schemas.openxmlformats.org/drawingml/2006/main">
            <a:ext uri="{FF2B5EF4-FFF2-40B4-BE49-F238E27FC236}">
              <a16:creationId xmlns:a16="http://schemas.microsoft.com/office/drawing/2014/main" xmlns="" id="{16444F66-0A0B-5146-9A9E-97ABADB77855}"/>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5"/>
        <a:stretch xmlns:a="http://schemas.openxmlformats.org/drawingml/2006/main">
          <a:fillRect/>
        </a:stretch>
      </cdr:blipFill>
      <cdr:spPr>
        <a:xfrm xmlns:a="http://schemas.openxmlformats.org/drawingml/2006/main">
          <a:off x="3166856" y="2987003"/>
          <a:ext cx="763953" cy="693902"/>
        </a:xfrm>
        <a:prstGeom xmlns:a="http://schemas.openxmlformats.org/drawingml/2006/main" prst="rect">
          <a:avLst/>
        </a:prstGeom>
      </cdr:spPr>
    </cdr:pic>
  </cdr:relSizeAnchor>
  <cdr:relSizeAnchor xmlns:cdr="http://schemas.openxmlformats.org/drawingml/2006/chartDrawing">
    <cdr:from>
      <cdr:x>0.33281</cdr:x>
      <cdr:y>0.64201</cdr:y>
    </cdr:from>
    <cdr:to>
      <cdr:x>0.40149</cdr:x>
      <cdr:y>0.78868</cdr:y>
    </cdr:to>
    <cdr:pic>
      <cdr:nvPicPr>
        <cdr:cNvPr id="17" name="Picture 16">
          <a:extLst xmlns:a="http://schemas.openxmlformats.org/drawingml/2006/main">
            <a:ext uri="{FF2B5EF4-FFF2-40B4-BE49-F238E27FC236}">
              <a16:creationId xmlns:a16="http://schemas.microsoft.com/office/drawing/2014/main" xmlns="" id="{ADC6D031-CAED-5440-8169-80C9EBCA8A8C}"/>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6"/>
        <a:stretch xmlns:a="http://schemas.openxmlformats.org/drawingml/2006/main">
          <a:fillRect/>
        </a:stretch>
      </cdr:blipFill>
      <cdr:spPr>
        <a:xfrm xmlns:a="http://schemas.openxmlformats.org/drawingml/2006/main">
          <a:off x="3691509" y="3028848"/>
          <a:ext cx="761813" cy="691976"/>
        </a:xfrm>
        <a:prstGeom xmlns:a="http://schemas.openxmlformats.org/drawingml/2006/main" prst="rect">
          <a:avLst/>
        </a:prstGeom>
      </cdr:spPr>
    </cdr:pic>
  </cdr:relSizeAnchor>
  <cdr:relSizeAnchor xmlns:cdr="http://schemas.openxmlformats.org/drawingml/2006/chartDrawing">
    <cdr:from>
      <cdr:x>0.13298</cdr:x>
      <cdr:y>0.5</cdr:y>
    </cdr:from>
    <cdr:to>
      <cdr:x>0.22601</cdr:x>
      <cdr:y>0.76921</cdr:y>
    </cdr:to>
    <cdr:sp macro="" textlink="">
      <cdr:nvSpPr>
        <cdr:cNvPr id="2" name="Rectangle 1">
          <a:extLst xmlns:a="http://schemas.openxmlformats.org/drawingml/2006/main">
            <a:ext uri="{FF2B5EF4-FFF2-40B4-BE49-F238E27FC236}">
              <a16:creationId xmlns:a16="http://schemas.microsoft.com/office/drawing/2014/main" xmlns="" id="{D439A0D1-19A0-F046-BABC-918596EA9073}"/>
            </a:ext>
          </a:extLst>
        </cdr:cNvPr>
        <cdr:cNvSpPr/>
      </cdr:nvSpPr>
      <cdr:spPr>
        <a:xfrm xmlns:a="http://schemas.openxmlformats.org/drawingml/2006/main">
          <a:off x="1474992" y="2358887"/>
          <a:ext cx="1031965" cy="1270061"/>
        </a:xfrm>
        <a:prstGeom xmlns:a="http://schemas.openxmlformats.org/drawingml/2006/main" prst="rect">
          <a:avLst/>
        </a:prstGeom>
        <a:solidFill xmlns:a="http://schemas.openxmlformats.org/drawingml/2006/main">
          <a:srgbClr val="F4DFB9"/>
        </a:solidFill>
        <a:ln xmlns:a="http://schemas.openxmlformats.org/drawingml/2006/main">
          <a:noFill/>
        </a:ln>
      </cdr:spPr>
      <cdr:style>
        <a:lnRef xmlns:a="http://schemas.openxmlformats.org/drawingml/2006/main" idx="2">
          <a:schemeClr val="accent1">
            <a:shade val="50000"/>
          </a:schemeClr>
        </a:lnRef>
        <a:fillRef xmlns:a="http://schemas.openxmlformats.org/drawingml/2006/main" idx="1">
          <a:schemeClr val="accent1"/>
        </a:fillRef>
        <a:effectRef xmlns:a="http://schemas.openxmlformats.org/drawingml/2006/main" idx="0">
          <a:schemeClr val="accent1"/>
        </a:effectRef>
        <a:fontRef xmlns:a="http://schemas.openxmlformats.org/drawingml/2006/main" idx="minor">
          <a:schemeClr val="lt1"/>
        </a:fontRef>
      </cdr:style>
      <cdr:txBody>
        <a:bodyPr xmlns:a="http://schemas.openxmlformats.org/drawingml/2006/main" vertOverflow="clip"/>
        <a:lstStyle xmlns:a="http://schemas.openxmlformats.org/drawingml/2006/main"/>
        <a:p xmlns:a="http://schemas.openxmlformats.org/drawingml/2006/main">
          <a:endParaRPr lang="en-US"/>
        </a:p>
      </cdr:txBody>
    </cdr:sp>
  </cdr:relSizeAnchor>
  <cdr:relSizeAnchor xmlns:cdr="http://schemas.openxmlformats.org/drawingml/2006/chartDrawing">
    <cdr:from>
      <cdr:x>0.09455</cdr:x>
      <cdr:y>0.57199</cdr:y>
    </cdr:from>
    <cdr:to>
      <cdr:x>0.19313</cdr:x>
      <cdr:y>0.78246</cdr:y>
    </cdr:to>
    <cdr:pic>
      <cdr:nvPicPr>
        <cdr:cNvPr id="19" name="Picture 18">
          <a:extLst xmlns:a="http://schemas.openxmlformats.org/drawingml/2006/main">
            <a:ext uri="{FF2B5EF4-FFF2-40B4-BE49-F238E27FC236}">
              <a16:creationId xmlns:a16="http://schemas.microsoft.com/office/drawing/2014/main" xmlns="" id="{E4442E9C-CFC8-A04B-A60A-98E7F5AE0589}"/>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7"/>
        <a:stretch xmlns:a="http://schemas.openxmlformats.org/drawingml/2006/main">
          <a:fillRect/>
        </a:stretch>
      </cdr:blipFill>
      <cdr:spPr>
        <a:xfrm xmlns:a="http://schemas.openxmlformats.org/drawingml/2006/main">
          <a:off x="1048809" y="2698504"/>
          <a:ext cx="1093374" cy="992987"/>
        </a:xfrm>
        <a:prstGeom xmlns:a="http://schemas.openxmlformats.org/drawingml/2006/main" prst="rect">
          <a:avLst/>
        </a:prstGeom>
      </cdr:spPr>
    </cdr:pic>
  </cdr:relSizeAnchor>
  <cdr:relSizeAnchor xmlns:cdr="http://schemas.openxmlformats.org/drawingml/2006/chartDrawing">
    <cdr:from>
      <cdr:x>0.1863</cdr:x>
      <cdr:y>0.63389</cdr:y>
    </cdr:from>
    <cdr:to>
      <cdr:x>0.25847</cdr:x>
      <cdr:y>0.788</cdr:y>
    </cdr:to>
    <cdr:pic>
      <cdr:nvPicPr>
        <cdr:cNvPr id="21" name="Picture 20">
          <a:extLst xmlns:a="http://schemas.openxmlformats.org/drawingml/2006/main">
            <a:ext uri="{FF2B5EF4-FFF2-40B4-BE49-F238E27FC236}">
              <a16:creationId xmlns:a16="http://schemas.microsoft.com/office/drawing/2014/main" xmlns="" id="{AA24035F-5BFA-A94E-BA30-7E46F8E2640D}"/>
            </a:ext>
          </a:extLst>
        </cdr:cNvPr>
        <cdr:cNvPicPr>
          <a:picLocks xmlns:a="http://schemas.openxmlformats.org/drawingml/2006/main" noChangeAspect="1"/>
        </cdr:cNvPicPr>
      </cdr:nvPicPr>
      <cdr:blipFill>
        <a:blip xmlns:a="http://schemas.openxmlformats.org/drawingml/2006/main" xmlns:r="http://schemas.openxmlformats.org/officeDocument/2006/relationships" r:embed="rId8"/>
        <a:stretch xmlns:a="http://schemas.openxmlformats.org/drawingml/2006/main">
          <a:fillRect/>
        </a:stretch>
      </cdr:blipFill>
      <cdr:spPr>
        <a:xfrm xmlns:a="http://schemas.openxmlformats.org/drawingml/2006/main">
          <a:off x="2066474" y="2990532"/>
          <a:ext cx="800545" cy="727086"/>
        </a:xfrm>
        <a:prstGeom xmlns:a="http://schemas.openxmlformats.org/drawingml/2006/main" prst="rect">
          <a:avLst/>
        </a:prstGeom>
      </cdr:spPr>
    </cdr:pic>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21165D4-EA59-9D42-B42B-D620DC6EC34A}" type="datetimeFigureOut">
              <a:rPr lang="en-US" smtClean="0"/>
              <a:t>9/20/2018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6BD231B-1DE8-874B-BBE5-010440554EF0}" type="slidenum">
              <a:rPr lang="en-US" smtClean="0"/>
              <a:t>‹#›</a:t>
            </a:fld>
            <a:endParaRPr lang="en-US"/>
          </a:p>
        </p:txBody>
      </p:sp>
    </p:spTree>
    <p:extLst>
      <p:ext uri="{BB962C8B-B14F-4D97-AF65-F5344CB8AC3E}">
        <p14:creationId xmlns:p14="http://schemas.microsoft.com/office/powerpoint/2010/main" val="18004236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small differences of a few percentage points between different groups are probably the result of real differences between those groups but may also be small measurement errors. These measuring errors are </a:t>
            </a:r>
            <a:r>
              <a:rPr lang="en-US" sz="1200" kern="1200" dirty="0" err="1">
                <a:solidFill>
                  <a:schemeClr val="tx1"/>
                </a:solidFill>
                <a:effectLst/>
                <a:latin typeface="+mn-lt"/>
                <a:ea typeface="+mn-ea"/>
                <a:cs typeface="+mn-cs"/>
              </a:rPr>
              <a:t>minimised</a:t>
            </a:r>
            <a:r>
              <a:rPr lang="en-US" sz="1200" kern="1200" dirty="0">
                <a:solidFill>
                  <a:schemeClr val="tx1"/>
                </a:solidFill>
                <a:effectLst/>
                <a:latin typeface="+mn-lt"/>
                <a:ea typeface="+mn-ea"/>
                <a:cs typeface="+mn-cs"/>
              </a:rPr>
              <a:t> by increasing sample sizes when possible.</a:t>
            </a:r>
            <a:r>
              <a:rPr lang="en-GB" dirty="0">
                <a:effectLst/>
              </a:rPr>
              <a:t> </a:t>
            </a:r>
          </a:p>
          <a:p>
            <a:r>
              <a:rPr lang="en-US" sz="1200" kern="1200" dirty="0">
                <a:solidFill>
                  <a:schemeClr val="tx1"/>
                </a:solidFill>
                <a:effectLst/>
                <a:latin typeface="+mn-lt"/>
                <a:ea typeface="+mn-ea"/>
                <a:cs typeface="+mn-cs"/>
              </a:rPr>
              <a:t>aggregating large enough samples for a reliable analysis has culminated in the use of varying age groups (5-10 year groups) depending on the indicator</a:t>
            </a:r>
            <a:r>
              <a:rPr lang="en-GB" dirty="0">
                <a:effectLst/>
              </a:rPr>
              <a:t> </a:t>
            </a:r>
            <a:endParaRPr lang="en-US" dirty="0"/>
          </a:p>
        </p:txBody>
      </p:sp>
      <p:sp>
        <p:nvSpPr>
          <p:cNvPr id="4" name="Slide Number Placeholder 3"/>
          <p:cNvSpPr>
            <a:spLocks noGrp="1"/>
          </p:cNvSpPr>
          <p:nvPr>
            <p:ph type="sldNum" sz="quarter" idx="5"/>
          </p:nvPr>
        </p:nvSpPr>
        <p:spPr/>
        <p:txBody>
          <a:bodyPr/>
          <a:lstStyle/>
          <a:p>
            <a:fld id="{86BD231B-1DE8-874B-BBE5-010440554EF0}" type="slidenum">
              <a:rPr lang="en-US" smtClean="0"/>
              <a:t>6</a:t>
            </a:fld>
            <a:endParaRPr lang="en-US"/>
          </a:p>
        </p:txBody>
      </p:sp>
    </p:spTree>
    <p:extLst>
      <p:ext uri="{BB962C8B-B14F-4D97-AF65-F5344CB8AC3E}">
        <p14:creationId xmlns:p14="http://schemas.microsoft.com/office/powerpoint/2010/main" val="407505993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past macro and </a:t>
            </a:r>
            <a:r>
              <a:rPr lang="en-US" dirty="0" err="1"/>
              <a:t>meso</a:t>
            </a:r>
            <a:r>
              <a:rPr lang="en-US" dirty="0"/>
              <a:t>-level shocks on individual functioning determine their socio-economic, health, </a:t>
            </a:r>
            <a:r>
              <a:rPr lang="en-GB" dirty="0"/>
              <a:t>and disability status in the present day.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what older persons are able to do and be through the lens of ‘freedoms and </a:t>
            </a:r>
            <a:r>
              <a:rPr lang="en-GB" dirty="0" err="1"/>
              <a:t>functionings</a:t>
            </a:r>
            <a:r>
              <a:rPr lang="en-GB"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breaking down the stereotype of older persons as a burden and reconceptualising them as a resource.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sz="1200" kern="120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VIPAA, the UN Principles of Older Persons and the MIPAA, Protocol to the African Charter of the Human and Peoples’ Rights on the Rights of Older Persons</a:t>
            </a:r>
            <a:r>
              <a:rPr lang="en-GB" dirty="0">
                <a:effectLst/>
              </a:rPr>
              <a:t> </a:t>
            </a:r>
            <a:endParaRPr lang="en-GB" dirty="0"/>
          </a:p>
          <a:p>
            <a:endParaRPr lang="en-US" dirty="0"/>
          </a:p>
        </p:txBody>
      </p:sp>
      <p:sp>
        <p:nvSpPr>
          <p:cNvPr id="4" name="Slide Number Placeholder 3"/>
          <p:cNvSpPr>
            <a:spLocks noGrp="1"/>
          </p:cNvSpPr>
          <p:nvPr>
            <p:ph type="sldNum" sz="quarter" idx="5"/>
          </p:nvPr>
        </p:nvSpPr>
        <p:spPr/>
        <p:txBody>
          <a:bodyPr/>
          <a:lstStyle/>
          <a:p>
            <a:fld id="{86BD231B-1DE8-874B-BBE5-010440554EF0}" type="slidenum">
              <a:rPr lang="en-US" smtClean="0"/>
              <a:t>9</a:t>
            </a:fld>
            <a:endParaRPr lang="en-US"/>
          </a:p>
        </p:txBody>
      </p:sp>
    </p:spTree>
    <p:extLst>
      <p:ext uri="{BB962C8B-B14F-4D97-AF65-F5344CB8AC3E}">
        <p14:creationId xmlns:p14="http://schemas.microsoft.com/office/powerpoint/2010/main" val="182317109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BD231B-1DE8-874B-BBE5-010440554EF0}" type="slidenum">
              <a:rPr lang="en-US" smtClean="0"/>
              <a:t>12</a:t>
            </a:fld>
            <a:endParaRPr lang="en-US"/>
          </a:p>
        </p:txBody>
      </p:sp>
    </p:spTree>
    <p:extLst>
      <p:ext uri="{BB962C8B-B14F-4D97-AF65-F5344CB8AC3E}">
        <p14:creationId xmlns:p14="http://schemas.microsoft.com/office/powerpoint/2010/main" val="34426521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Based on previous studies </a:t>
            </a:r>
          </a:p>
        </p:txBody>
      </p:sp>
      <p:sp>
        <p:nvSpPr>
          <p:cNvPr id="4" name="Slide Number Placeholder 3"/>
          <p:cNvSpPr>
            <a:spLocks noGrp="1"/>
          </p:cNvSpPr>
          <p:nvPr>
            <p:ph type="sldNum" sz="quarter" idx="5"/>
          </p:nvPr>
        </p:nvSpPr>
        <p:spPr/>
        <p:txBody>
          <a:bodyPr/>
          <a:lstStyle/>
          <a:p>
            <a:fld id="{86BD231B-1DE8-874B-BBE5-010440554EF0}" type="slidenum">
              <a:rPr lang="en-US" smtClean="0"/>
              <a:t>14</a:t>
            </a:fld>
            <a:endParaRPr lang="en-US"/>
          </a:p>
        </p:txBody>
      </p:sp>
    </p:spTree>
    <p:extLst>
      <p:ext uri="{BB962C8B-B14F-4D97-AF65-F5344CB8AC3E}">
        <p14:creationId xmlns:p14="http://schemas.microsoft.com/office/powerpoint/2010/main" val="7048080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BD231B-1DE8-874B-BBE5-010440554EF0}" type="slidenum">
              <a:rPr lang="en-US" smtClean="0"/>
              <a:t>17</a:t>
            </a:fld>
            <a:endParaRPr lang="en-US"/>
          </a:p>
        </p:txBody>
      </p:sp>
    </p:spTree>
    <p:extLst>
      <p:ext uri="{BB962C8B-B14F-4D97-AF65-F5344CB8AC3E}">
        <p14:creationId xmlns:p14="http://schemas.microsoft.com/office/powerpoint/2010/main" val="261001846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BD231B-1DE8-874B-BBE5-010440554EF0}" type="slidenum">
              <a:rPr lang="en-US" smtClean="0"/>
              <a:t>31</a:t>
            </a:fld>
            <a:endParaRPr lang="en-US"/>
          </a:p>
        </p:txBody>
      </p:sp>
    </p:spTree>
    <p:extLst>
      <p:ext uri="{BB962C8B-B14F-4D97-AF65-F5344CB8AC3E}">
        <p14:creationId xmlns:p14="http://schemas.microsoft.com/office/powerpoint/2010/main" val="216502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BD231B-1DE8-874B-BBE5-010440554EF0}" type="slidenum">
              <a:rPr lang="en-US" smtClean="0"/>
              <a:t>36</a:t>
            </a:fld>
            <a:endParaRPr lang="en-US"/>
          </a:p>
        </p:txBody>
      </p:sp>
    </p:spTree>
    <p:extLst>
      <p:ext uri="{BB962C8B-B14F-4D97-AF65-F5344CB8AC3E}">
        <p14:creationId xmlns:p14="http://schemas.microsoft.com/office/powerpoint/2010/main" val="117829504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86BD231B-1DE8-874B-BBE5-010440554EF0}" type="slidenum">
              <a:rPr lang="en-US" smtClean="0"/>
              <a:t>44</a:t>
            </a:fld>
            <a:endParaRPr lang="en-US"/>
          </a:p>
        </p:txBody>
      </p:sp>
    </p:spTree>
    <p:extLst>
      <p:ext uri="{BB962C8B-B14F-4D97-AF65-F5344CB8AC3E}">
        <p14:creationId xmlns:p14="http://schemas.microsoft.com/office/powerpoint/2010/main" val="80762996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6.jpe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jpe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xmlns="" id="{D1A26AE1-C31B-8845-ADAE-F6F78DBED234}"/>
              </a:ext>
            </a:extLst>
          </p:cNvPr>
          <p:cNvSpPr/>
          <p:nvPr userDrawn="1"/>
        </p:nvSpPr>
        <p:spPr>
          <a:xfrm>
            <a:off x="1217932" y="3636499"/>
            <a:ext cx="8199985" cy="1744328"/>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grpSp>
        <p:nvGrpSpPr>
          <p:cNvPr id="5" name="Group 4" title="Map of Africa"/>
          <p:cNvGrpSpPr/>
          <p:nvPr/>
        </p:nvGrpSpPr>
        <p:grpSpPr>
          <a:xfrm>
            <a:off x="6191276" y="-10886"/>
            <a:ext cx="5997549" cy="6234113"/>
            <a:chOff x="6189663" y="3175"/>
            <a:chExt cx="5995988" cy="6234113"/>
          </a:xfrm>
          <a:solidFill>
            <a:srgbClr val="2EA8DD"/>
          </a:solidFill>
        </p:grpSpPr>
        <p:sp>
          <p:nvSpPr>
            <p:cNvPr id="6" name="Freeform 5"/>
            <p:cNvSpPr>
              <a:spLocks/>
            </p:cNvSpPr>
            <p:nvPr/>
          </p:nvSpPr>
          <p:spPr bwMode="auto">
            <a:xfrm>
              <a:off x="7243763" y="25400"/>
              <a:ext cx="15875" cy="12700"/>
            </a:xfrm>
            <a:custGeom>
              <a:avLst/>
              <a:gdLst>
                <a:gd name="T0" fmla="*/ 3 w 5"/>
                <a:gd name="T1" fmla="*/ 3 h 4"/>
                <a:gd name="T2" fmla="*/ 4 w 5"/>
                <a:gd name="T3" fmla="*/ 3 h 4"/>
                <a:gd name="T4" fmla="*/ 5 w 5"/>
                <a:gd name="T5" fmla="*/ 1 h 4"/>
                <a:gd name="T6" fmla="*/ 1 w 5"/>
                <a:gd name="T7" fmla="*/ 0 h 4"/>
                <a:gd name="T8" fmla="*/ 1 w 5"/>
                <a:gd name="T9" fmla="*/ 2 h 4"/>
                <a:gd name="T10" fmla="*/ 3 w 5"/>
                <a:gd name="T11" fmla="*/ 3 h 4"/>
              </a:gdLst>
              <a:ahLst/>
              <a:cxnLst>
                <a:cxn ang="0">
                  <a:pos x="T0" y="T1"/>
                </a:cxn>
                <a:cxn ang="0">
                  <a:pos x="T2" y="T3"/>
                </a:cxn>
                <a:cxn ang="0">
                  <a:pos x="T4" y="T5"/>
                </a:cxn>
                <a:cxn ang="0">
                  <a:pos x="T6" y="T7"/>
                </a:cxn>
                <a:cxn ang="0">
                  <a:pos x="T8" y="T9"/>
                </a:cxn>
                <a:cxn ang="0">
                  <a:pos x="T10" y="T11"/>
                </a:cxn>
              </a:cxnLst>
              <a:rect l="0" t="0" r="r" b="b"/>
              <a:pathLst>
                <a:path w="5" h="4">
                  <a:moveTo>
                    <a:pt x="3" y="3"/>
                  </a:moveTo>
                  <a:cubicBezTo>
                    <a:pt x="3" y="3"/>
                    <a:pt x="3" y="4"/>
                    <a:pt x="4" y="3"/>
                  </a:cubicBezTo>
                  <a:cubicBezTo>
                    <a:pt x="4" y="3"/>
                    <a:pt x="5" y="1"/>
                    <a:pt x="5" y="1"/>
                  </a:cubicBezTo>
                  <a:cubicBezTo>
                    <a:pt x="4" y="0"/>
                    <a:pt x="2" y="0"/>
                    <a:pt x="1" y="0"/>
                  </a:cubicBezTo>
                  <a:cubicBezTo>
                    <a:pt x="0" y="1"/>
                    <a:pt x="0" y="2"/>
                    <a:pt x="1" y="2"/>
                  </a:cubicBezTo>
                  <a:cubicBezTo>
                    <a:pt x="2" y="2"/>
                    <a:pt x="2" y="2"/>
                    <a:pt x="3"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 name="Freeform 6"/>
            <p:cNvSpPr>
              <a:spLocks/>
            </p:cNvSpPr>
            <p:nvPr/>
          </p:nvSpPr>
          <p:spPr bwMode="auto">
            <a:xfrm>
              <a:off x="7221538" y="3175"/>
              <a:ext cx="9525" cy="9525"/>
            </a:xfrm>
            <a:custGeom>
              <a:avLst/>
              <a:gdLst>
                <a:gd name="T0" fmla="*/ 1 w 3"/>
                <a:gd name="T1" fmla="*/ 2 h 3"/>
                <a:gd name="T2" fmla="*/ 2 w 3"/>
                <a:gd name="T3" fmla="*/ 0 h 3"/>
                <a:gd name="T4" fmla="*/ 1 w 3"/>
                <a:gd name="T5" fmla="*/ 2 h 3"/>
              </a:gdLst>
              <a:ahLst/>
              <a:cxnLst>
                <a:cxn ang="0">
                  <a:pos x="T0" y="T1"/>
                </a:cxn>
                <a:cxn ang="0">
                  <a:pos x="T2" y="T3"/>
                </a:cxn>
                <a:cxn ang="0">
                  <a:pos x="T4" y="T5"/>
                </a:cxn>
              </a:cxnLst>
              <a:rect l="0" t="0" r="r" b="b"/>
              <a:pathLst>
                <a:path w="3" h="3">
                  <a:moveTo>
                    <a:pt x="1" y="2"/>
                  </a:moveTo>
                  <a:cubicBezTo>
                    <a:pt x="2" y="2"/>
                    <a:pt x="3" y="0"/>
                    <a:pt x="2" y="0"/>
                  </a:cubicBezTo>
                  <a:cubicBezTo>
                    <a:pt x="1" y="0"/>
                    <a:pt x="0" y="3"/>
                    <a:pt x="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9" name="Freeform 8"/>
            <p:cNvSpPr>
              <a:spLocks/>
            </p:cNvSpPr>
            <p:nvPr/>
          </p:nvSpPr>
          <p:spPr bwMode="auto">
            <a:xfrm>
              <a:off x="8256588" y="955675"/>
              <a:ext cx="225425" cy="130175"/>
            </a:xfrm>
            <a:custGeom>
              <a:avLst/>
              <a:gdLst>
                <a:gd name="T0" fmla="*/ 64 w 71"/>
                <a:gd name="T1" fmla="*/ 10 h 41"/>
                <a:gd name="T2" fmla="*/ 68 w 71"/>
                <a:gd name="T3" fmla="*/ 3 h 41"/>
                <a:gd name="T4" fmla="*/ 71 w 71"/>
                <a:gd name="T5" fmla="*/ 0 h 41"/>
                <a:gd name="T6" fmla="*/ 63 w 71"/>
                <a:gd name="T7" fmla="*/ 2 h 41"/>
                <a:gd name="T8" fmla="*/ 54 w 71"/>
                <a:gd name="T9" fmla="*/ 4 h 41"/>
                <a:gd name="T10" fmla="*/ 47 w 71"/>
                <a:gd name="T11" fmla="*/ 5 h 41"/>
                <a:gd name="T12" fmla="*/ 40 w 71"/>
                <a:gd name="T13" fmla="*/ 6 h 41"/>
                <a:gd name="T14" fmla="*/ 32 w 71"/>
                <a:gd name="T15" fmla="*/ 5 h 41"/>
                <a:gd name="T16" fmla="*/ 25 w 71"/>
                <a:gd name="T17" fmla="*/ 4 h 41"/>
                <a:gd name="T18" fmla="*/ 21 w 71"/>
                <a:gd name="T19" fmla="*/ 2 h 41"/>
                <a:gd name="T20" fmla="*/ 17 w 71"/>
                <a:gd name="T21" fmla="*/ 2 h 41"/>
                <a:gd name="T22" fmla="*/ 9 w 71"/>
                <a:gd name="T23" fmla="*/ 4 h 41"/>
                <a:gd name="T24" fmla="*/ 6 w 71"/>
                <a:gd name="T25" fmla="*/ 4 h 41"/>
                <a:gd name="T26" fmla="*/ 1 w 71"/>
                <a:gd name="T27" fmla="*/ 10 h 41"/>
                <a:gd name="T28" fmla="*/ 4 w 71"/>
                <a:gd name="T29" fmla="*/ 15 h 41"/>
                <a:gd name="T30" fmla="*/ 6 w 71"/>
                <a:gd name="T31" fmla="*/ 19 h 41"/>
                <a:gd name="T32" fmla="*/ 12 w 71"/>
                <a:gd name="T33" fmla="*/ 17 h 41"/>
                <a:gd name="T34" fmla="*/ 16 w 71"/>
                <a:gd name="T35" fmla="*/ 19 h 41"/>
                <a:gd name="T36" fmla="*/ 24 w 71"/>
                <a:gd name="T37" fmla="*/ 23 h 41"/>
                <a:gd name="T38" fmla="*/ 32 w 71"/>
                <a:gd name="T39" fmla="*/ 27 h 41"/>
                <a:gd name="T40" fmla="*/ 35 w 71"/>
                <a:gd name="T41" fmla="*/ 29 h 41"/>
                <a:gd name="T42" fmla="*/ 45 w 71"/>
                <a:gd name="T43" fmla="*/ 35 h 41"/>
                <a:gd name="T44" fmla="*/ 47 w 71"/>
                <a:gd name="T45" fmla="*/ 38 h 41"/>
                <a:gd name="T46" fmla="*/ 54 w 71"/>
                <a:gd name="T47" fmla="*/ 39 h 41"/>
                <a:gd name="T48" fmla="*/ 60 w 71"/>
                <a:gd name="T49" fmla="*/ 40 h 41"/>
                <a:gd name="T50" fmla="*/ 60 w 71"/>
                <a:gd name="T51" fmla="*/ 36 h 41"/>
                <a:gd name="T52" fmla="*/ 62 w 71"/>
                <a:gd name="T53" fmla="*/ 32 h 41"/>
                <a:gd name="T54" fmla="*/ 63 w 71"/>
                <a:gd name="T55" fmla="*/ 30 h 41"/>
                <a:gd name="T56" fmla="*/ 61 w 71"/>
                <a:gd name="T57" fmla="*/ 27 h 41"/>
                <a:gd name="T58" fmla="*/ 59 w 71"/>
                <a:gd name="T59" fmla="*/ 24 h 41"/>
                <a:gd name="T60" fmla="*/ 59 w 71"/>
                <a:gd name="T61" fmla="*/ 19 h 41"/>
                <a:gd name="T62" fmla="*/ 61 w 71"/>
                <a:gd name="T63" fmla="*/ 15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1" h="41">
                  <a:moveTo>
                    <a:pt x="63" y="12"/>
                  </a:moveTo>
                  <a:cubicBezTo>
                    <a:pt x="63" y="11"/>
                    <a:pt x="63" y="11"/>
                    <a:pt x="64" y="10"/>
                  </a:cubicBezTo>
                  <a:cubicBezTo>
                    <a:pt x="64" y="9"/>
                    <a:pt x="64" y="8"/>
                    <a:pt x="66" y="7"/>
                  </a:cubicBezTo>
                  <a:cubicBezTo>
                    <a:pt x="67" y="6"/>
                    <a:pt x="67" y="4"/>
                    <a:pt x="68" y="3"/>
                  </a:cubicBezTo>
                  <a:cubicBezTo>
                    <a:pt x="68" y="2"/>
                    <a:pt x="69" y="2"/>
                    <a:pt x="70" y="1"/>
                  </a:cubicBezTo>
                  <a:cubicBezTo>
                    <a:pt x="70" y="1"/>
                    <a:pt x="71" y="1"/>
                    <a:pt x="71" y="0"/>
                  </a:cubicBezTo>
                  <a:cubicBezTo>
                    <a:pt x="70" y="0"/>
                    <a:pt x="68" y="0"/>
                    <a:pt x="67" y="0"/>
                  </a:cubicBezTo>
                  <a:cubicBezTo>
                    <a:pt x="65" y="0"/>
                    <a:pt x="64" y="2"/>
                    <a:pt x="63" y="2"/>
                  </a:cubicBezTo>
                  <a:cubicBezTo>
                    <a:pt x="61" y="2"/>
                    <a:pt x="60" y="1"/>
                    <a:pt x="58" y="2"/>
                  </a:cubicBezTo>
                  <a:cubicBezTo>
                    <a:pt x="57" y="4"/>
                    <a:pt x="56" y="4"/>
                    <a:pt x="54" y="4"/>
                  </a:cubicBezTo>
                  <a:cubicBezTo>
                    <a:pt x="53" y="4"/>
                    <a:pt x="52" y="3"/>
                    <a:pt x="50" y="3"/>
                  </a:cubicBezTo>
                  <a:cubicBezTo>
                    <a:pt x="49" y="3"/>
                    <a:pt x="48" y="4"/>
                    <a:pt x="47" y="5"/>
                  </a:cubicBezTo>
                  <a:cubicBezTo>
                    <a:pt x="47" y="5"/>
                    <a:pt x="46" y="5"/>
                    <a:pt x="45" y="6"/>
                  </a:cubicBezTo>
                  <a:cubicBezTo>
                    <a:pt x="43" y="7"/>
                    <a:pt x="41" y="7"/>
                    <a:pt x="40" y="6"/>
                  </a:cubicBezTo>
                  <a:cubicBezTo>
                    <a:pt x="38" y="6"/>
                    <a:pt x="37" y="5"/>
                    <a:pt x="35" y="5"/>
                  </a:cubicBezTo>
                  <a:cubicBezTo>
                    <a:pt x="34" y="5"/>
                    <a:pt x="33" y="6"/>
                    <a:pt x="32" y="5"/>
                  </a:cubicBezTo>
                  <a:cubicBezTo>
                    <a:pt x="31" y="5"/>
                    <a:pt x="31" y="4"/>
                    <a:pt x="30" y="4"/>
                  </a:cubicBezTo>
                  <a:cubicBezTo>
                    <a:pt x="28" y="4"/>
                    <a:pt x="27" y="4"/>
                    <a:pt x="25" y="4"/>
                  </a:cubicBezTo>
                  <a:cubicBezTo>
                    <a:pt x="24" y="4"/>
                    <a:pt x="23" y="4"/>
                    <a:pt x="23" y="3"/>
                  </a:cubicBezTo>
                  <a:cubicBezTo>
                    <a:pt x="22" y="3"/>
                    <a:pt x="22" y="2"/>
                    <a:pt x="21" y="2"/>
                  </a:cubicBezTo>
                  <a:cubicBezTo>
                    <a:pt x="21" y="1"/>
                    <a:pt x="20" y="1"/>
                    <a:pt x="19" y="1"/>
                  </a:cubicBezTo>
                  <a:cubicBezTo>
                    <a:pt x="19" y="2"/>
                    <a:pt x="18" y="2"/>
                    <a:pt x="17" y="2"/>
                  </a:cubicBezTo>
                  <a:cubicBezTo>
                    <a:pt x="16" y="3"/>
                    <a:pt x="15" y="4"/>
                    <a:pt x="14" y="5"/>
                  </a:cubicBezTo>
                  <a:cubicBezTo>
                    <a:pt x="12" y="5"/>
                    <a:pt x="10" y="5"/>
                    <a:pt x="9" y="4"/>
                  </a:cubicBezTo>
                  <a:cubicBezTo>
                    <a:pt x="9" y="3"/>
                    <a:pt x="9" y="2"/>
                    <a:pt x="8" y="2"/>
                  </a:cubicBezTo>
                  <a:cubicBezTo>
                    <a:pt x="7" y="2"/>
                    <a:pt x="6" y="3"/>
                    <a:pt x="6" y="4"/>
                  </a:cubicBezTo>
                  <a:cubicBezTo>
                    <a:pt x="5" y="5"/>
                    <a:pt x="5" y="6"/>
                    <a:pt x="4" y="7"/>
                  </a:cubicBezTo>
                  <a:cubicBezTo>
                    <a:pt x="3" y="8"/>
                    <a:pt x="1" y="9"/>
                    <a:pt x="1" y="10"/>
                  </a:cubicBezTo>
                  <a:cubicBezTo>
                    <a:pt x="0" y="12"/>
                    <a:pt x="2" y="12"/>
                    <a:pt x="3" y="13"/>
                  </a:cubicBezTo>
                  <a:cubicBezTo>
                    <a:pt x="4" y="14"/>
                    <a:pt x="4" y="14"/>
                    <a:pt x="4" y="15"/>
                  </a:cubicBezTo>
                  <a:cubicBezTo>
                    <a:pt x="4" y="16"/>
                    <a:pt x="5" y="16"/>
                    <a:pt x="5" y="17"/>
                  </a:cubicBezTo>
                  <a:cubicBezTo>
                    <a:pt x="6" y="18"/>
                    <a:pt x="5" y="18"/>
                    <a:pt x="6" y="19"/>
                  </a:cubicBezTo>
                  <a:cubicBezTo>
                    <a:pt x="7" y="20"/>
                    <a:pt x="9" y="17"/>
                    <a:pt x="10" y="16"/>
                  </a:cubicBezTo>
                  <a:cubicBezTo>
                    <a:pt x="11" y="16"/>
                    <a:pt x="12" y="17"/>
                    <a:pt x="12" y="17"/>
                  </a:cubicBezTo>
                  <a:cubicBezTo>
                    <a:pt x="13" y="17"/>
                    <a:pt x="13" y="18"/>
                    <a:pt x="14" y="18"/>
                  </a:cubicBezTo>
                  <a:cubicBezTo>
                    <a:pt x="14" y="19"/>
                    <a:pt x="15" y="19"/>
                    <a:pt x="16" y="19"/>
                  </a:cubicBezTo>
                  <a:cubicBezTo>
                    <a:pt x="17" y="19"/>
                    <a:pt x="18" y="21"/>
                    <a:pt x="19" y="21"/>
                  </a:cubicBezTo>
                  <a:cubicBezTo>
                    <a:pt x="21" y="22"/>
                    <a:pt x="23" y="22"/>
                    <a:pt x="24" y="23"/>
                  </a:cubicBezTo>
                  <a:cubicBezTo>
                    <a:pt x="26" y="23"/>
                    <a:pt x="26" y="25"/>
                    <a:pt x="28" y="26"/>
                  </a:cubicBezTo>
                  <a:cubicBezTo>
                    <a:pt x="29" y="26"/>
                    <a:pt x="31" y="25"/>
                    <a:pt x="32" y="27"/>
                  </a:cubicBezTo>
                  <a:cubicBezTo>
                    <a:pt x="32" y="27"/>
                    <a:pt x="33" y="28"/>
                    <a:pt x="33" y="28"/>
                  </a:cubicBezTo>
                  <a:cubicBezTo>
                    <a:pt x="34" y="29"/>
                    <a:pt x="34" y="29"/>
                    <a:pt x="35" y="29"/>
                  </a:cubicBezTo>
                  <a:cubicBezTo>
                    <a:pt x="38" y="30"/>
                    <a:pt x="40" y="30"/>
                    <a:pt x="43" y="32"/>
                  </a:cubicBezTo>
                  <a:cubicBezTo>
                    <a:pt x="44" y="33"/>
                    <a:pt x="44" y="34"/>
                    <a:pt x="45" y="35"/>
                  </a:cubicBezTo>
                  <a:cubicBezTo>
                    <a:pt x="45" y="36"/>
                    <a:pt x="46" y="36"/>
                    <a:pt x="46" y="37"/>
                  </a:cubicBezTo>
                  <a:cubicBezTo>
                    <a:pt x="46" y="38"/>
                    <a:pt x="47" y="38"/>
                    <a:pt x="47" y="38"/>
                  </a:cubicBezTo>
                  <a:cubicBezTo>
                    <a:pt x="49" y="39"/>
                    <a:pt x="51" y="38"/>
                    <a:pt x="52" y="39"/>
                  </a:cubicBezTo>
                  <a:cubicBezTo>
                    <a:pt x="53" y="39"/>
                    <a:pt x="53" y="39"/>
                    <a:pt x="54" y="39"/>
                  </a:cubicBezTo>
                  <a:cubicBezTo>
                    <a:pt x="56" y="40"/>
                    <a:pt x="57" y="39"/>
                    <a:pt x="59" y="40"/>
                  </a:cubicBezTo>
                  <a:cubicBezTo>
                    <a:pt x="59" y="40"/>
                    <a:pt x="59" y="41"/>
                    <a:pt x="60" y="40"/>
                  </a:cubicBezTo>
                  <a:cubicBezTo>
                    <a:pt x="60" y="40"/>
                    <a:pt x="60" y="39"/>
                    <a:pt x="60" y="38"/>
                  </a:cubicBezTo>
                  <a:cubicBezTo>
                    <a:pt x="60" y="38"/>
                    <a:pt x="58" y="36"/>
                    <a:pt x="60" y="36"/>
                  </a:cubicBezTo>
                  <a:cubicBezTo>
                    <a:pt x="61" y="36"/>
                    <a:pt x="62" y="36"/>
                    <a:pt x="62" y="35"/>
                  </a:cubicBezTo>
                  <a:cubicBezTo>
                    <a:pt x="62" y="34"/>
                    <a:pt x="60" y="32"/>
                    <a:pt x="62" y="32"/>
                  </a:cubicBezTo>
                  <a:cubicBezTo>
                    <a:pt x="62" y="32"/>
                    <a:pt x="63" y="32"/>
                    <a:pt x="63" y="32"/>
                  </a:cubicBezTo>
                  <a:cubicBezTo>
                    <a:pt x="64" y="32"/>
                    <a:pt x="64" y="31"/>
                    <a:pt x="63" y="30"/>
                  </a:cubicBezTo>
                  <a:cubicBezTo>
                    <a:pt x="63" y="30"/>
                    <a:pt x="63" y="29"/>
                    <a:pt x="62" y="29"/>
                  </a:cubicBezTo>
                  <a:cubicBezTo>
                    <a:pt x="62" y="28"/>
                    <a:pt x="62" y="28"/>
                    <a:pt x="61" y="27"/>
                  </a:cubicBezTo>
                  <a:cubicBezTo>
                    <a:pt x="61" y="26"/>
                    <a:pt x="61" y="26"/>
                    <a:pt x="61" y="25"/>
                  </a:cubicBezTo>
                  <a:cubicBezTo>
                    <a:pt x="60" y="25"/>
                    <a:pt x="59" y="25"/>
                    <a:pt x="59" y="24"/>
                  </a:cubicBezTo>
                  <a:cubicBezTo>
                    <a:pt x="59" y="24"/>
                    <a:pt x="59" y="22"/>
                    <a:pt x="59" y="22"/>
                  </a:cubicBezTo>
                  <a:cubicBezTo>
                    <a:pt x="59" y="21"/>
                    <a:pt x="59" y="20"/>
                    <a:pt x="59" y="19"/>
                  </a:cubicBezTo>
                  <a:cubicBezTo>
                    <a:pt x="60" y="19"/>
                    <a:pt x="61" y="19"/>
                    <a:pt x="61" y="18"/>
                  </a:cubicBezTo>
                  <a:cubicBezTo>
                    <a:pt x="61" y="17"/>
                    <a:pt x="61" y="16"/>
                    <a:pt x="61" y="15"/>
                  </a:cubicBezTo>
                  <a:cubicBezTo>
                    <a:pt x="61" y="14"/>
                    <a:pt x="62" y="13"/>
                    <a:pt x="63"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0" name="Freeform 9"/>
            <p:cNvSpPr>
              <a:spLocks/>
            </p:cNvSpPr>
            <p:nvPr/>
          </p:nvSpPr>
          <p:spPr bwMode="auto">
            <a:xfrm>
              <a:off x="7559675" y="817563"/>
              <a:ext cx="82550" cy="60325"/>
            </a:xfrm>
            <a:custGeom>
              <a:avLst/>
              <a:gdLst>
                <a:gd name="T0" fmla="*/ 19 w 26"/>
                <a:gd name="T1" fmla="*/ 0 h 19"/>
                <a:gd name="T2" fmla="*/ 17 w 26"/>
                <a:gd name="T3" fmla="*/ 0 h 19"/>
                <a:gd name="T4" fmla="*/ 13 w 26"/>
                <a:gd name="T5" fmla="*/ 2 h 19"/>
                <a:gd name="T6" fmla="*/ 9 w 26"/>
                <a:gd name="T7" fmla="*/ 5 h 19"/>
                <a:gd name="T8" fmla="*/ 3 w 26"/>
                <a:gd name="T9" fmla="*/ 8 h 19"/>
                <a:gd name="T10" fmla="*/ 3 w 26"/>
                <a:gd name="T11" fmla="*/ 11 h 19"/>
                <a:gd name="T12" fmla="*/ 8 w 26"/>
                <a:gd name="T13" fmla="*/ 12 h 19"/>
                <a:gd name="T14" fmla="*/ 10 w 26"/>
                <a:gd name="T15" fmla="*/ 15 h 19"/>
                <a:gd name="T16" fmla="*/ 12 w 26"/>
                <a:gd name="T17" fmla="*/ 16 h 19"/>
                <a:gd name="T18" fmla="*/ 13 w 26"/>
                <a:gd name="T19" fmla="*/ 18 h 19"/>
                <a:gd name="T20" fmla="*/ 18 w 26"/>
                <a:gd name="T21" fmla="*/ 17 h 19"/>
                <a:gd name="T22" fmla="*/ 21 w 26"/>
                <a:gd name="T23" fmla="*/ 14 h 19"/>
                <a:gd name="T24" fmla="*/ 24 w 26"/>
                <a:gd name="T25" fmla="*/ 10 h 19"/>
                <a:gd name="T26" fmla="*/ 25 w 26"/>
                <a:gd name="T27" fmla="*/ 6 h 19"/>
                <a:gd name="T28" fmla="*/ 21 w 26"/>
                <a:gd name="T29" fmla="*/ 6 h 19"/>
                <a:gd name="T30" fmla="*/ 19 w 26"/>
                <a:gd name="T31" fmla="*/ 4 h 19"/>
                <a:gd name="T32" fmla="*/ 19 w 26"/>
                <a:gd name="T33" fmla="*/ 2 h 19"/>
                <a:gd name="T34" fmla="*/ 19 w 26"/>
                <a:gd name="T35" fmla="*/ 0 h 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6" h="19">
                  <a:moveTo>
                    <a:pt x="19" y="0"/>
                  </a:moveTo>
                  <a:cubicBezTo>
                    <a:pt x="19" y="0"/>
                    <a:pt x="18" y="0"/>
                    <a:pt x="17" y="0"/>
                  </a:cubicBezTo>
                  <a:cubicBezTo>
                    <a:pt x="16" y="0"/>
                    <a:pt x="14" y="1"/>
                    <a:pt x="13" y="2"/>
                  </a:cubicBezTo>
                  <a:cubicBezTo>
                    <a:pt x="12" y="3"/>
                    <a:pt x="10" y="4"/>
                    <a:pt x="9" y="5"/>
                  </a:cubicBezTo>
                  <a:cubicBezTo>
                    <a:pt x="7" y="6"/>
                    <a:pt x="5" y="7"/>
                    <a:pt x="3" y="8"/>
                  </a:cubicBezTo>
                  <a:cubicBezTo>
                    <a:pt x="2" y="9"/>
                    <a:pt x="0" y="11"/>
                    <a:pt x="3" y="11"/>
                  </a:cubicBezTo>
                  <a:cubicBezTo>
                    <a:pt x="4" y="12"/>
                    <a:pt x="6" y="11"/>
                    <a:pt x="8" y="12"/>
                  </a:cubicBezTo>
                  <a:cubicBezTo>
                    <a:pt x="9" y="12"/>
                    <a:pt x="8" y="15"/>
                    <a:pt x="10" y="15"/>
                  </a:cubicBezTo>
                  <a:cubicBezTo>
                    <a:pt x="10" y="16"/>
                    <a:pt x="11" y="16"/>
                    <a:pt x="12" y="16"/>
                  </a:cubicBezTo>
                  <a:cubicBezTo>
                    <a:pt x="12" y="17"/>
                    <a:pt x="13" y="17"/>
                    <a:pt x="13" y="18"/>
                  </a:cubicBezTo>
                  <a:cubicBezTo>
                    <a:pt x="15" y="19"/>
                    <a:pt x="16" y="18"/>
                    <a:pt x="18" y="17"/>
                  </a:cubicBezTo>
                  <a:cubicBezTo>
                    <a:pt x="20" y="17"/>
                    <a:pt x="21" y="16"/>
                    <a:pt x="21" y="14"/>
                  </a:cubicBezTo>
                  <a:cubicBezTo>
                    <a:pt x="22" y="12"/>
                    <a:pt x="23" y="11"/>
                    <a:pt x="24" y="10"/>
                  </a:cubicBezTo>
                  <a:cubicBezTo>
                    <a:pt x="26" y="9"/>
                    <a:pt x="26" y="7"/>
                    <a:pt x="25" y="6"/>
                  </a:cubicBezTo>
                  <a:cubicBezTo>
                    <a:pt x="24" y="5"/>
                    <a:pt x="22" y="5"/>
                    <a:pt x="21" y="6"/>
                  </a:cubicBezTo>
                  <a:cubicBezTo>
                    <a:pt x="20" y="6"/>
                    <a:pt x="19" y="6"/>
                    <a:pt x="19" y="4"/>
                  </a:cubicBezTo>
                  <a:cubicBezTo>
                    <a:pt x="19" y="4"/>
                    <a:pt x="19" y="3"/>
                    <a:pt x="19" y="2"/>
                  </a:cubicBezTo>
                  <a:cubicBezTo>
                    <a:pt x="19" y="2"/>
                    <a:pt x="20" y="1"/>
                    <a:pt x="1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1" name="Freeform 10"/>
            <p:cNvSpPr>
              <a:spLocks/>
            </p:cNvSpPr>
            <p:nvPr/>
          </p:nvSpPr>
          <p:spPr bwMode="auto">
            <a:xfrm>
              <a:off x="7661275" y="808038"/>
              <a:ext cx="34925" cy="25400"/>
            </a:xfrm>
            <a:custGeom>
              <a:avLst/>
              <a:gdLst>
                <a:gd name="T0" fmla="*/ 5 w 11"/>
                <a:gd name="T1" fmla="*/ 5 h 8"/>
                <a:gd name="T2" fmla="*/ 6 w 11"/>
                <a:gd name="T3" fmla="*/ 5 h 8"/>
                <a:gd name="T4" fmla="*/ 9 w 11"/>
                <a:gd name="T5" fmla="*/ 7 h 8"/>
                <a:gd name="T6" fmla="*/ 11 w 11"/>
                <a:gd name="T7" fmla="*/ 6 h 8"/>
                <a:gd name="T8" fmla="*/ 11 w 11"/>
                <a:gd name="T9" fmla="*/ 4 h 8"/>
                <a:gd name="T10" fmla="*/ 10 w 11"/>
                <a:gd name="T11" fmla="*/ 2 h 8"/>
                <a:gd name="T12" fmla="*/ 9 w 11"/>
                <a:gd name="T13" fmla="*/ 1 h 8"/>
                <a:gd name="T14" fmla="*/ 7 w 11"/>
                <a:gd name="T15" fmla="*/ 1 h 8"/>
                <a:gd name="T16" fmla="*/ 3 w 11"/>
                <a:gd name="T17" fmla="*/ 0 h 8"/>
                <a:gd name="T18" fmla="*/ 1 w 11"/>
                <a:gd name="T19" fmla="*/ 2 h 8"/>
                <a:gd name="T20" fmla="*/ 3 w 11"/>
                <a:gd name="T21" fmla="*/ 3 h 8"/>
                <a:gd name="T22" fmla="*/ 5 w 11"/>
                <a:gd name="T23" fmla="*/ 5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1" h="8">
                  <a:moveTo>
                    <a:pt x="5" y="5"/>
                  </a:moveTo>
                  <a:cubicBezTo>
                    <a:pt x="5" y="5"/>
                    <a:pt x="6" y="5"/>
                    <a:pt x="6" y="5"/>
                  </a:cubicBezTo>
                  <a:cubicBezTo>
                    <a:pt x="7" y="5"/>
                    <a:pt x="9" y="6"/>
                    <a:pt x="9" y="7"/>
                  </a:cubicBezTo>
                  <a:cubicBezTo>
                    <a:pt x="10" y="8"/>
                    <a:pt x="11" y="7"/>
                    <a:pt x="11" y="6"/>
                  </a:cubicBezTo>
                  <a:cubicBezTo>
                    <a:pt x="11" y="5"/>
                    <a:pt x="11" y="4"/>
                    <a:pt x="11" y="4"/>
                  </a:cubicBezTo>
                  <a:cubicBezTo>
                    <a:pt x="11" y="3"/>
                    <a:pt x="10" y="3"/>
                    <a:pt x="10" y="2"/>
                  </a:cubicBezTo>
                  <a:cubicBezTo>
                    <a:pt x="10" y="1"/>
                    <a:pt x="10" y="1"/>
                    <a:pt x="9" y="1"/>
                  </a:cubicBezTo>
                  <a:cubicBezTo>
                    <a:pt x="9" y="0"/>
                    <a:pt x="8" y="1"/>
                    <a:pt x="7" y="1"/>
                  </a:cubicBezTo>
                  <a:cubicBezTo>
                    <a:pt x="5" y="1"/>
                    <a:pt x="4" y="0"/>
                    <a:pt x="3" y="0"/>
                  </a:cubicBezTo>
                  <a:cubicBezTo>
                    <a:pt x="2" y="0"/>
                    <a:pt x="0" y="1"/>
                    <a:pt x="1" y="2"/>
                  </a:cubicBezTo>
                  <a:cubicBezTo>
                    <a:pt x="1" y="3"/>
                    <a:pt x="2" y="3"/>
                    <a:pt x="3" y="3"/>
                  </a:cubicBezTo>
                  <a:cubicBezTo>
                    <a:pt x="4" y="4"/>
                    <a:pt x="4" y="4"/>
                    <a:pt x="5"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2" name="Freeform 11"/>
            <p:cNvSpPr>
              <a:spLocks/>
            </p:cNvSpPr>
            <p:nvPr/>
          </p:nvSpPr>
          <p:spPr bwMode="auto">
            <a:xfrm>
              <a:off x="7991475" y="563563"/>
              <a:ext cx="71438" cy="142875"/>
            </a:xfrm>
            <a:custGeom>
              <a:avLst/>
              <a:gdLst>
                <a:gd name="T0" fmla="*/ 14 w 23"/>
                <a:gd name="T1" fmla="*/ 9 h 45"/>
                <a:gd name="T2" fmla="*/ 9 w 23"/>
                <a:gd name="T3" fmla="*/ 10 h 45"/>
                <a:gd name="T4" fmla="*/ 6 w 23"/>
                <a:gd name="T5" fmla="*/ 13 h 45"/>
                <a:gd name="T6" fmla="*/ 2 w 23"/>
                <a:gd name="T7" fmla="*/ 15 h 45"/>
                <a:gd name="T8" fmla="*/ 0 w 23"/>
                <a:gd name="T9" fmla="*/ 19 h 45"/>
                <a:gd name="T10" fmla="*/ 1 w 23"/>
                <a:gd name="T11" fmla="*/ 23 h 45"/>
                <a:gd name="T12" fmla="*/ 1 w 23"/>
                <a:gd name="T13" fmla="*/ 28 h 45"/>
                <a:gd name="T14" fmla="*/ 5 w 23"/>
                <a:gd name="T15" fmla="*/ 30 h 45"/>
                <a:gd name="T16" fmla="*/ 3 w 23"/>
                <a:gd name="T17" fmla="*/ 33 h 45"/>
                <a:gd name="T18" fmla="*/ 5 w 23"/>
                <a:gd name="T19" fmla="*/ 36 h 45"/>
                <a:gd name="T20" fmla="*/ 5 w 23"/>
                <a:gd name="T21" fmla="*/ 38 h 45"/>
                <a:gd name="T22" fmla="*/ 6 w 23"/>
                <a:gd name="T23" fmla="*/ 39 h 45"/>
                <a:gd name="T24" fmla="*/ 9 w 23"/>
                <a:gd name="T25" fmla="*/ 42 h 45"/>
                <a:gd name="T26" fmla="*/ 11 w 23"/>
                <a:gd name="T27" fmla="*/ 43 h 45"/>
                <a:gd name="T28" fmla="*/ 13 w 23"/>
                <a:gd name="T29" fmla="*/ 44 h 45"/>
                <a:gd name="T30" fmla="*/ 14 w 23"/>
                <a:gd name="T31" fmla="*/ 45 h 45"/>
                <a:gd name="T32" fmla="*/ 15 w 23"/>
                <a:gd name="T33" fmla="*/ 43 h 45"/>
                <a:gd name="T34" fmla="*/ 16 w 23"/>
                <a:gd name="T35" fmla="*/ 39 h 45"/>
                <a:gd name="T36" fmla="*/ 18 w 23"/>
                <a:gd name="T37" fmla="*/ 35 h 45"/>
                <a:gd name="T38" fmla="*/ 19 w 23"/>
                <a:gd name="T39" fmla="*/ 31 h 45"/>
                <a:gd name="T40" fmla="*/ 20 w 23"/>
                <a:gd name="T41" fmla="*/ 29 h 45"/>
                <a:gd name="T42" fmla="*/ 20 w 23"/>
                <a:gd name="T43" fmla="*/ 26 h 45"/>
                <a:gd name="T44" fmla="*/ 22 w 23"/>
                <a:gd name="T45" fmla="*/ 23 h 45"/>
                <a:gd name="T46" fmla="*/ 23 w 23"/>
                <a:gd name="T47" fmla="*/ 19 h 45"/>
                <a:gd name="T48" fmla="*/ 22 w 23"/>
                <a:gd name="T49" fmla="*/ 15 h 45"/>
                <a:gd name="T50" fmla="*/ 22 w 23"/>
                <a:gd name="T51" fmla="*/ 10 h 45"/>
                <a:gd name="T52" fmla="*/ 22 w 23"/>
                <a:gd name="T53" fmla="*/ 8 h 45"/>
                <a:gd name="T54" fmla="*/ 21 w 23"/>
                <a:gd name="T55" fmla="*/ 6 h 45"/>
                <a:gd name="T56" fmla="*/ 20 w 23"/>
                <a:gd name="T57" fmla="*/ 2 h 45"/>
                <a:gd name="T58" fmla="*/ 19 w 23"/>
                <a:gd name="T59" fmla="*/ 1 h 45"/>
                <a:gd name="T60" fmla="*/ 18 w 23"/>
                <a:gd name="T61" fmla="*/ 0 h 45"/>
                <a:gd name="T62" fmla="*/ 18 w 23"/>
                <a:gd name="T63" fmla="*/ 2 h 45"/>
                <a:gd name="T64" fmla="*/ 17 w 23"/>
                <a:gd name="T65" fmla="*/ 8 h 45"/>
                <a:gd name="T66" fmla="*/ 14 w 23"/>
                <a:gd name="T67" fmla="*/ 9 h 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3" h="45">
                  <a:moveTo>
                    <a:pt x="14" y="9"/>
                  </a:moveTo>
                  <a:cubicBezTo>
                    <a:pt x="12" y="9"/>
                    <a:pt x="10" y="9"/>
                    <a:pt x="9" y="10"/>
                  </a:cubicBezTo>
                  <a:cubicBezTo>
                    <a:pt x="8" y="11"/>
                    <a:pt x="7" y="12"/>
                    <a:pt x="6" y="13"/>
                  </a:cubicBezTo>
                  <a:cubicBezTo>
                    <a:pt x="5" y="14"/>
                    <a:pt x="4" y="15"/>
                    <a:pt x="2" y="15"/>
                  </a:cubicBezTo>
                  <a:cubicBezTo>
                    <a:pt x="1" y="16"/>
                    <a:pt x="0" y="17"/>
                    <a:pt x="0" y="19"/>
                  </a:cubicBezTo>
                  <a:cubicBezTo>
                    <a:pt x="0" y="21"/>
                    <a:pt x="1" y="22"/>
                    <a:pt x="1" y="23"/>
                  </a:cubicBezTo>
                  <a:cubicBezTo>
                    <a:pt x="1" y="25"/>
                    <a:pt x="1" y="26"/>
                    <a:pt x="1" y="28"/>
                  </a:cubicBezTo>
                  <a:cubicBezTo>
                    <a:pt x="2" y="30"/>
                    <a:pt x="4" y="28"/>
                    <a:pt x="5" y="30"/>
                  </a:cubicBezTo>
                  <a:cubicBezTo>
                    <a:pt x="5" y="32"/>
                    <a:pt x="4" y="33"/>
                    <a:pt x="3" y="33"/>
                  </a:cubicBezTo>
                  <a:cubicBezTo>
                    <a:pt x="2" y="35"/>
                    <a:pt x="4" y="35"/>
                    <a:pt x="5" y="36"/>
                  </a:cubicBezTo>
                  <a:cubicBezTo>
                    <a:pt x="6" y="36"/>
                    <a:pt x="5" y="37"/>
                    <a:pt x="5" y="38"/>
                  </a:cubicBezTo>
                  <a:cubicBezTo>
                    <a:pt x="5" y="39"/>
                    <a:pt x="6" y="39"/>
                    <a:pt x="6" y="39"/>
                  </a:cubicBezTo>
                  <a:cubicBezTo>
                    <a:pt x="7" y="40"/>
                    <a:pt x="8" y="41"/>
                    <a:pt x="9" y="42"/>
                  </a:cubicBezTo>
                  <a:cubicBezTo>
                    <a:pt x="11" y="42"/>
                    <a:pt x="10" y="42"/>
                    <a:pt x="11" y="43"/>
                  </a:cubicBezTo>
                  <a:cubicBezTo>
                    <a:pt x="12" y="43"/>
                    <a:pt x="12" y="43"/>
                    <a:pt x="13" y="44"/>
                  </a:cubicBezTo>
                  <a:cubicBezTo>
                    <a:pt x="14" y="44"/>
                    <a:pt x="14" y="45"/>
                    <a:pt x="14" y="45"/>
                  </a:cubicBezTo>
                  <a:cubicBezTo>
                    <a:pt x="15" y="45"/>
                    <a:pt x="15" y="44"/>
                    <a:pt x="15" y="43"/>
                  </a:cubicBezTo>
                  <a:cubicBezTo>
                    <a:pt x="16" y="42"/>
                    <a:pt x="16" y="40"/>
                    <a:pt x="16" y="39"/>
                  </a:cubicBezTo>
                  <a:cubicBezTo>
                    <a:pt x="16" y="37"/>
                    <a:pt x="17" y="36"/>
                    <a:pt x="18" y="35"/>
                  </a:cubicBezTo>
                  <a:cubicBezTo>
                    <a:pt x="18" y="34"/>
                    <a:pt x="18" y="32"/>
                    <a:pt x="19" y="31"/>
                  </a:cubicBezTo>
                  <a:cubicBezTo>
                    <a:pt x="19" y="30"/>
                    <a:pt x="20" y="29"/>
                    <a:pt x="20" y="29"/>
                  </a:cubicBezTo>
                  <a:cubicBezTo>
                    <a:pt x="20" y="28"/>
                    <a:pt x="20" y="27"/>
                    <a:pt x="20" y="26"/>
                  </a:cubicBezTo>
                  <a:cubicBezTo>
                    <a:pt x="21" y="25"/>
                    <a:pt x="21" y="24"/>
                    <a:pt x="22" y="23"/>
                  </a:cubicBezTo>
                  <a:cubicBezTo>
                    <a:pt x="23" y="22"/>
                    <a:pt x="23" y="21"/>
                    <a:pt x="23" y="19"/>
                  </a:cubicBezTo>
                  <a:cubicBezTo>
                    <a:pt x="23" y="18"/>
                    <a:pt x="23" y="16"/>
                    <a:pt x="22" y="15"/>
                  </a:cubicBezTo>
                  <a:cubicBezTo>
                    <a:pt x="22" y="13"/>
                    <a:pt x="22" y="12"/>
                    <a:pt x="22" y="10"/>
                  </a:cubicBezTo>
                  <a:cubicBezTo>
                    <a:pt x="22" y="9"/>
                    <a:pt x="22" y="8"/>
                    <a:pt x="22" y="8"/>
                  </a:cubicBezTo>
                  <a:cubicBezTo>
                    <a:pt x="22" y="7"/>
                    <a:pt x="21" y="6"/>
                    <a:pt x="21" y="6"/>
                  </a:cubicBezTo>
                  <a:cubicBezTo>
                    <a:pt x="20" y="4"/>
                    <a:pt x="21" y="3"/>
                    <a:pt x="20" y="2"/>
                  </a:cubicBezTo>
                  <a:cubicBezTo>
                    <a:pt x="19" y="1"/>
                    <a:pt x="19" y="1"/>
                    <a:pt x="19" y="1"/>
                  </a:cubicBezTo>
                  <a:cubicBezTo>
                    <a:pt x="18" y="1"/>
                    <a:pt x="19" y="0"/>
                    <a:pt x="18" y="0"/>
                  </a:cubicBezTo>
                  <a:cubicBezTo>
                    <a:pt x="17" y="0"/>
                    <a:pt x="18" y="2"/>
                    <a:pt x="18" y="2"/>
                  </a:cubicBezTo>
                  <a:cubicBezTo>
                    <a:pt x="18" y="4"/>
                    <a:pt x="18" y="6"/>
                    <a:pt x="17" y="8"/>
                  </a:cubicBezTo>
                  <a:cubicBezTo>
                    <a:pt x="16" y="9"/>
                    <a:pt x="15" y="9"/>
                    <a:pt x="14"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3" name="Freeform 12"/>
            <p:cNvSpPr>
              <a:spLocks/>
            </p:cNvSpPr>
            <p:nvPr/>
          </p:nvSpPr>
          <p:spPr bwMode="auto">
            <a:xfrm>
              <a:off x="7959725" y="712788"/>
              <a:ext cx="122238" cy="198438"/>
            </a:xfrm>
            <a:custGeom>
              <a:avLst/>
              <a:gdLst>
                <a:gd name="T0" fmla="*/ 0 w 39"/>
                <a:gd name="T1" fmla="*/ 17 h 63"/>
                <a:gd name="T2" fmla="*/ 3 w 39"/>
                <a:gd name="T3" fmla="*/ 17 h 63"/>
                <a:gd name="T4" fmla="*/ 6 w 39"/>
                <a:gd name="T5" fmla="*/ 18 h 63"/>
                <a:gd name="T6" fmla="*/ 7 w 39"/>
                <a:gd name="T7" fmla="*/ 21 h 63"/>
                <a:gd name="T8" fmla="*/ 8 w 39"/>
                <a:gd name="T9" fmla="*/ 24 h 63"/>
                <a:gd name="T10" fmla="*/ 7 w 39"/>
                <a:gd name="T11" fmla="*/ 30 h 63"/>
                <a:gd name="T12" fmla="*/ 7 w 39"/>
                <a:gd name="T13" fmla="*/ 34 h 63"/>
                <a:gd name="T14" fmla="*/ 7 w 39"/>
                <a:gd name="T15" fmla="*/ 36 h 63"/>
                <a:gd name="T16" fmla="*/ 9 w 39"/>
                <a:gd name="T17" fmla="*/ 38 h 63"/>
                <a:gd name="T18" fmla="*/ 8 w 39"/>
                <a:gd name="T19" fmla="*/ 45 h 63"/>
                <a:gd name="T20" fmla="*/ 6 w 39"/>
                <a:gd name="T21" fmla="*/ 47 h 63"/>
                <a:gd name="T22" fmla="*/ 6 w 39"/>
                <a:gd name="T23" fmla="*/ 51 h 63"/>
                <a:gd name="T24" fmla="*/ 7 w 39"/>
                <a:gd name="T25" fmla="*/ 56 h 63"/>
                <a:gd name="T26" fmla="*/ 10 w 39"/>
                <a:gd name="T27" fmla="*/ 58 h 63"/>
                <a:gd name="T28" fmla="*/ 12 w 39"/>
                <a:gd name="T29" fmla="*/ 60 h 63"/>
                <a:gd name="T30" fmla="*/ 20 w 39"/>
                <a:gd name="T31" fmla="*/ 57 h 63"/>
                <a:gd name="T32" fmla="*/ 20 w 39"/>
                <a:gd name="T33" fmla="*/ 54 h 63"/>
                <a:gd name="T34" fmla="*/ 26 w 39"/>
                <a:gd name="T35" fmla="*/ 53 h 63"/>
                <a:gd name="T36" fmla="*/ 29 w 39"/>
                <a:gd name="T37" fmla="*/ 55 h 63"/>
                <a:gd name="T38" fmla="*/ 31 w 39"/>
                <a:gd name="T39" fmla="*/ 54 h 63"/>
                <a:gd name="T40" fmla="*/ 32 w 39"/>
                <a:gd name="T41" fmla="*/ 51 h 63"/>
                <a:gd name="T42" fmla="*/ 32 w 39"/>
                <a:gd name="T43" fmla="*/ 48 h 63"/>
                <a:gd name="T44" fmla="*/ 34 w 39"/>
                <a:gd name="T45" fmla="*/ 41 h 63"/>
                <a:gd name="T46" fmla="*/ 35 w 39"/>
                <a:gd name="T47" fmla="*/ 38 h 63"/>
                <a:gd name="T48" fmla="*/ 35 w 39"/>
                <a:gd name="T49" fmla="*/ 35 h 63"/>
                <a:gd name="T50" fmla="*/ 36 w 39"/>
                <a:gd name="T51" fmla="*/ 31 h 63"/>
                <a:gd name="T52" fmla="*/ 37 w 39"/>
                <a:gd name="T53" fmla="*/ 28 h 63"/>
                <a:gd name="T54" fmla="*/ 37 w 39"/>
                <a:gd name="T55" fmla="*/ 24 h 63"/>
                <a:gd name="T56" fmla="*/ 38 w 39"/>
                <a:gd name="T57" fmla="*/ 21 h 63"/>
                <a:gd name="T58" fmla="*/ 36 w 39"/>
                <a:gd name="T59" fmla="*/ 15 h 63"/>
                <a:gd name="T60" fmla="*/ 33 w 39"/>
                <a:gd name="T61" fmla="*/ 10 h 63"/>
                <a:gd name="T62" fmla="*/ 31 w 39"/>
                <a:gd name="T63" fmla="*/ 8 h 63"/>
                <a:gd name="T64" fmla="*/ 32 w 39"/>
                <a:gd name="T65" fmla="*/ 5 h 63"/>
                <a:gd name="T66" fmla="*/ 27 w 39"/>
                <a:gd name="T67" fmla="*/ 2 h 63"/>
                <a:gd name="T68" fmla="*/ 25 w 39"/>
                <a:gd name="T69" fmla="*/ 0 h 63"/>
                <a:gd name="T70" fmla="*/ 23 w 39"/>
                <a:gd name="T71" fmla="*/ 2 h 63"/>
                <a:gd name="T72" fmla="*/ 18 w 39"/>
                <a:gd name="T73" fmla="*/ 6 h 63"/>
                <a:gd name="T74" fmla="*/ 13 w 39"/>
                <a:gd name="T75" fmla="*/ 11 h 63"/>
                <a:gd name="T76" fmla="*/ 9 w 39"/>
                <a:gd name="T77" fmla="*/ 10 h 63"/>
                <a:gd name="T78" fmla="*/ 6 w 39"/>
                <a:gd name="T79" fmla="*/ 10 h 63"/>
                <a:gd name="T80" fmla="*/ 4 w 39"/>
                <a:gd name="T81" fmla="*/ 8 h 63"/>
                <a:gd name="T82" fmla="*/ 2 w 39"/>
                <a:gd name="T83" fmla="*/ 10 h 63"/>
                <a:gd name="T84" fmla="*/ 2 w 39"/>
                <a:gd name="T85" fmla="*/ 14 h 63"/>
                <a:gd name="T86" fmla="*/ 0 w 39"/>
                <a:gd name="T87" fmla="*/ 17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9" h="63">
                  <a:moveTo>
                    <a:pt x="0" y="17"/>
                  </a:moveTo>
                  <a:cubicBezTo>
                    <a:pt x="1" y="18"/>
                    <a:pt x="2" y="17"/>
                    <a:pt x="3" y="17"/>
                  </a:cubicBezTo>
                  <a:cubicBezTo>
                    <a:pt x="4" y="17"/>
                    <a:pt x="5" y="18"/>
                    <a:pt x="6" y="18"/>
                  </a:cubicBezTo>
                  <a:cubicBezTo>
                    <a:pt x="6" y="19"/>
                    <a:pt x="6" y="20"/>
                    <a:pt x="7" y="21"/>
                  </a:cubicBezTo>
                  <a:cubicBezTo>
                    <a:pt x="7" y="22"/>
                    <a:pt x="8" y="23"/>
                    <a:pt x="8" y="24"/>
                  </a:cubicBezTo>
                  <a:cubicBezTo>
                    <a:pt x="9" y="26"/>
                    <a:pt x="7" y="28"/>
                    <a:pt x="7" y="30"/>
                  </a:cubicBezTo>
                  <a:cubicBezTo>
                    <a:pt x="6" y="32"/>
                    <a:pt x="7" y="33"/>
                    <a:pt x="7" y="34"/>
                  </a:cubicBezTo>
                  <a:cubicBezTo>
                    <a:pt x="8" y="35"/>
                    <a:pt x="7" y="36"/>
                    <a:pt x="7" y="36"/>
                  </a:cubicBezTo>
                  <a:cubicBezTo>
                    <a:pt x="8" y="37"/>
                    <a:pt x="8" y="37"/>
                    <a:pt x="9" y="38"/>
                  </a:cubicBezTo>
                  <a:cubicBezTo>
                    <a:pt x="11" y="40"/>
                    <a:pt x="9" y="42"/>
                    <a:pt x="8" y="45"/>
                  </a:cubicBezTo>
                  <a:cubicBezTo>
                    <a:pt x="7" y="46"/>
                    <a:pt x="6" y="46"/>
                    <a:pt x="6" y="47"/>
                  </a:cubicBezTo>
                  <a:cubicBezTo>
                    <a:pt x="6" y="49"/>
                    <a:pt x="6" y="50"/>
                    <a:pt x="6" y="51"/>
                  </a:cubicBezTo>
                  <a:cubicBezTo>
                    <a:pt x="6" y="53"/>
                    <a:pt x="4" y="55"/>
                    <a:pt x="7" y="56"/>
                  </a:cubicBezTo>
                  <a:cubicBezTo>
                    <a:pt x="8" y="57"/>
                    <a:pt x="9" y="57"/>
                    <a:pt x="10" y="58"/>
                  </a:cubicBezTo>
                  <a:cubicBezTo>
                    <a:pt x="10" y="58"/>
                    <a:pt x="11" y="59"/>
                    <a:pt x="12" y="60"/>
                  </a:cubicBezTo>
                  <a:cubicBezTo>
                    <a:pt x="15" y="63"/>
                    <a:pt x="18" y="60"/>
                    <a:pt x="20" y="57"/>
                  </a:cubicBezTo>
                  <a:cubicBezTo>
                    <a:pt x="21" y="56"/>
                    <a:pt x="20" y="55"/>
                    <a:pt x="20" y="54"/>
                  </a:cubicBezTo>
                  <a:cubicBezTo>
                    <a:pt x="21" y="51"/>
                    <a:pt x="25" y="53"/>
                    <a:pt x="26" y="53"/>
                  </a:cubicBezTo>
                  <a:cubicBezTo>
                    <a:pt x="28" y="53"/>
                    <a:pt x="28" y="54"/>
                    <a:pt x="29" y="55"/>
                  </a:cubicBezTo>
                  <a:cubicBezTo>
                    <a:pt x="30" y="56"/>
                    <a:pt x="31" y="56"/>
                    <a:pt x="31" y="54"/>
                  </a:cubicBezTo>
                  <a:cubicBezTo>
                    <a:pt x="32" y="53"/>
                    <a:pt x="32" y="52"/>
                    <a:pt x="32" y="51"/>
                  </a:cubicBezTo>
                  <a:cubicBezTo>
                    <a:pt x="32" y="50"/>
                    <a:pt x="32" y="49"/>
                    <a:pt x="32" y="48"/>
                  </a:cubicBezTo>
                  <a:cubicBezTo>
                    <a:pt x="33" y="45"/>
                    <a:pt x="33" y="44"/>
                    <a:pt x="34" y="41"/>
                  </a:cubicBezTo>
                  <a:cubicBezTo>
                    <a:pt x="34" y="40"/>
                    <a:pt x="35" y="40"/>
                    <a:pt x="35" y="38"/>
                  </a:cubicBezTo>
                  <a:cubicBezTo>
                    <a:pt x="35" y="37"/>
                    <a:pt x="35" y="36"/>
                    <a:pt x="35" y="35"/>
                  </a:cubicBezTo>
                  <a:cubicBezTo>
                    <a:pt x="35" y="34"/>
                    <a:pt x="35" y="32"/>
                    <a:pt x="36" y="31"/>
                  </a:cubicBezTo>
                  <a:cubicBezTo>
                    <a:pt x="36" y="30"/>
                    <a:pt x="36" y="29"/>
                    <a:pt x="37" y="28"/>
                  </a:cubicBezTo>
                  <a:cubicBezTo>
                    <a:pt x="37" y="27"/>
                    <a:pt x="37" y="26"/>
                    <a:pt x="37" y="24"/>
                  </a:cubicBezTo>
                  <a:cubicBezTo>
                    <a:pt x="38" y="23"/>
                    <a:pt x="38" y="22"/>
                    <a:pt x="38" y="21"/>
                  </a:cubicBezTo>
                  <a:cubicBezTo>
                    <a:pt x="39" y="19"/>
                    <a:pt x="37" y="17"/>
                    <a:pt x="36" y="15"/>
                  </a:cubicBezTo>
                  <a:cubicBezTo>
                    <a:pt x="36" y="13"/>
                    <a:pt x="36" y="11"/>
                    <a:pt x="33" y="10"/>
                  </a:cubicBezTo>
                  <a:cubicBezTo>
                    <a:pt x="33" y="9"/>
                    <a:pt x="31" y="9"/>
                    <a:pt x="31" y="8"/>
                  </a:cubicBezTo>
                  <a:cubicBezTo>
                    <a:pt x="30" y="7"/>
                    <a:pt x="32" y="6"/>
                    <a:pt x="32" y="5"/>
                  </a:cubicBezTo>
                  <a:cubicBezTo>
                    <a:pt x="33" y="1"/>
                    <a:pt x="29" y="3"/>
                    <a:pt x="27" y="2"/>
                  </a:cubicBezTo>
                  <a:cubicBezTo>
                    <a:pt x="26" y="1"/>
                    <a:pt x="27" y="0"/>
                    <a:pt x="25" y="0"/>
                  </a:cubicBezTo>
                  <a:cubicBezTo>
                    <a:pt x="24" y="0"/>
                    <a:pt x="23" y="1"/>
                    <a:pt x="23" y="2"/>
                  </a:cubicBezTo>
                  <a:cubicBezTo>
                    <a:pt x="21" y="4"/>
                    <a:pt x="19" y="4"/>
                    <a:pt x="18" y="6"/>
                  </a:cubicBezTo>
                  <a:cubicBezTo>
                    <a:pt x="16" y="8"/>
                    <a:pt x="15" y="10"/>
                    <a:pt x="13" y="11"/>
                  </a:cubicBezTo>
                  <a:cubicBezTo>
                    <a:pt x="11" y="11"/>
                    <a:pt x="10" y="11"/>
                    <a:pt x="9" y="10"/>
                  </a:cubicBezTo>
                  <a:cubicBezTo>
                    <a:pt x="8" y="10"/>
                    <a:pt x="7" y="11"/>
                    <a:pt x="6" y="10"/>
                  </a:cubicBezTo>
                  <a:cubicBezTo>
                    <a:pt x="4" y="10"/>
                    <a:pt x="4" y="8"/>
                    <a:pt x="4" y="8"/>
                  </a:cubicBezTo>
                  <a:cubicBezTo>
                    <a:pt x="2" y="7"/>
                    <a:pt x="2" y="10"/>
                    <a:pt x="2" y="10"/>
                  </a:cubicBezTo>
                  <a:cubicBezTo>
                    <a:pt x="2" y="12"/>
                    <a:pt x="2" y="13"/>
                    <a:pt x="2" y="14"/>
                  </a:cubicBezTo>
                  <a:cubicBezTo>
                    <a:pt x="1" y="15"/>
                    <a:pt x="0" y="15"/>
                    <a:pt x="0" y="1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4" name="Freeform 13"/>
            <p:cNvSpPr>
              <a:spLocks/>
            </p:cNvSpPr>
            <p:nvPr/>
          </p:nvSpPr>
          <p:spPr bwMode="auto">
            <a:xfrm>
              <a:off x="8097838" y="576263"/>
              <a:ext cx="25400" cy="19050"/>
            </a:xfrm>
            <a:custGeom>
              <a:avLst/>
              <a:gdLst>
                <a:gd name="T0" fmla="*/ 1 w 8"/>
                <a:gd name="T1" fmla="*/ 3 h 6"/>
                <a:gd name="T2" fmla="*/ 3 w 8"/>
                <a:gd name="T3" fmla="*/ 4 h 6"/>
                <a:gd name="T4" fmla="*/ 5 w 8"/>
                <a:gd name="T5" fmla="*/ 5 h 6"/>
                <a:gd name="T6" fmla="*/ 7 w 8"/>
                <a:gd name="T7" fmla="*/ 5 h 6"/>
                <a:gd name="T8" fmla="*/ 7 w 8"/>
                <a:gd name="T9" fmla="*/ 3 h 6"/>
                <a:gd name="T10" fmla="*/ 7 w 8"/>
                <a:gd name="T11" fmla="*/ 1 h 6"/>
                <a:gd name="T12" fmla="*/ 6 w 8"/>
                <a:gd name="T13" fmla="*/ 2 h 6"/>
                <a:gd name="T14" fmla="*/ 1 w 8"/>
                <a:gd name="T15" fmla="*/ 2 h 6"/>
                <a:gd name="T16" fmla="*/ 1 w 8"/>
                <a:gd name="T17" fmla="*/ 3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 h="6">
                  <a:moveTo>
                    <a:pt x="1" y="3"/>
                  </a:moveTo>
                  <a:cubicBezTo>
                    <a:pt x="1" y="4"/>
                    <a:pt x="2" y="4"/>
                    <a:pt x="3" y="4"/>
                  </a:cubicBezTo>
                  <a:cubicBezTo>
                    <a:pt x="4" y="5"/>
                    <a:pt x="4" y="4"/>
                    <a:pt x="5" y="5"/>
                  </a:cubicBezTo>
                  <a:cubicBezTo>
                    <a:pt x="6" y="5"/>
                    <a:pt x="6" y="6"/>
                    <a:pt x="7" y="5"/>
                  </a:cubicBezTo>
                  <a:cubicBezTo>
                    <a:pt x="7" y="5"/>
                    <a:pt x="7" y="4"/>
                    <a:pt x="7" y="3"/>
                  </a:cubicBezTo>
                  <a:cubicBezTo>
                    <a:pt x="7" y="2"/>
                    <a:pt x="8" y="2"/>
                    <a:pt x="7" y="1"/>
                  </a:cubicBezTo>
                  <a:cubicBezTo>
                    <a:pt x="6" y="0"/>
                    <a:pt x="6" y="1"/>
                    <a:pt x="6" y="2"/>
                  </a:cubicBezTo>
                  <a:cubicBezTo>
                    <a:pt x="4" y="3"/>
                    <a:pt x="2" y="1"/>
                    <a:pt x="1" y="2"/>
                  </a:cubicBezTo>
                  <a:cubicBezTo>
                    <a:pt x="0" y="2"/>
                    <a:pt x="0" y="3"/>
                    <a:pt x="1"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5" name="Freeform 14"/>
            <p:cNvSpPr>
              <a:spLocks/>
            </p:cNvSpPr>
            <p:nvPr/>
          </p:nvSpPr>
          <p:spPr bwMode="auto">
            <a:xfrm>
              <a:off x="7488238" y="884238"/>
              <a:ext cx="26988" cy="30163"/>
            </a:xfrm>
            <a:custGeom>
              <a:avLst/>
              <a:gdLst>
                <a:gd name="T0" fmla="*/ 2 w 9"/>
                <a:gd name="T1" fmla="*/ 8 h 10"/>
                <a:gd name="T2" fmla="*/ 5 w 9"/>
                <a:gd name="T3" fmla="*/ 6 h 10"/>
                <a:gd name="T4" fmla="*/ 8 w 9"/>
                <a:gd name="T5" fmla="*/ 3 h 10"/>
                <a:gd name="T6" fmla="*/ 9 w 9"/>
                <a:gd name="T7" fmla="*/ 2 h 10"/>
                <a:gd name="T8" fmla="*/ 7 w 9"/>
                <a:gd name="T9" fmla="*/ 1 h 10"/>
                <a:gd name="T10" fmla="*/ 5 w 9"/>
                <a:gd name="T11" fmla="*/ 0 h 10"/>
                <a:gd name="T12" fmla="*/ 3 w 9"/>
                <a:gd name="T13" fmla="*/ 2 h 10"/>
                <a:gd name="T14" fmla="*/ 0 w 9"/>
                <a:gd name="T15" fmla="*/ 4 h 10"/>
                <a:gd name="T16" fmla="*/ 1 w 9"/>
                <a:gd name="T17" fmla="*/ 6 h 10"/>
                <a:gd name="T18" fmla="*/ 2 w 9"/>
                <a:gd name="T19" fmla="*/ 8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0">
                  <a:moveTo>
                    <a:pt x="2" y="8"/>
                  </a:moveTo>
                  <a:cubicBezTo>
                    <a:pt x="3" y="10"/>
                    <a:pt x="5" y="7"/>
                    <a:pt x="5" y="6"/>
                  </a:cubicBezTo>
                  <a:cubicBezTo>
                    <a:pt x="6" y="5"/>
                    <a:pt x="7" y="4"/>
                    <a:pt x="8" y="3"/>
                  </a:cubicBezTo>
                  <a:cubicBezTo>
                    <a:pt x="8" y="3"/>
                    <a:pt x="9" y="3"/>
                    <a:pt x="9" y="2"/>
                  </a:cubicBezTo>
                  <a:cubicBezTo>
                    <a:pt x="8" y="2"/>
                    <a:pt x="7" y="2"/>
                    <a:pt x="7" y="1"/>
                  </a:cubicBezTo>
                  <a:cubicBezTo>
                    <a:pt x="6" y="1"/>
                    <a:pt x="6" y="0"/>
                    <a:pt x="5" y="0"/>
                  </a:cubicBezTo>
                  <a:cubicBezTo>
                    <a:pt x="4" y="0"/>
                    <a:pt x="4" y="2"/>
                    <a:pt x="3" y="2"/>
                  </a:cubicBezTo>
                  <a:cubicBezTo>
                    <a:pt x="2" y="3"/>
                    <a:pt x="1" y="3"/>
                    <a:pt x="0" y="4"/>
                  </a:cubicBezTo>
                  <a:cubicBezTo>
                    <a:pt x="0" y="5"/>
                    <a:pt x="1" y="5"/>
                    <a:pt x="1" y="6"/>
                  </a:cubicBezTo>
                  <a:cubicBezTo>
                    <a:pt x="2" y="7"/>
                    <a:pt x="2" y="7"/>
                    <a:pt x="2"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6" name="Freeform 15"/>
            <p:cNvSpPr>
              <a:spLocks/>
            </p:cNvSpPr>
            <p:nvPr/>
          </p:nvSpPr>
          <p:spPr bwMode="auto">
            <a:xfrm>
              <a:off x="8224838" y="1069975"/>
              <a:ext cx="6350" cy="6350"/>
            </a:xfrm>
            <a:custGeom>
              <a:avLst/>
              <a:gdLst>
                <a:gd name="T0" fmla="*/ 2 w 2"/>
                <a:gd name="T1" fmla="*/ 1 h 2"/>
                <a:gd name="T2" fmla="*/ 0 w 2"/>
                <a:gd name="T3" fmla="*/ 0 h 2"/>
                <a:gd name="T4" fmla="*/ 0 w 2"/>
                <a:gd name="T5" fmla="*/ 0 h 2"/>
                <a:gd name="T6" fmla="*/ 0 w 2"/>
                <a:gd name="T7" fmla="*/ 1 h 2"/>
                <a:gd name="T8" fmla="*/ 2 w 2"/>
                <a:gd name="T9" fmla="*/ 1 h 2"/>
              </a:gdLst>
              <a:ahLst/>
              <a:cxnLst>
                <a:cxn ang="0">
                  <a:pos x="T0" y="T1"/>
                </a:cxn>
                <a:cxn ang="0">
                  <a:pos x="T2" y="T3"/>
                </a:cxn>
                <a:cxn ang="0">
                  <a:pos x="T4" y="T5"/>
                </a:cxn>
                <a:cxn ang="0">
                  <a:pos x="T6" y="T7"/>
                </a:cxn>
                <a:cxn ang="0">
                  <a:pos x="T8" y="T9"/>
                </a:cxn>
              </a:cxnLst>
              <a:rect l="0" t="0" r="r" b="b"/>
              <a:pathLst>
                <a:path w="2" h="2">
                  <a:moveTo>
                    <a:pt x="2" y="1"/>
                  </a:moveTo>
                  <a:cubicBezTo>
                    <a:pt x="1" y="0"/>
                    <a:pt x="1" y="0"/>
                    <a:pt x="0" y="0"/>
                  </a:cubicBezTo>
                  <a:cubicBezTo>
                    <a:pt x="0" y="0"/>
                    <a:pt x="0" y="0"/>
                    <a:pt x="0" y="0"/>
                  </a:cubicBezTo>
                  <a:cubicBezTo>
                    <a:pt x="0" y="1"/>
                    <a:pt x="0" y="1"/>
                    <a:pt x="0" y="1"/>
                  </a:cubicBezTo>
                  <a:cubicBezTo>
                    <a:pt x="0" y="2"/>
                    <a:pt x="2" y="2"/>
                    <a:pt x="2"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7" name="Freeform 16"/>
            <p:cNvSpPr>
              <a:spLocks/>
            </p:cNvSpPr>
            <p:nvPr/>
          </p:nvSpPr>
          <p:spPr bwMode="auto">
            <a:xfrm>
              <a:off x="8428038" y="458788"/>
              <a:ext cx="34925" cy="28575"/>
            </a:xfrm>
            <a:custGeom>
              <a:avLst/>
              <a:gdLst>
                <a:gd name="T0" fmla="*/ 8 w 11"/>
                <a:gd name="T1" fmla="*/ 6 h 9"/>
                <a:gd name="T2" fmla="*/ 11 w 11"/>
                <a:gd name="T3" fmla="*/ 9 h 9"/>
                <a:gd name="T4" fmla="*/ 8 w 11"/>
                <a:gd name="T5" fmla="*/ 6 h 9"/>
                <a:gd name="T6" fmla="*/ 5 w 11"/>
                <a:gd name="T7" fmla="*/ 3 h 9"/>
                <a:gd name="T8" fmla="*/ 4 w 11"/>
                <a:gd name="T9" fmla="*/ 3 h 9"/>
                <a:gd name="T10" fmla="*/ 4 w 11"/>
                <a:gd name="T11" fmla="*/ 3 h 9"/>
                <a:gd name="T12" fmla="*/ 3 w 11"/>
                <a:gd name="T13" fmla="*/ 3 h 9"/>
                <a:gd name="T14" fmla="*/ 3 w 11"/>
                <a:gd name="T15" fmla="*/ 3 h 9"/>
                <a:gd name="T16" fmla="*/ 0 w 11"/>
                <a:gd name="T17" fmla="*/ 0 h 9"/>
                <a:gd name="T18" fmla="*/ 2 w 11"/>
                <a:gd name="T19" fmla="*/ 3 h 9"/>
                <a:gd name="T20" fmla="*/ 5 w 11"/>
                <a:gd name="T21" fmla="*/ 6 h 9"/>
                <a:gd name="T22" fmla="*/ 4 w 11"/>
                <a:gd name="T23" fmla="*/ 3 h 9"/>
                <a:gd name="T24" fmla="*/ 8 w 11"/>
                <a:gd name="T25" fmla="*/ 6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 h="9">
                  <a:moveTo>
                    <a:pt x="8" y="6"/>
                  </a:moveTo>
                  <a:cubicBezTo>
                    <a:pt x="9" y="7"/>
                    <a:pt x="10" y="9"/>
                    <a:pt x="11" y="9"/>
                  </a:cubicBezTo>
                  <a:cubicBezTo>
                    <a:pt x="10" y="8"/>
                    <a:pt x="9" y="7"/>
                    <a:pt x="8" y="6"/>
                  </a:cubicBezTo>
                  <a:cubicBezTo>
                    <a:pt x="7" y="5"/>
                    <a:pt x="6" y="4"/>
                    <a:pt x="5" y="3"/>
                  </a:cubicBezTo>
                  <a:cubicBezTo>
                    <a:pt x="5" y="3"/>
                    <a:pt x="4" y="3"/>
                    <a:pt x="4" y="3"/>
                  </a:cubicBezTo>
                  <a:cubicBezTo>
                    <a:pt x="3" y="3"/>
                    <a:pt x="4" y="3"/>
                    <a:pt x="4" y="3"/>
                  </a:cubicBezTo>
                  <a:cubicBezTo>
                    <a:pt x="3" y="3"/>
                    <a:pt x="4" y="4"/>
                    <a:pt x="3" y="3"/>
                  </a:cubicBezTo>
                  <a:cubicBezTo>
                    <a:pt x="3" y="3"/>
                    <a:pt x="3" y="3"/>
                    <a:pt x="3" y="3"/>
                  </a:cubicBezTo>
                  <a:cubicBezTo>
                    <a:pt x="2" y="2"/>
                    <a:pt x="1" y="0"/>
                    <a:pt x="0" y="0"/>
                  </a:cubicBezTo>
                  <a:cubicBezTo>
                    <a:pt x="1" y="1"/>
                    <a:pt x="2" y="2"/>
                    <a:pt x="2" y="3"/>
                  </a:cubicBezTo>
                  <a:cubicBezTo>
                    <a:pt x="3" y="4"/>
                    <a:pt x="4" y="5"/>
                    <a:pt x="5" y="6"/>
                  </a:cubicBezTo>
                  <a:cubicBezTo>
                    <a:pt x="5" y="5"/>
                    <a:pt x="4" y="4"/>
                    <a:pt x="4" y="3"/>
                  </a:cubicBezTo>
                  <a:cubicBezTo>
                    <a:pt x="5" y="3"/>
                    <a:pt x="7" y="6"/>
                    <a:pt x="8"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8" name="Freeform 17"/>
            <p:cNvSpPr>
              <a:spLocks/>
            </p:cNvSpPr>
            <p:nvPr/>
          </p:nvSpPr>
          <p:spPr bwMode="auto">
            <a:xfrm>
              <a:off x="9234488" y="990600"/>
              <a:ext cx="38100" cy="15875"/>
            </a:xfrm>
            <a:custGeom>
              <a:avLst/>
              <a:gdLst>
                <a:gd name="T0" fmla="*/ 7 w 12"/>
                <a:gd name="T1" fmla="*/ 1 h 5"/>
                <a:gd name="T2" fmla="*/ 5 w 12"/>
                <a:gd name="T3" fmla="*/ 0 h 5"/>
                <a:gd name="T4" fmla="*/ 3 w 12"/>
                <a:gd name="T5" fmla="*/ 1 h 5"/>
                <a:gd name="T6" fmla="*/ 1 w 12"/>
                <a:gd name="T7" fmla="*/ 1 h 5"/>
                <a:gd name="T8" fmla="*/ 2 w 12"/>
                <a:gd name="T9" fmla="*/ 3 h 5"/>
                <a:gd name="T10" fmla="*/ 4 w 12"/>
                <a:gd name="T11" fmla="*/ 4 h 5"/>
                <a:gd name="T12" fmla="*/ 5 w 12"/>
                <a:gd name="T13" fmla="*/ 5 h 5"/>
                <a:gd name="T14" fmla="*/ 6 w 12"/>
                <a:gd name="T15" fmla="*/ 5 h 5"/>
                <a:gd name="T16" fmla="*/ 8 w 12"/>
                <a:gd name="T17" fmla="*/ 4 h 5"/>
                <a:gd name="T18" fmla="*/ 9 w 12"/>
                <a:gd name="T19" fmla="*/ 3 h 5"/>
                <a:gd name="T20" fmla="*/ 10 w 12"/>
                <a:gd name="T21" fmla="*/ 3 h 5"/>
                <a:gd name="T22" fmla="*/ 7 w 12"/>
                <a:gd name="T23" fmla="*/ 1 h 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 h="5">
                  <a:moveTo>
                    <a:pt x="7" y="1"/>
                  </a:moveTo>
                  <a:cubicBezTo>
                    <a:pt x="6" y="1"/>
                    <a:pt x="6" y="0"/>
                    <a:pt x="5" y="0"/>
                  </a:cubicBezTo>
                  <a:cubicBezTo>
                    <a:pt x="4" y="1"/>
                    <a:pt x="3" y="1"/>
                    <a:pt x="3" y="1"/>
                  </a:cubicBezTo>
                  <a:cubicBezTo>
                    <a:pt x="2" y="1"/>
                    <a:pt x="1" y="1"/>
                    <a:pt x="1" y="1"/>
                  </a:cubicBezTo>
                  <a:cubicBezTo>
                    <a:pt x="0" y="1"/>
                    <a:pt x="2" y="3"/>
                    <a:pt x="2" y="3"/>
                  </a:cubicBezTo>
                  <a:cubicBezTo>
                    <a:pt x="3" y="4"/>
                    <a:pt x="4" y="3"/>
                    <a:pt x="4" y="4"/>
                  </a:cubicBezTo>
                  <a:cubicBezTo>
                    <a:pt x="5" y="4"/>
                    <a:pt x="4" y="5"/>
                    <a:pt x="5" y="5"/>
                  </a:cubicBezTo>
                  <a:cubicBezTo>
                    <a:pt x="5" y="5"/>
                    <a:pt x="6" y="5"/>
                    <a:pt x="6" y="5"/>
                  </a:cubicBezTo>
                  <a:cubicBezTo>
                    <a:pt x="7" y="4"/>
                    <a:pt x="7" y="4"/>
                    <a:pt x="8" y="4"/>
                  </a:cubicBezTo>
                  <a:cubicBezTo>
                    <a:pt x="8" y="4"/>
                    <a:pt x="9" y="3"/>
                    <a:pt x="9" y="3"/>
                  </a:cubicBezTo>
                  <a:cubicBezTo>
                    <a:pt x="9" y="3"/>
                    <a:pt x="10" y="3"/>
                    <a:pt x="10" y="3"/>
                  </a:cubicBezTo>
                  <a:cubicBezTo>
                    <a:pt x="12" y="1"/>
                    <a:pt x="8" y="1"/>
                    <a:pt x="7"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19" name="Freeform 18"/>
            <p:cNvSpPr>
              <a:spLocks/>
            </p:cNvSpPr>
            <p:nvPr/>
          </p:nvSpPr>
          <p:spPr bwMode="auto">
            <a:xfrm>
              <a:off x="8377238" y="417513"/>
              <a:ext cx="6350" cy="6350"/>
            </a:xfrm>
            <a:custGeom>
              <a:avLst/>
              <a:gdLst>
                <a:gd name="T0" fmla="*/ 1 w 2"/>
                <a:gd name="T1" fmla="*/ 1 h 2"/>
                <a:gd name="T2" fmla="*/ 2 w 2"/>
                <a:gd name="T3" fmla="*/ 2 h 2"/>
                <a:gd name="T4" fmla="*/ 2 w 2"/>
                <a:gd name="T5" fmla="*/ 1 h 2"/>
                <a:gd name="T6" fmla="*/ 2 w 2"/>
                <a:gd name="T7" fmla="*/ 0 h 2"/>
                <a:gd name="T8" fmla="*/ 1 w 2"/>
                <a:gd name="T9" fmla="*/ 1 h 2"/>
              </a:gdLst>
              <a:ahLst/>
              <a:cxnLst>
                <a:cxn ang="0">
                  <a:pos x="T0" y="T1"/>
                </a:cxn>
                <a:cxn ang="0">
                  <a:pos x="T2" y="T3"/>
                </a:cxn>
                <a:cxn ang="0">
                  <a:pos x="T4" y="T5"/>
                </a:cxn>
                <a:cxn ang="0">
                  <a:pos x="T6" y="T7"/>
                </a:cxn>
                <a:cxn ang="0">
                  <a:pos x="T8" y="T9"/>
                </a:cxn>
              </a:cxnLst>
              <a:rect l="0" t="0" r="r" b="b"/>
              <a:pathLst>
                <a:path w="2" h="2">
                  <a:moveTo>
                    <a:pt x="1" y="1"/>
                  </a:moveTo>
                  <a:cubicBezTo>
                    <a:pt x="1" y="2"/>
                    <a:pt x="2" y="2"/>
                    <a:pt x="2" y="2"/>
                  </a:cubicBezTo>
                  <a:cubicBezTo>
                    <a:pt x="2" y="2"/>
                    <a:pt x="2" y="1"/>
                    <a:pt x="2" y="1"/>
                  </a:cubicBezTo>
                  <a:cubicBezTo>
                    <a:pt x="2" y="1"/>
                    <a:pt x="1" y="1"/>
                    <a:pt x="2" y="0"/>
                  </a:cubicBezTo>
                  <a:cubicBezTo>
                    <a:pt x="1" y="0"/>
                    <a:pt x="0" y="0"/>
                    <a:pt x="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0" name="Freeform 19"/>
            <p:cNvSpPr>
              <a:spLocks/>
            </p:cNvSpPr>
            <p:nvPr/>
          </p:nvSpPr>
          <p:spPr bwMode="auto">
            <a:xfrm>
              <a:off x="8396288" y="379413"/>
              <a:ext cx="25400" cy="25400"/>
            </a:xfrm>
            <a:custGeom>
              <a:avLst/>
              <a:gdLst>
                <a:gd name="T0" fmla="*/ 7 w 8"/>
                <a:gd name="T1" fmla="*/ 6 h 8"/>
                <a:gd name="T2" fmla="*/ 6 w 8"/>
                <a:gd name="T3" fmla="*/ 5 h 8"/>
                <a:gd name="T4" fmla="*/ 6 w 8"/>
                <a:gd name="T5" fmla="*/ 4 h 8"/>
                <a:gd name="T6" fmla="*/ 5 w 8"/>
                <a:gd name="T7" fmla="*/ 3 h 8"/>
                <a:gd name="T8" fmla="*/ 3 w 8"/>
                <a:gd name="T9" fmla="*/ 1 h 8"/>
                <a:gd name="T10" fmla="*/ 2 w 8"/>
                <a:gd name="T11" fmla="*/ 1 h 8"/>
                <a:gd name="T12" fmla="*/ 1 w 8"/>
                <a:gd name="T13" fmla="*/ 2 h 8"/>
                <a:gd name="T14" fmla="*/ 2 w 8"/>
                <a:gd name="T15" fmla="*/ 4 h 8"/>
                <a:gd name="T16" fmla="*/ 3 w 8"/>
                <a:gd name="T17" fmla="*/ 6 h 8"/>
                <a:gd name="T18" fmla="*/ 5 w 8"/>
                <a:gd name="T19" fmla="*/ 6 h 8"/>
                <a:gd name="T20" fmla="*/ 6 w 8"/>
                <a:gd name="T21" fmla="*/ 7 h 8"/>
                <a:gd name="T22" fmla="*/ 7 w 8"/>
                <a:gd name="T23" fmla="*/ 6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8">
                  <a:moveTo>
                    <a:pt x="7" y="6"/>
                  </a:moveTo>
                  <a:cubicBezTo>
                    <a:pt x="7" y="6"/>
                    <a:pt x="6" y="5"/>
                    <a:pt x="6" y="5"/>
                  </a:cubicBezTo>
                  <a:cubicBezTo>
                    <a:pt x="6" y="4"/>
                    <a:pt x="6" y="4"/>
                    <a:pt x="6" y="4"/>
                  </a:cubicBezTo>
                  <a:cubicBezTo>
                    <a:pt x="6" y="3"/>
                    <a:pt x="6" y="3"/>
                    <a:pt x="5" y="3"/>
                  </a:cubicBezTo>
                  <a:cubicBezTo>
                    <a:pt x="4" y="2"/>
                    <a:pt x="4" y="0"/>
                    <a:pt x="3" y="1"/>
                  </a:cubicBezTo>
                  <a:cubicBezTo>
                    <a:pt x="2" y="1"/>
                    <a:pt x="3" y="1"/>
                    <a:pt x="2" y="1"/>
                  </a:cubicBezTo>
                  <a:cubicBezTo>
                    <a:pt x="2" y="2"/>
                    <a:pt x="1" y="2"/>
                    <a:pt x="1" y="2"/>
                  </a:cubicBezTo>
                  <a:cubicBezTo>
                    <a:pt x="0" y="3"/>
                    <a:pt x="1" y="3"/>
                    <a:pt x="2" y="4"/>
                  </a:cubicBezTo>
                  <a:cubicBezTo>
                    <a:pt x="2" y="4"/>
                    <a:pt x="2" y="5"/>
                    <a:pt x="3" y="6"/>
                  </a:cubicBezTo>
                  <a:cubicBezTo>
                    <a:pt x="3" y="6"/>
                    <a:pt x="4" y="6"/>
                    <a:pt x="5" y="6"/>
                  </a:cubicBezTo>
                  <a:cubicBezTo>
                    <a:pt x="5" y="7"/>
                    <a:pt x="6" y="7"/>
                    <a:pt x="6" y="7"/>
                  </a:cubicBezTo>
                  <a:cubicBezTo>
                    <a:pt x="8" y="8"/>
                    <a:pt x="7" y="6"/>
                    <a:pt x="7"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1" name="Freeform 20"/>
            <p:cNvSpPr>
              <a:spLocks/>
            </p:cNvSpPr>
            <p:nvPr/>
          </p:nvSpPr>
          <p:spPr bwMode="auto">
            <a:xfrm>
              <a:off x="8586788" y="582613"/>
              <a:ext cx="33338" cy="9525"/>
            </a:xfrm>
            <a:custGeom>
              <a:avLst/>
              <a:gdLst>
                <a:gd name="T0" fmla="*/ 4 w 11"/>
                <a:gd name="T1" fmla="*/ 1 h 3"/>
                <a:gd name="T2" fmla="*/ 2 w 11"/>
                <a:gd name="T3" fmla="*/ 1 h 3"/>
                <a:gd name="T4" fmla="*/ 6 w 11"/>
                <a:gd name="T5" fmla="*/ 2 h 3"/>
                <a:gd name="T6" fmla="*/ 11 w 11"/>
                <a:gd name="T7" fmla="*/ 3 h 3"/>
                <a:gd name="T8" fmla="*/ 6 w 11"/>
                <a:gd name="T9" fmla="*/ 1 h 3"/>
                <a:gd name="T10" fmla="*/ 4 w 11"/>
                <a:gd name="T11" fmla="*/ 1 h 3"/>
              </a:gdLst>
              <a:ahLst/>
              <a:cxnLst>
                <a:cxn ang="0">
                  <a:pos x="T0" y="T1"/>
                </a:cxn>
                <a:cxn ang="0">
                  <a:pos x="T2" y="T3"/>
                </a:cxn>
                <a:cxn ang="0">
                  <a:pos x="T4" y="T5"/>
                </a:cxn>
                <a:cxn ang="0">
                  <a:pos x="T6" y="T7"/>
                </a:cxn>
                <a:cxn ang="0">
                  <a:pos x="T8" y="T9"/>
                </a:cxn>
                <a:cxn ang="0">
                  <a:pos x="T10" y="T11"/>
                </a:cxn>
              </a:cxnLst>
              <a:rect l="0" t="0" r="r" b="b"/>
              <a:pathLst>
                <a:path w="11" h="3">
                  <a:moveTo>
                    <a:pt x="4" y="1"/>
                  </a:moveTo>
                  <a:cubicBezTo>
                    <a:pt x="4" y="0"/>
                    <a:pt x="0" y="0"/>
                    <a:pt x="2" y="1"/>
                  </a:cubicBezTo>
                  <a:cubicBezTo>
                    <a:pt x="3" y="2"/>
                    <a:pt x="5" y="1"/>
                    <a:pt x="6" y="2"/>
                  </a:cubicBezTo>
                  <a:cubicBezTo>
                    <a:pt x="7" y="2"/>
                    <a:pt x="9" y="3"/>
                    <a:pt x="11" y="3"/>
                  </a:cubicBezTo>
                  <a:cubicBezTo>
                    <a:pt x="11" y="1"/>
                    <a:pt x="7" y="1"/>
                    <a:pt x="6" y="1"/>
                  </a:cubicBezTo>
                  <a:cubicBezTo>
                    <a:pt x="6" y="1"/>
                    <a:pt x="5" y="1"/>
                    <a:pt x="4"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2" name="Freeform 21"/>
            <p:cNvSpPr>
              <a:spLocks/>
            </p:cNvSpPr>
            <p:nvPr/>
          </p:nvSpPr>
          <p:spPr bwMode="auto">
            <a:xfrm>
              <a:off x="8542338" y="566738"/>
              <a:ext cx="34925" cy="6350"/>
            </a:xfrm>
            <a:custGeom>
              <a:avLst/>
              <a:gdLst>
                <a:gd name="T0" fmla="*/ 11 w 11"/>
                <a:gd name="T1" fmla="*/ 2 h 2"/>
                <a:gd name="T2" fmla="*/ 7 w 11"/>
                <a:gd name="T3" fmla="*/ 1 h 2"/>
                <a:gd name="T4" fmla="*/ 4 w 11"/>
                <a:gd name="T5" fmla="*/ 0 h 2"/>
                <a:gd name="T6" fmla="*/ 2 w 11"/>
                <a:gd name="T7" fmla="*/ 0 h 2"/>
                <a:gd name="T8" fmla="*/ 0 w 11"/>
                <a:gd name="T9" fmla="*/ 0 h 2"/>
                <a:gd name="T10" fmla="*/ 1 w 11"/>
                <a:gd name="T11" fmla="*/ 0 h 2"/>
                <a:gd name="T12" fmla="*/ 1 w 11"/>
                <a:gd name="T13" fmla="*/ 1 h 2"/>
                <a:gd name="T14" fmla="*/ 6 w 11"/>
                <a:gd name="T15" fmla="*/ 2 h 2"/>
                <a:gd name="T16" fmla="*/ 9 w 11"/>
                <a:gd name="T17" fmla="*/ 2 h 2"/>
                <a:gd name="T18" fmla="*/ 11 w 11"/>
                <a:gd name="T19" fmla="*/ 2 h 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2">
                  <a:moveTo>
                    <a:pt x="11" y="2"/>
                  </a:moveTo>
                  <a:cubicBezTo>
                    <a:pt x="11" y="0"/>
                    <a:pt x="8" y="1"/>
                    <a:pt x="7" y="1"/>
                  </a:cubicBezTo>
                  <a:cubicBezTo>
                    <a:pt x="6" y="1"/>
                    <a:pt x="5" y="1"/>
                    <a:pt x="4" y="0"/>
                  </a:cubicBezTo>
                  <a:cubicBezTo>
                    <a:pt x="3" y="0"/>
                    <a:pt x="3" y="0"/>
                    <a:pt x="2" y="0"/>
                  </a:cubicBezTo>
                  <a:cubicBezTo>
                    <a:pt x="2" y="0"/>
                    <a:pt x="0" y="0"/>
                    <a:pt x="0" y="0"/>
                  </a:cubicBezTo>
                  <a:cubicBezTo>
                    <a:pt x="1" y="0"/>
                    <a:pt x="1" y="0"/>
                    <a:pt x="1" y="0"/>
                  </a:cubicBezTo>
                  <a:cubicBezTo>
                    <a:pt x="1" y="1"/>
                    <a:pt x="0" y="0"/>
                    <a:pt x="1" y="1"/>
                  </a:cubicBezTo>
                  <a:cubicBezTo>
                    <a:pt x="2" y="1"/>
                    <a:pt x="4" y="2"/>
                    <a:pt x="6" y="2"/>
                  </a:cubicBezTo>
                  <a:cubicBezTo>
                    <a:pt x="7" y="2"/>
                    <a:pt x="7" y="2"/>
                    <a:pt x="9" y="2"/>
                  </a:cubicBezTo>
                  <a:cubicBezTo>
                    <a:pt x="9" y="2"/>
                    <a:pt x="10" y="2"/>
                    <a:pt x="1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3" name="Freeform 22"/>
            <p:cNvSpPr>
              <a:spLocks/>
            </p:cNvSpPr>
            <p:nvPr/>
          </p:nvSpPr>
          <p:spPr bwMode="auto">
            <a:xfrm>
              <a:off x="8567738" y="560388"/>
              <a:ext cx="52388" cy="22225"/>
            </a:xfrm>
            <a:custGeom>
              <a:avLst/>
              <a:gdLst>
                <a:gd name="T0" fmla="*/ 11 w 17"/>
                <a:gd name="T1" fmla="*/ 3 h 7"/>
                <a:gd name="T2" fmla="*/ 7 w 17"/>
                <a:gd name="T3" fmla="*/ 1 h 7"/>
                <a:gd name="T4" fmla="*/ 6 w 17"/>
                <a:gd name="T5" fmla="*/ 1 h 7"/>
                <a:gd name="T6" fmla="*/ 2 w 17"/>
                <a:gd name="T7" fmla="*/ 1 h 7"/>
                <a:gd name="T8" fmla="*/ 1 w 17"/>
                <a:gd name="T9" fmla="*/ 0 h 7"/>
                <a:gd name="T10" fmla="*/ 1 w 17"/>
                <a:gd name="T11" fmla="*/ 1 h 7"/>
                <a:gd name="T12" fmla="*/ 4 w 17"/>
                <a:gd name="T13" fmla="*/ 2 h 7"/>
                <a:gd name="T14" fmla="*/ 9 w 17"/>
                <a:gd name="T15" fmla="*/ 3 h 7"/>
                <a:gd name="T16" fmla="*/ 13 w 17"/>
                <a:gd name="T17" fmla="*/ 6 h 7"/>
                <a:gd name="T18" fmla="*/ 17 w 17"/>
                <a:gd name="T19" fmla="*/ 7 h 7"/>
                <a:gd name="T20" fmla="*/ 11 w 17"/>
                <a:gd name="T21" fmla="*/ 3 h 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7">
                  <a:moveTo>
                    <a:pt x="11" y="3"/>
                  </a:moveTo>
                  <a:cubicBezTo>
                    <a:pt x="9" y="3"/>
                    <a:pt x="8" y="2"/>
                    <a:pt x="7" y="1"/>
                  </a:cubicBezTo>
                  <a:cubicBezTo>
                    <a:pt x="7" y="1"/>
                    <a:pt x="6" y="1"/>
                    <a:pt x="6" y="1"/>
                  </a:cubicBezTo>
                  <a:cubicBezTo>
                    <a:pt x="5" y="1"/>
                    <a:pt x="4" y="2"/>
                    <a:pt x="2" y="1"/>
                  </a:cubicBezTo>
                  <a:cubicBezTo>
                    <a:pt x="2" y="1"/>
                    <a:pt x="2" y="0"/>
                    <a:pt x="1" y="0"/>
                  </a:cubicBezTo>
                  <a:cubicBezTo>
                    <a:pt x="0" y="0"/>
                    <a:pt x="1" y="1"/>
                    <a:pt x="1" y="1"/>
                  </a:cubicBezTo>
                  <a:cubicBezTo>
                    <a:pt x="1" y="2"/>
                    <a:pt x="3" y="2"/>
                    <a:pt x="4" y="2"/>
                  </a:cubicBezTo>
                  <a:cubicBezTo>
                    <a:pt x="5" y="3"/>
                    <a:pt x="7" y="2"/>
                    <a:pt x="9" y="3"/>
                  </a:cubicBezTo>
                  <a:cubicBezTo>
                    <a:pt x="10" y="4"/>
                    <a:pt x="11" y="5"/>
                    <a:pt x="13" y="6"/>
                  </a:cubicBezTo>
                  <a:cubicBezTo>
                    <a:pt x="14" y="6"/>
                    <a:pt x="16" y="7"/>
                    <a:pt x="17" y="7"/>
                  </a:cubicBezTo>
                  <a:cubicBezTo>
                    <a:pt x="17" y="4"/>
                    <a:pt x="12" y="4"/>
                    <a:pt x="11"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4" name="Freeform 23"/>
            <p:cNvSpPr>
              <a:spLocks/>
            </p:cNvSpPr>
            <p:nvPr/>
          </p:nvSpPr>
          <p:spPr bwMode="auto">
            <a:xfrm>
              <a:off x="8551863" y="585788"/>
              <a:ext cx="12700" cy="3175"/>
            </a:xfrm>
            <a:custGeom>
              <a:avLst/>
              <a:gdLst>
                <a:gd name="T0" fmla="*/ 0 w 4"/>
                <a:gd name="T1" fmla="*/ 1 h 1"/>
                <a:gd name="T2" fmla="*/ 1 w 4"/>
                <a:gd name="T3" fmla="*/ 1 h 1"/>
                <a:gd name="T4" fmla="*/ 3 w 4"/>
                <a:gd name="T5" fmla="*/ 1 h 1"/>
                <a:gd name="T6" fmla="*/ 2 w 4"/>
                <a:gd name="T7" fmla="*/ 0 h 1"/>
                <a:gd name="T8" fmla="*/ 0 w 4"/>
                <a:gd name="T9" fmla="*/ 1 h 1"/>
              </a:gdLst>
              <a:ahLst/>
              <a:cxnLst>
                <a:cxn ang="0">
                  <a:pos x="T0" y="T1"/>
                </a:cxn>
                <a:cxn ang="0">
                  <a:pos x="T2" y="T3"/>
                </a:cxn>
                <a:cxn ang="0">
                  <a:pos x="T4" y="T5"/>
                </a:cxn>
                <a:cxn ang="0">
                  <a:pos x="T6" y="T7"/>
                </a:cxn>
                <a:cxn ang="0">
                  <a:pos x="T8" y="T9"/>
                </a:cxn>
              </a:cxnLst>
              <a:rect l="0" t="0" r="r" b="b"/>
              <a:pathLst>
                <a:path w="4" h="1">
                  <a:moveTo>
                    <a:pt x="0" y="1"/>
                  </a:moveTo>
                  <a:cubicBezTo>
                    <a:pt x="1" y="1"/>
                    <a:pt x="1" y="1"/>
                    <a:pt x="1" y="1"/>
                  </a:cubicBezTo>
                  <a:cubicBezTo>
                    <a:pt x="2" y="1"/>
                    <a:pt x="2" y="1"/>
                    <a:pt x="3" y="1"/>
                  </a:cubicBezTo>
                  <a:cubicBezTo>
                    <a:pt x="4" y="0"/>
                    <a:pt x="3" y="0"/>
                    <a:pt x="2" y="0"/>
                  </a:cubicBezTo>
                  <a:cubicBezTo>
                    <a:pt x="2" y="0"/>
                    <a:pt x="0" y="0"/>
                    <a:pt x="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5" name="Freeform 24"/>
            <p:cNvSpPr>
              <a:spLocks/>
            </p:cNvSpPr>
            <p:nvPr/>
          </p:nvSpPr>
          <p:spPr bwMode="auto">
            <a:xfrm>
              <a:off x="8529638" y="528638"/>
              <a:ext cx="31750" cy="12700"/>
            </a:xfrm>
            <a:custGeom>
              <a:avLst/>
              <a:gdLst>
                <a:gd name="T0" fmla="*/ 1 w 10"/>
                <a:gd name="T1" fmla="*/ 3 h 4"/>
                <a:gd name="T2" fmla="*/ 3 w 10"/>
                <a:gd name="T3" fmla="*/ 4 h 4"/>
                <a:gd name="T4" fmla="*/ 6 w 10"/>
                <a:gd name="T5" fmla="*/ 4 h 4"/>
                <a:gd name="T6" fmla="*/ 9 w 10"/>
                <a:gd name="T7" fmla="*/ 3 h 4"/>
                <a:gd name="T8" fmla="*/ 6 w 10"/>
                <a:gd name="T9" fmla="*/ 2 h 4"/>
                <a:gd name="T10" fmla="*/ 2 w 10"/>
                <a:gd name="T11" fmla="*/ 2 h 4"/>
                <a:gd name="T12" fmla="*/ 0 w 10"/>
                <a:gd name="T13" fmla="*/ 1 h 4"/>
                <a:gd name="T14" fmla="*/ 0 w 10"/>
                <a:gd name="T15" fmla="*/ 2 h 4"/>
                <a:gd name="T16" fmla="*/ 0 w 10"/>
                <a:gd name="T17" fmla="*/ 3 h 4"/>
                <a:gd name="T18" fmla="*/ 1 w 10"/>
                <a:gd name="T19" fmla="*/ 3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 h="4">
                  <a:moveTo>
                    <a:pt x="1" y="3"/>
                  </a:moveTo>
                  <a:cubicBezTo>
                    <a:pt x="2" y="4"/>
                    <a:pt x="2" y="4"/>
                    <a:pt x="3" y="4"/>
                  </a:cubicBezTo>
                  <a:cubicBezTo>
                    <a:pt x="4" y="4"/>
                    <a:pt x="5" y="4"/>
                    <a:pt x="6" y="4"/>
                  </a:cubicBezTo>
                  <a:cubicBezTo>
                    <a:pt x="6" y="4"/>
                    <a:pt x="10" y="4"/>
                    <a:pt x="9" y="3"/>
                  </a:cubicBezTo>
                  <a:cubicBezTo>
                    <a:pt x="9" y="2"/>
                    <a:pt x="6" y="2"/>
                    <a:pt x="6" y="2"/>
                  </a:cubicBezTo>
                  <a:cubicBezTo>
                    <a:pt x="4" y="2"/>
                    <a:pt x="3" y="2"/>
                    <a:pt x="2" y="2"/>
                  </a:cubicBezTo>
                  <a:cubicBezTo>
                    <a:pt x="1" y="2"/>
                    <a:pt x="1" y="0"/>
                    <a:pt x="0" y="1"/>
                  </a:cubicBezTo>
                  <a:cubicBezTo>
                    <a:pt x="0" y="1"/>
                    <a:pt x="0" y="2"/>
                    <a:pt x="0" y="2"/>
                  </a:cubicBezTo>
                  <a:cubicBezTo>
                    <a:pt x="0" y="2"/>
                    <a:pt x="0" y="3"/>
                    <a:pt x="0" y="3"/>
                  </a:cubicBezTo>
                  <a:cubicBezTo>
                    <a:pt x="0" y="3"/>
                    <a:pt x="0" y="3"/>
                    <a:pt x="1"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6" name="Freeform 25"/>
            <p:cNvSpPr>
              <a:spLocks/>
            </p:cNvSpPr>
            <p:nvPr/>
          </p:nvSpPr>
          <p:spPr bwMode="auto">
            <a:xfrm>
              <a:off x="8526463" y="544513"/>
              <a:ext cx="53975" cy="12700"/>
            </a:xfrm>
            <a:custGeom>
              <a:avLst/>
              <a:gdLst>
                <a:gd name="T0" fmla="*/ 0 w 17"/>
                <a:gd name="T1" fmla="*/ 1 h 4"/>
                <a:gd name="T2" fmla="*/ 4 w 17"/>
                <a:gd name="T3" fmla="*/ 3 h 4"/>
                <a:gd name="T4" fmla="*/ 5 w 17"/>
                <a:gd name="T5" fmla="*/ 3 h 4"/>
                <a:gd name="T6" fmla="*/ 7 w 17"/>
                <a:gd name="T7" fmla="*/ 3 h 4"/>
                <a:gd name="T8" fmla="*/ 11 w 17"/>
                <a:gd name="T9" fmla="*/ 3 h 4"/>
                <a:gd name="T10" fmla="*/ 15 w 17"/>
                <a:gd name="T11" fmla="*/ 4 h 4"/>
                <a:gd name="T12" fmla="*/ 16 w 17"/>
                <a:gd name="T13" fmla="*/ 3 h 4"/>
                <a:gd name="T14" fmla="*/ 14 w 17"/>
                <a:gd name="T15" fmla="*/ 3 h 4"/>
                <a:gd name="T16" fmla="*/ 9 w 17"/>
                <a:gd name="T17" fmla="*/ 2 h 4"/>
                <a:gd name="T18" fmla="*/ 7 w 17"/>
                <a:gd name="T19" fmla="*/ 2 h 4"/>
                <a:gd name="T20" fmla="*/ 5 w 17"/>
                <a:gd name="T21" fmla="*/ 1 h 4"/>
                <a:gd name="T22" fmla="*/ 3 w 17"/>
                <a:gd name="T23" fmla="*/ 2 h 4"/>
                <a:gd name="T24" fmla="*/ 0 w 17"/>
                <a:gd name="T25" fmla="*/ 1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7" h="4">
                  <a:moveTo>
                    <a:pt x="0" y="1"/>
                  </a:moveTo>
                  <a:cubicBezTo>
                    <a:pt x="0" y="2"/>
                    <a:pt x="3" y="2"/>
                    <a:pt x="4" y="3"/>
                  </a:cubicBezTo>
                  <a:cubicBezTo>
                    <a:pt x="4" y="3"/>
                    <a:pt x="5" y="3"/>
                    <a:pt x="5" y="3"/>
                  </a:cubicBezTo>
                  <a:cubicBezTo>
                    <a:pt x="6" y="3"/>
                    <a:pt x="6" y="3"/>
                    <a:pt x="7" y="3"/>
                  </a:cubicBezTo>
                  <a:cubicBezTo>
                    <a:pt x="8" y="3"/>
                    <a:pt x="10" y="3"/>
                    <a:pt x="11" y="3"/>
                  </a:cubicBezTo>
                  <a:cubicBezTo>
                    <a:pt x="12" y="3"/>
                    <a:pt x="14" y="4"/>
                    <a:pt x="15" y="4"/>
                  </a:cubicBezTo>
                  <a:cubicBezTo>
                    <a:pt x="16" y="4"/>
                    <a:pt x="17" y="4"/>
                    <a:pt x="16" y="3"/>
                  </a:cubicBezTo>
                  <a:cubicBezTo>
                    <a:pt x="15" y="2"/>
                    <a:pt x="14" y="3"/>
                    <a:pt x="14" y="3"/>
                  </a:cubicBezTo>
                  <a:cubicBezTo>
                    <a:pt x="12" y="2"/>
                    <a:pt x="11" y="2"/>
                    <a:pt x="9" y="2"/>
                  </a:cubicBezTo>
                  <a:cubicBezTo>
                    <a:pt x="8" y="2"/>
                    <a:pt x="8" y="2"/>
                    <a:pt x="7" y="2"/>
                  </a:cubicBezTo>
                  <a:cubicBezTo>
                    <a:pt x="6" y="2"/>
                    <a:pt x="6" y="0"/>
                    <a:pt x="5" y="1"/>
                  </a:cubicBezTo>
                  <a:cubicBezTo>
                    <a:pt x="4" y="1"/>
                    <a:pt x="4" y="2"/>
                    <a:pt x="3" y="2"/>
                  </a:cubicBezTo>
                  <a:cubicBezTo>
                    <a:pt x="3" y="2"/>
                    <a:pt x="1" y="0"/>
                    <a:pt x="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7" name="Freeform 26"/>
            <p:cNvSpPr>
              <a:spLocks/>
            </p:cNvSpPr>
            <p:nvPr/>
          </p:nvSpPr>
          <p:spPr bwMode="auto">
            <a:xfrm>
              <a:off x="9313863" y="1098550"/>
              <a:ext cx="38100" cy="44450"/>
            </a:xfrm>
            <a:custGeom>
              <a:avLst/>
              <a:gdLst>
                <a:gd name="T0" fmla="*/ 0 w 12"/>
                <a:gd name="T1" fmla="*/ 9 h 14"/>
                <a:gd name="T2" fmla="*/ 1 w 12"/>
                <a:gd name="T3" fmla="*/ 11 h 14"/>
                <a:gd name="T4" fmla="*/ 1 w 12"/>
                <a:gd name="T5" fmla="*/ 13 h 14"/>
                <a:gd name="T6" fmla="*/ 2 w 12"/>
                <a:gd name="T7" fmla="*/ 14 h 14"/>
                <a:gd name="T8" fmla="*/ 6 w 12"/>
                <a:gd name="T9" fmla="*/ 11 h 14"/>
                <a:gd name="T10" fmla="*/ 8 w 12"/>
                <a:gd name="T11" fmla="*/ 10 h 14"/>
                <a:gd name="T12" fmla="*/ 9 w 12"/>
                <a:gd name="T13" fmla="*/ 8 h 14"/>
                <a:gd name="T14" fmla="*/ 9 w 12"/>
                <a:gd name="T15" fmla="*/ 6 h 14"/>
                <a:gd name="T16" fmla="*/ 10 w 12"/>
                <a:gd name="T17" fmla="*/ 5 h 14"/>
                <a:gd name="T18" fmla="*/ 10 w 12"/>
                <a:gd name="T19" fmla="*/ 4 h 14"/>
                <a:gd name="T20" fmla="*/ 12 w 12"/>
                <a:gd name="T21" fmla="*/ 2 h 14"/>
                <a:gd name="T22" fmla="*/ 11 w 12"/>
                <a:gd name="T23" fmla="*/ 0 h 14"/>
                <a:gd name="T24" fmla="*/ 7 w 12"/>
                <a:gd name="T25" fmla="*/ 3 h 14"/>
                <a:gd name="T26" fmla="*/ 3 w 12"/>
                <a:gd name="T27" fmla="*/ 4 h 14"/>
                <a:gd name="T28" fmla="*/ 1 w 12"/>
                <a:gd name="T29" fmla="*/ 7 h 14"/>
                <a:gd name="T30" fmla="*/ 0 w 12"/>
                <a:gd name="T31" fmla="*/ 9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2" h="14">
                  <a:moveTo>
                    <a:pt x="0" y="9"/>
                  </a:moveTo>
                  <a:cubicBezTo>
                    <a:pt x="0" y="10"/>
                    <a:pt x="0" y="10"/>
                    <a:pt x="1" y="11"/>
                  </a:cubicBezTo>
                  <a:cubicBezTo>
                    <a:pt x="1" y="12"/>
                    <a:pt x="0" y="13"/>
                    <a:pt x="1" y="13"/>
                  </a:cubicBezTo>
                  <a:cubicBezTo>
                    <a:pt x="1" y="14"/>
                    <a:pt x="2" y="14"/>
                    <a:pt x="2" y="14"/>
                  </a:cubicBezTo>
                  <a:cubicBezTo>
                    <a:pt x="4" y="12"/>
                    <a:pt x="4" y="11"/>
                    <a:pt x="6" y="11"/>
                  </a:cubicBezTo>
                  <a:cubicBezTo>
                    <a:pt x="7" y="11"/>
                    <a:pt x="7" y="11"/>
                    <a:pt x="8" y="10"/>
                  </a:cubicBezTo>
                  <a:cubicBezTo>
                    <a:pt x="9" y="10"/>
                    <a:pt x="9" y="9"/>
                    <a:pt x="9" y="8"/>
                  </a:cubicBezTo>
                  <a:cubicBezTo>
                    <a:pt x="9" y="7"/>
                    <a:pt x="9" y="7"/>
                    <a:pt x="9" y="6"/>
                  </a:cubicBezTo>
                  <a:cubicBezTo>
                    <a:pt x="10" y="6"/>
                    <a:pt x="10" y="5"/>
                    <a:pt x="10" y="5"/>
                  </a:cubicBezTo>
                  <a:cubicBezTo>
                    <a:pt x="10" y="4"/>
                    <a:pt x="10" y="4"/>
                    <a:pt x="10" y="4"/>
                  </a:cubicBezTo>
                  <a:cubicBezTo>
                    <a:pt x="10" y="3"/>
                    <a:pt x="11" y="3"/>
                    <a:pt x="12" y="2"/>
                  </a:cubicBezTo>
                  <a:cubicBezTo>
                    <a:pt x="12" y="1"/>
                    <a:pt x="11" y="0"/>
                    <a:pt x="11" y="0"/>
                  </a:cubicBezTo>
                  <a:cubicBezTo>
                    <a:pt x="9" y="0"/>
                    <a:pt x="8" y="2"/>
                    <a:pt x="7" y="3"/>
                  </a:cubicBezTo>
                  <a:cubicBezTo>
                    <a:pt x="5" y="3"/>
                    <a:pt x="4" y="3"/>
                    <a:pt x="3" y="4"/>
                  </a:cubicBezTo>
                  <a:cubicBezTo>
                    <a:pt x="2" y="5"/>
                    <a:pt x="1" y="6"/>
                    <a:pt x="1" y="7"/>
                  </a:cubicBezTo>
                  <a:cubicBezTo>
                    <a:pt x="1" y="8"/>
                    <a:pt x="0" y="8"/>
                    <a:pt x="0" y="9"/>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8" name="Freeform 27"/>
            <p:cNvSpPr>
              <a:spLocks/>
            </p:cNvSpPr>
            <p:nvPr/>
          </p:nvSpPr>
          <p:spPr bwMode="auto">
            <a:xfrm>
              <a:off x="9320213" y="1089025"/>
              <a:ext cx="6350" cy="6350"/>
            </a:xfrm>
            <a:custGeom>
              <a:avLst/>
              <a:gdLst>
                <a:gd name="T0" fmla="*/ 1 w 2"/>
                <a:gd name="T1" fmla="*/ 1 h 2"/>
                <a:gd name="T2" fmla="*/ 1 w 2"/>
                <a:gd name="T3" fmla="*/ 1 h 2"/>
                <a:gd name="T4" fmla="*/ 1 w 2"/>
                <a:gd name="T5" fmla="*/ 0 h 2"/>
                <a:gd name="T6" fmla="*/ 1 w 2"/>
                <a:gd name="T7" fmla="*/ 1 h 2"/>
              </a:gdLst>
              <a:ahLst/>
              <a:cxnLst>
                <a:cxn ang="0">
                  <a:pos x="T0" y="T1"/>
                </a:cxn>
                <a:cxn ang="0">
                  <a:pos x="T2" y="T3"/>
                </a:cxn>
                <a:cxn ang="0">
                  <a:pos x="T4" y="T5"/>
                </a:cxn>
                <a:cxn ang="0">
                  <a:pos x="T6" y="T7"/>
                </a:cxn>
              </a:cxnLst>
              <a:rect l="0" t="0" r="r" b="b"/>
              <a:pathLst>
                <a:path w="2" h="2">
                  <a:moveTo>
                    <a:pt x="1" y="1"/>
                  </a:moveTo>
                  <a:cubicBezTo>
                    <a:pt x="1" y="1"/>
                    <a:pt x="1" y="1"/>
                    <a:pt x="1" y="1"/>
                  </a:cubicBezTo>
                  <a:cubicBezTo>
                    <a:pt x="2" y="0"/>
                    <a:pt x="1" y="0"/>
                    <a:pt x="1" y="0"/>
                  </a:cubicBezTo>
                  <a:cubicBezTo>
                    <a:pt x="0" y="1"/>
                    <a:pt x="0" y="2"/>
                    <a:pt x="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29" name="Freeform 28"/>
            <p:cNvSpPr>
              <a:spLocks/>
            </p:cNvSpPr>
            <p:nvPr/>
          </p:nvSpPr>
          <p:spPr bwMode="auto">
            <a:xfrm>
              <a:off x="9029700" y="877888"/>
              <a:ext cx="9525" cy="9525"/>
            </a:xfrm>
            <a:custGeom>
              <a:avLst/>
              <a:gdLst>
                <a:gd name="T0" fmla="*/ 2 w 3"/>
                <a:gd name="T1" fmla="*/ 1 h 3"/>
                <a:gd name="T2" fmla="*/ 1 w 3"/>
                <a:gd name="T3" fmla="*/ 1 h 3"/>
                <a:gd name="T4" fmla="*/ 3 w 3"/>
                <a:gd name="T5" fmla="*/ 3 h 3"/>
                <a:gd name="T6" fmla="*/ 2 w 3"/>
                <a:gd name="T7" fmla="*/ 1 h 3"/>
              </a:gdLst>
              <a:ahLst/>
              <a:cxnLst>
                <a:cxn ang="0">
                  <a:pos x="T0" y="T1"/>
                </a:cxn>
                <a:cxn ang="0">
                  <a:pos x="T2" y="T3"/>
                </a:cxn>
                <a:cxn ang="0">
                  <a:pos x="T4" y="T5"/>
                </a:cxn>
                <a:cxn ang="0">
                  <a:pos x="T6" y="T7"/>
                </a:cxn>
              </a:cxnLst>
              <a:rect l="0" t="0" r="r" b="b"/>
              <a:pathLst>
                <a:path w="3" h="3">
                  <a:moveTo>
                    <a:pt x="2" y="1"/>
                  </a:moveTo>
                  <a:cubicBezTo>
                    <a:pt x="1" y="0"/>
                    <a:pt x="0" y="0"/>
                    <a:pt x="1" y="1"/>
                  </a:cubicBezTo>
                  <a:cubicBezTo>
                    <a:pt x="1" y="2"/>
                    <a:pt x="2" y="3"/>
                    <a:pt x="3" y="3"/>
                  </a:cubicBezTo>
                  <a:cubicBezTo>
                    <a:pt x="3" y="2"/>
                    <a:pt x="2" y="2"/>
                    <a:pt x="2"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0" name="Freeform 29"/>
            <p:cNvSpPr>
              <a:spLocks/>
            </p:cNvSpPr>
            <p:nvPr/>
          </p:nvSpPr>
          <p:spPr bwMode="auto">
            <a:xfrm>
              <a:off x="9628188" y="1158875"/>
              <a:ext cx="163513" cy="85725"/>
            </a:xfrm>
            <a:custGeom>
              <a:avLst/>
              <a:gdLst>
                <a:gd name="T0" fmla="*/ 10 w 52"/>
                <a:gd name="T1" fmla="*/ 12 h 27"/>
                <a:gd name="T2" fmla="*/ 9 w 52"/>
                <a:gd name="T3" fmla="*/ 13 h 27"/>
                <a:gd name="T4" fmla="*/ 8 w 52"/>
                <a:gd name="T5" fmla="*/ 13 h 27"/>
                <a:gd name="T6" fmla="*/ 6 w 52"/>
                <a:gd name="T7" fmla="*/ 14 h 27"/>
                <a:gd name="T8" fmla="*/ 2 w 52"/>
                <a:gd name="T9" fmla="*/ 16 h 27"/>
                <a:gd name="T10" fmla="*/ 1 w 52"/>
                <a:gd name="T11" fmla="*/ 15 h 27"/>
                <a:gd name="T12" fmla="*/ 1 w 52"/>
                <a:gd name="T13" fmla="*/ 17 h 27"/>
                <a:gd name="T14" fmla="*/ 1 w 52"/>
                <a:gd name="T15" fmla="*/ 20 h 27"/>
                <a:gd name="T16" fmla="*/ 2 w 52"/>
                <a:gd name="T17" fmla="*/ 21 h 27"/>
                <a:gd name="T18" fmla="*/ 5 w 52"/>
                <a:gd name="T19" fmla="*/ 25 h 27"/>
                <a:gd name="T20" fmla="*/ 10 w 52"/>
                <a:gd name="T21" fmla="*/ 25 h 27"/>
                <a:gd name="T22" fmla="*/ 14 w 52"/>
                <a:gd name="T23" fmla="*/ 27 h 27"/>
                <a:gd name="T24" fmla="*/ 19 w 52"/>
                <a:gd name="T25" fmla="*/ 26 h 27"/>
                <a:gd name="T26" fmla="*/ 21 w 52"/>
                <a:gd name="T27" fmla="*/ 25 h 27"/>
                <a:gd name="T28" fmla="*/ 23 w 52"/>
                <a:gd name="T29" fmla="*/ 25 h 27"/>
                <a:gd name="T30" fmla="*/ 26 w 52"/>
                <a:gd name="T31" fmla="*/ 24 h 27"/>
                <a:gd name="T32" fmla="*/ 28 w 52"/>
                <a:gd name="T33" fmla="*/ 22 h 27"/>
                <a:gd name="T34" fmla="*/ 30 w 52"/>
                <a:gd name="T35" fmla="*/ 21 h 27"/>
                <a:gd name="T36" fmla="*/ 32 w 52"/>
                <a:gd name="T37" fmla="*/ 18 h 27"/>
                <a:gd name="T38" fmla="*/ 34 w 52"/>
                <a:gd name="T39" fmla="*/ 18 h 27"/>
                <a:gd name="T40" fmla="*/ 38 w 52"/>
                <a:gd name="T41" fmla="*/ 18 h 27"/>
                <a:gd name="T42" fmla="*/ 40 w 52"/>
                <a:gd name="T43" fmla="*/ 16 h 27"/>
                <a:gd name="T44" fmla="*/ 37 w 52"/>
                <a:gd name="T45" fmla="*/ 13 h 27"/>
                <a:gd name="T46" fmla="*/ 38 w 52"/>
                <a:gd name="T47" fmla="*/ 10 h 27"/>
                <a:gd name="T48" fmla="*/ 40 w 52"/>
                <a:gd name="T49" fmla="*/ 9 h 27"/>
                <a:gd name="T50" fmla="*/ 41 w 52"/>
                <a:gd name="T51" fmla="*/ 8 h 27"/>
                <a:gd name="T52" fmla="*/ 45 w 52"/>
                <a:gd name="T53" fmla="*/ 6 h 27"/>
                <a:gd name="T54" fmla="*/ 47 w 52"/>
                <a:gd name="T55" fmla="*/ 4 h 27"/>
                <a:gd name="T56" fmla="*/ 49 w 52"/>
                <a:gd name="T57" fmla="*/ 3 h 27"/>
                <a:gd name="T58" fmla="*/ 51 w 52"/>
                <a:gd name="T59" fmla="*/ 0 h 27"/>
                <a:gd name="T60" fmla="*/ 49 w 52"/>
                <a:gd name="T61" fmla="*/ 1 h 27"/>
                <a:gd name="T62" fmla="*/ 47 w 52"/>
                <a:gd name="T63" fmla="*/ 2 h 27"/>
                <a:gd name="T64" fmla="*/ 43 w 52"/>
                <a:gd name="T65" fmla="*/ 4 h 27"/>
                <a:gd name="T66" fmla="*/ 38 w 52"/>
                <a:gd name="T67" fmla="*/ 6 h 27"/>
                <a:gd name="T68" fmla="*/ 34 w 52"/>
                <a:gd name="T69" fmla="*/ 7 h 27"/>
                <a:gd name="T70" fmla="*/ 29 w 52"/>
                <a:gd name="T71" fmla="*/ 9 h 27"/>
                <a:gd name="T72" fmla="*/ 24 w 52"/>
                <a:gd name="T73" fmla="*/ 9 h 27"/>
                <a:gd name="T74" fmla="*/ 19 w 52"/>
                <a:gd name="T75" fmla="*/ 9 h 27"/>
                <a:gd name="T76" fmla="*/ 17 w 52"/>
                <a:gd name="T77" fmla="*/ 8 h 27"/>
                <a:gd name="T78" fmla="*/ 16 w 52"/>
                <a:gd name="T79" fmla="*/ 7 h 27"/>
                <a:gd name="T80" fmla="*/ 15 w 52"/>
                <a:gd name="T81" fmla="*/ 9 h 27"/>
                <a:gd name="T82" fmla="*/ 14 w 52"/>
                <a:gd name="T83" fmla="*/ 11 h 27"/>
                <a:gd name="T84" fmla="*/ 10 w 52"/>
                <a:gd name="T85" fmla="*/ 12 h 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52" h="27">
                  <a:moveTo>
                    <a:pt x="10" y="12"/>
                  </a:moveTo>
                  <a:cubicBezTo>
                    <a:pt x="10" y="12"/>
                    <a:pt x="10" y="12"/>
                    <a:pt x="9" y="13"/>
                  </a:cubicBezTo>
                  <a:cubicBezTo>
                    <a:pt x="9" y="13"/>
                    <a:pt x="8" y="13"/>
                    <a:pt x="8" y="13"/>
                  </a:cubicBezTo>
                  <a:cubicBezTo>
                    <a:pt x="7" y="13"/>
                    <a:pt x="6" y="13"/>
                    <a:pt x="6" y="14"/>
                  </a:cubicBezTo>
                  <a:cubicBezTo>
                    <a:pt x="5" y="15"/>
                    <a:pt x="4" y="17"/>
                    <a:pt x="2" y="16"/>
                  </a:cubicBezTo>
                  <a:cubicBezTo>
                    <a:pt x="2" y="16"/>
                    <a:pt x="1" y="15"/>
                    <a:pt x="1" y="15"/>
                  </a:cubicBezTo>
                  <a:cubicBezTo>
                    <a:pt x="0" y="15"/>
                    <a:pt x="1" y="16"/>
                    <a:pt x="1" y="17"/>
                  </a:cubicBezTo>
                  <a:cubicBezTo>
                    <a:pt x="1" y="18"/>
                    <a:pt x="1" y="19"/>
                    <a:pt x="1" y="20"/>
                  </a:cubicBezTo>
                  <a:cubicBezTo>
                    <a:pt x="2" y="20"/>
                    <a:pt x="2" y="21"/>
                    <a:pt x="2" y="21"/>
                  </a:cubicBezTo>
                  <a:cubicBezTo>
                    <a:pt x="3" y="23"/>
                    <a:pt x="3" y="24"/>
                    <a:pt x="5" y="25"/>
                  </a:cubicBezTo>
                  <a:cubicBezTo>
                    <a:pt x="6" y="26"/>
                    <a:pt x="8" y="25"/>
                    <a:pt x="10" y="25"/>
                  </a:cubicBezTo>
                  <a:cubicBezTo>
                    <a:pt x="11" y="26"/>
                    <a:pt x="13" y="26"/>
                    <a:pt x="14" y="27"/>
                  </a:cubicBezTo>
                  <a:cubicBezTo>
                    <a:pt x="16" y="27"/>
                    <a:pt x="17" y="26"/>
                    <a:pt x="19" y="26"/>
                  </a:cubicBezTo>
                  <a:cubicBezTo>
                    <a:pt x="19" y="25"/>
                    <a:pt x="20" y="25"/>
                    <a:pt x="21" y="25"/>
                  </a:cubicBezTo>
                  <a:cubicBezTo>
                    <a:pt x="22" y="25"/>
                    <a:pt x="22" y="25"/>
                    <a:pt x="23" y="25"/>
                  </a:cubicBezTo>
                  <a:cubicBezTo>
                    <a:pt x="24" y="24"/>
                    <a:pt x="25" y="24"/>
                    <a:pt x="26" y="24"/>
                  </a:cubicBezTo>
                  <a:cubicBezTo>
                    <a:pt x="27" y="23"/>
                    <a:pt x="27" y="23"/>
                    <a:pt x="28" y="22"/>
                  </a:cubicBezTo>
                  <a:cubicBezTo>
                    <a:pt x="29" y="22"/>
                    <a:pt x="29" y="21"/>
                    <a:pt x="30" y="21"/>
                  </a:cubicBezTo>
                  <a:cubicBezTo>
                    <a:pt x="31" y="20"/>
                    <a:pt x="31" y="18"/>
                    <a:pt x="32" y="18"/>
                  </a:cubicBezTo>
                  <a:cubicBezTo>
                    <a:pt x="32" y="18"/>
                    <a:pt x="34" y="18"/>
                    <a:pt x="34" y="18"/>
                  </a:cubicBezTo>
                  <a:cubicBezTo>
                    <a:pt x="35" y="18"/>
                    <a:pt x="36" y="18"/>
                    <a:pt x="38" y="18"/>
                  </a:cubicBezTo>
                  <a:cubicBezTo>
                    <a:pt x="39" y="18"/>
                    <a:pt x="41" y="19"/>
                    <a:pt x="40" y="16"/>
                  </a:cubicBezTo>
                  <a:cubicBezTo>
                    <a:pt x="39" y="15"/>
                    <a:pt x="38" y="14"/>
                    <a:pt x="37" y="13"/>
                  </a:cubicBezTo>
                  <a:cubicBezTo>
                    <a:pt x="36" y="12"/>
                    <a:pt x="36" y="11"/>
                    <a:pt x="38" y="10"/>
                  </a:cubicBezTo>
                  <a:cubicBezTo>
                    <a:pt x="38" y="10"/>
                    <a:pt x="39" y="10"/>
                    <a:pt x="40" y="9"/>
                  </a:cubicBezTo>
                  <a:cubicBezTo>
                    <a:pt x="40" y="9"/>
                    <a:pt x="41" y="8"/>
                    <a:pt x="41" y="8"/>
                  </a:cubicBezTo>
                  <a:cubicBezTo>
                    <a:pt x="42" y="7"/>
                    <a:pt x="44" y="7"/>
                    <a:pt x="45" y="6"/>
                  </a:cubicBezTo>
                  <a:cubicBezTo>
                    <a:pt x="46" y="5"/>
                    <a:pt x="46" y="4"/>
                    <a:pt x="47" y="4"/>
                  </a:cubicBezTo>
                  <a:cubicBezTo>
                    <a:pt x="48" y="3"/>
                    <a:pt x="48" y="3"/>
                    <a:pt x="49" y="3"/>
                  </a:cubicBezTo>
                  <a:cubicBezTo>
                    <a:pt x="50" y="2"/>
                    <a:pt x="52" y="0"/>
                    <a:pt x="51" y="0"/>
                  </a:cubicBezTo>
                  <a:cubicBezTo>
                    <a:pt x="50" y="0"/>
                    <a:pt x="49" y="1"/>
                    <a:pt x="49" y="1"/>
                  </a:cubicBezTo>
                  <a:cubicBezTo>
                    <a:pt x="48" y="1"/>
                    <a:pt x="48" y="2"/>
                    <a:pt x="47" y="2"/>
                  </a:cubicBezTo>
                  <a:cubicBezTo>
                    <a:pt x="45" y="2"/>
                    <a:pt x="44" y="3"/>
                    <a:pt x="43" y="4"/>
                  </a:cubicBezTo>
                  <a:cubicBezTo>
                    <a:pt x="41" y="4"/>
                    <a:pt x="40" y="5"/>
                    <a:pt x="38" y="6"/>
                  </a:cubicBezTo>
                  <a:cubicBezTo>
                    <a:pt x="37" y="6"/>
                    <a:pt x="35" y="6"/>
                    <a:pt x="34" y="7"/>
                  </a:cubicBezTo>
                  <a:cubicBezTo>
                    <a:pt x="32" y="8"/>
                    <a:pt x="31" y="9"/>
                    <a:pt x="29" y="9"/>
                  </a:cubicBezTo>
                  <a:cubicBezTo>
                    <a:pt x="28" y="9"/>
                    <a:pt x="26" y="9"/>
                    <a:pt x="24" y="9"/>
                  </a:cubicBezTo>
                  <a:cubicBezTo>
                    <a:pt x="23" y="9"/>
                    <a:pt x="21" y="9"/>
                    <a:pt x="19" y="9"/>
                  </a:cubicBezTo>
                  <a:cubicBezTo>
                    <a:pt x="19" y="9"/>
                    <a:pt x="18" y="9"/>
                    <a:pt x="17" y="8"/>
                  </a:cubicBezTo>
                  <a:cubicBezTo>
                    <a:pt x="17" y="8"/>
                    <a:pt x="16" y="7"/>
                    <a:pt x="16" y="7"/>
                  </a:cubicBezTo>
                  <a:cubicBezTo>
                    <a:pt x="15" y="7"/>
                    <a:pt x="15" y="8"/>
                    <a:pt x="15" y="9"/>
                  </a:cubicBezTo>
                  <a:cubicBezTo>
                    <a:pt x="15" y="10"/>
                    <a:pt x="15" y="10"/>
                    <a:pt x="14" y="11"/>
                  </a:cubicBezTo>
                  <a:cubicBezTo>
                    <a:pt x="13" y="12"/>
                    <a:pt x="11" y="11"/>
                    <a:pt x="10" y="1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1" name="Freeform 30"/>
            <p:cNvSpPr>
              <a:spLocks/>
            </p:cNvSpPr>
            <p:nvPr/>
          </p:nvSpPr>
          <p:spPr bwMode="auto">
            <a:xfrm>
              <a:off x="8501063" y="557213"/>
              <a:ext cx="15875" cy="9525"/>
            </a:xfrm>
            <a:custGeom>
              <a:avLst/>
              <a:gdLst>
                <a:gd name="T0" fmla="*/ 3 w 5"/>
                <a:gd name="T1" fmla="*/ 0 h 3"/>
                <a:gd name="T2" fmla="*/ 1 w 5"/>
                <a:gd name="T3" fmla="*/ 0 h 3"/>
                <a:gd name="T4" fmla="*/ 1 w 5"/>
                <a:gd name="T5" fmla="*/ 1 h 3"/>
                <a:gd name="T6" fmla="*/ 0 w 5"/>
                <a:gd name="T7" fmla="*/ 2 h 3"/>
                <a:gd name="T8" fmla="*/ 1 w 5"/>
                <a:gd name="T9" fmla="*/ 2 h 3"/>
                <a:gd name="T10" fmla="*/ 2 w 5"/>
                <a:gd name="T11" fmla="*/ 2 h 3"/>
                <a:gd name="T12" fmla="*/ 4 w 5"/>
                <a:gd name="T13" fmla="*/ 1 h 3"/>
                <a:gd name="T14" fmla="*/ 4 w 5"/>
                <a:gd name="T15" fmla="*/ 0 h 3"/>
                <a:gd name="T16" fmla="*/ 3 w 5"/>
                <a:gd name="T17" fmla="*/ 0 h 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 h="3">
                  <a:moveTo>
                    <a:pt x="3" y="0"/>
                  </a:moveTo>
                  <a:cubicBezTo>
                    <a:pt x="2" y="0"/>
                    <a:pt x="2" y="0"/>
                    <a:pt x="1" y="0"/>
                  </a:cubicBezTo>
                  <a:cubicBezTo>
                    <a:pt x="1" y="1"/>
                    <a:pt x="1" y="1"/>
                    <a:pt x="1" y="1"/>
                  </a:cubicBezTo>
                  <a:cubicBezTo>
                    <a:pt x="0" y="2"/>
                    <a:pt x="0" y="2"/>
                    <a:pt x="0" y="2"/>
                  </a:cubicBezTo>
                  <a:cubicBezTo>
                    <a:pt x="0" y="3"/>
                    <a:pt x="0" y="2"/>
                    <a:pt x="1" y="2"/>
                  </a:cubicBezTo>
                  <a:cubicBezTo>
                    <a:pt x="1" y="2"/>
                    <a:pt x="1" y="2"/>
                    <a:pt x="2" y="2"/>
                  </a:cubicBezTo>
                  <a:cubicBezTo>
                    <a:pt x="2" y="2"/>
                    <a:pt x="3" y="2"/>
                    <a:pt x="4" y="1"/>
                  </a:cubicBezTo>
                  <a:cubicBezTo>
                    <a:pt x="4" y="1"/>
                    <a:pt x="5" y="0"/>
                    <a:pt x="4" y="0"/>
                  </a:cubicBezTo>
                  <a:cubicBezTo>
                    <a:pt x="4" y="0"/>
                    <a:pt x="3" y="0"/>
                    <a:pt x="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2" name="Freeform 31"/>
            <p:cNvSpPr>
              <a:spLocks/>
            </p:cNvSpPr>
            <p:nvPr/>
          </p:nvSpPr>
          <p:spPr bwMode="auto">
            <a:xfrm>
              <a:off x="8386763" y="379413"/>
              <a:ext cx="15875" cy="53975"/>
            </a:xfrm>
            <a:custGeom>
              <a:avLst/>
              <a:gdLst>
                <a:gd name="T0" fmla="*/ 3 w 5"/>
                <a:gd name="T1" fmla="*/ 5 h 17"/>
                <a:gd name="T2" fmla="*/ 2 w 5"/>
                <a:gd name="T3" fmla="*/ 2 h 17"/>
                <a:gd name="T4" fmla="*/ 1 w 5"/>
                <a:gd name="T5" fmla="*/ 0 h 17"/>
                <a:gd name="T6" fmla="*/ 1 w 5"/>
                <a:gd name="T7" fmla="*/ 3 h 17"/>
                <a:gd name="T8" fmla="*/ 2 w 5"/>
                <a:gd name="T9" fmla="*/ 5 h 17"/>
                <a:gd name="T10" fmla="*/ 0 w 5"/>
                <a:gd name="T11" fmla="*/ 6 h 17"/>
                <a:gd name="T12" fmla="*/ 2 w 5"/>
                <a:gd name="T13" fmla="*/ 8 h 17"/>
                <a:gd name="T14" fmla="*/ 2 w 5"/>
                <a:gd name="T15" fmla="*/ 10 h 17"/>
                <a:gd name="T16" fmla="*/ 3 w 5"/>
                <a:gd name="T17" fmla="*/ 13 h 17"/>
                <a:gd name="T18" fmla="*/ 4 w 5"/>
                <a:gd name="T19" fmla="*/ 15 h 17"/>
                <a:gd name="T20" fmla="*/ 4 w 5"/>
                <a:gd name="T21" fmla="*/ 17 h 17"/>
                <a:gd name="T22" fmla="*/ 5 w 5"/>
                <a:gd name="T23" fmla="*/ 13 h 17"/>
                <a:gd name="T24" fmla="*/ 5 w 5"/>
                <a:gd name="T25" fmla="*/ 8 h 17"/>
                <a:gd name="T26" fmla="*/ 3 w 5"/>
                <a:gd name="T27" fmla="*/ 5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5" h="17">
                  <a:moveTo>
                    <a:pt x="3" y="5"/>
                  </a:moveTo>
                  <a:cubicBezTo>
                    <a:pt x="3" y="4"/>
                    <a:pt x="2" y="3"/>
                    <a:pt x="2" y="2"/>
                  </a:cubicBezTo>
                  <a:cubicBezTo>
                    <a:pt x="2" y="1"/>
                    <a:pt x="2" y="0"/>
                    <a:pt x="1" y="0"/>
                  </a:cubicBezTo>
                  <a:cubicBezTo>
                    <a:pt x="0" y="1"/>
                    <a:pt x="1" y="2"/>
                    <a:pt x="1" y="3"/>
                  </a:cubicBezTo>
                  <a:cubicBezTo>
                    <a:pt x="1" y="4"/>
                    <a:pt x="2" y="4"/>
                    <a:pt x="2" y="5"/>
                  </a:cubicBezTo>
                  <a:cubicBezTo>
                    <a:pt x="1" y="5"/>
                    <a:pt x="0" y="5"/>
                    <a:pt x="0" y="6"/>
                  </a:cubicBezTo>
                  <a:cubicBezTo>
                    <a:pt x="0" y="7"/>
                    <a:pt x="1" y="7"/>
                    <a:pt x="2" y="8"/>
                  </a:cubicBezTo>
                  <a:cubicBezTo>
                    <a:pt x="2" y="8"/>
                    <a:pt x="2" y="9"/>
                    <a:pt x="2" y="10"/>
                  </a:cubicBezTo>
                  <a:cubicBezTo>
                    <a:pt x="2" y="11"/>
                    <a:pt x="3" y="12"/>
                    <a:pt x="3" y="13"/>
                  </a:cubicBezTo>
                  <a:cubicBezTo>
                    <a:pt x="4" y="13"/>
                    <a:pt x="4" y="14"/>
                    <a:pt x="4" y="15"/>
                  </a:cubicBezTo>
                  <a:cubicBezTo>
                    <a:pt x="4" y="16"/>
                    <a:pt x="4" y="16"/>
                    <a:pt x="4" y="17"/>
                  </a:cubicBezTo>
                  <a:cubicBezTo>
                    <a:pt x="5" y="17"/>
                    <a:pt x="5" y="14"/>
                    <a:pt x="5" y="13"/>
                  </a:cubicBezTo>
                  <a:cubicBezTo>
                    <a:pt x="5" y="11"/>
                    <a:pt x="5" y="10"/>
                    <a:pt x="5" y="8"/>
                  </a:cubicBezTo>
                  <a:cubicBezTo>
                    <a:pt x="5" y="7"/>
                    <a:pt x="4" y="6"/>
                    <a:pt x="3"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3" name="Freeform 32"/>
            <p:cNvSpPr>
              <a:spLocks/>
            </p:cNvSpPr>
            <p:nvPr/>
          </p:nvSpPr>
          <p:spPr bwMode="auto">
            <a:xfrm>
              <a:off x="8415338" y="411163"/>
              <a:ext cx="3175" cy="9525"/>
            </a:xfrm>
            <a:custGeom>
              <a:avLst/>
              <a:gdLst>
                <a:gd name="T0" fmla="*/ 0 w 1"/>
                <a:gd name="T1" fmla="*/ 0 h 3"/>
                <a:gd name="T2" fmla="*/ 0 w 1"/>
                <a:gd name="T3" fmla="*/ 0 h 3"/>
                <a:gd name="T4" fmla="*/ 0 w 1"/>
                <a:gd name="T5" fmla="*/ 1 h 3"/>
                <a:gd name="T6" fmla="*/ 0 w 1"/>
                <a:gd name="T7" fmla="*/ 0 h 3"/>
              </a:gdLst>
              <a:ahLst/>
              <a:cxnLst>
                <a:cxn ang="0">
                  <a:pos x="T0" y="T1"/>
                </a:cxn>
                <a:cxn ang="0">
                  <a:pos x="T2" y="T3"/>
                </a:cxn>
                <a:cxn ang="0">
                  <a:pos x="T4" y="T5"/>
                </a:cxn>
                <a:cxn ang="0">
                  <a:pos x="T6" y="T7"/>
                </a:cxn>
              </a:cxnLst>
              <a:rect l="0" t="0" r="r" b="b"/>
              <a:pathLst>
                <a:path w="1" h="3">
                  <a:moveTo>
                    <a:pt x="0" y="0"/>
                  </a:moveTo>
                  <a:cubicBezTo>
                    <a:pt x="0" y="0"/>
                    <a:pt x="0" y="0"/>
                    <a:pt x="0" y="0"/>
                  </a:cubicBezTo>
                  <a:cubicBezTo>
                    <a:pt x="0" y="1"/>
                    <a:pt x="0" y="1"/>
                    <a:pt x="0" y="1"/>
                  </a:cubicBezTo>
                  <a:cubicBezTo>
                    <a:pt x="0" y="3"/>
                    <a:pt x="1"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4" name="Freeform 33"/>
            <p:cNvSpPr>
              <a:spLocks/>
            </p:cNvSpPr>
            <p:nvPr/>
          </p:nvSpPr>
          <p:spPr bwMode="auto">
            <a:xfrm>
              <a:off x="8415338" y="420688"/>
              <a:ext cx="31750" cy="38100"/>
            </a:xfrm>
            <a:custGeom>
              <a:avLst/>
              <a:gdLst>
                <a:gd name="T0" fmla="*/ 7 w 10"/>
                <a:gd name="T1" fmla="*/ 8 h 12"/>
                <a:gd name="T2" fmla="*/ 8 w 10"/>
                <a:gd name="T3" fmla="*/ 10 h 12"/>
                <a:gd name="T4" fmla="*/ 9 w 10"/>
                <a:gd name="T5" fmla="*/ 11 h 12"/>
                <a:gd name="T6" fmla="*/ 10 w 10"/>
                <a:gd name="T7" fmla="*/ 10 h 12"/>
                <a:gd name="T8" fmla="*/ 9 w 10"/>
                <a:gd name="T9" fmla="*/ 9 h 12"/>
                <a:gd name="T10" fmla="*/ 7 w 10"/>
                <a:gd name="T11" fmla="*/ 6 h 12"/>
                <a:gd name="T12" fmla="*/ 4 w 10"/>
                <a:gd name="T13" fmla="*/ 3 h 12"/>
                <a:gd name="T14" fmla="*/ 1 w 10"/>
                <a:gd name="T15" fmla="*/ 0 h 12"/>
                <a:gd name="T16" fmla="*/ 3 w 10"/>
                <a:gd name="T17" fmla="*/ 3 h 12"/>
                <a:gd name="T18" fmla="*/ 5 w 10"/>
                <a:gd name="T19" fmla="*/ 6 h 12"/>
                <a:gd name="T20" fmla="*/ 7 w 10"/>
                <a:gd name="T21" fmla="*/ 8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12">
                  <a:moveTo>
                    <a:pt x="7" y="8"/>
                  </a:moveTo>
                  <a:cubicBezTo>
                    <a:pt x="8" y="9"/>
                    <a:pt x="8" y="9"/>
                    <a:pt x="8" y="10"/>
                  </a:cubicBezTo>
                  <a:cubicBezTo>
                    <a:pt x="8" y="10"/>
                    <a:pt x="8" y="11"/>
                    <a:pt x="9" y="11"/>
                  </a:cubicBezTo>
                  <a:cubicBezTo>
                    <a:pt x="9" y="12"/>
                    <a:pt x="10" y="11"/>
                    <a:pt x="10" y="10"/>
                  </a:cubicBezTo>
                  <a:cubicBezTo>
                    <a:pt x="10" y="10"/>
                    <a:pt x="10" y="9"/>
                    <a:pt x="9" y="9"/>
                  </a:cubicBezTo>
                  <a:cubicBezTo>
                    <a:pt x="8" y="8"/>
                    <a:pt x="8" y="7"/>
                    <a:pt x="7" y="6"/>
                  </a:cubicBezTo>
                  <a:cubicBezTo>
                    <a:pt x="6" y="5"/>
                    <a:pt x="5" y="4"/>
                    <a:pt x="4" y="3"/>
                  </a:cubicBezTo>
                  <a:cubicBezTo>
                    <a:pt x="4" y="3"/>
                    <a:pt x="2" y="0"/>
                    <a:pt x="1" y="0"/>
                  </a:cubicBezTo>
                  <a:cubicBezTo>
                    <a:pt x="0" y="1"/>
                    <a:pt x="2" y="3"/>
                    <a:pt x="3" y="3"/>
                  </a:cubicBezTo>
                  <a:cubicBezTo>
                    <a:pt x="3" y="4"/>
                    <a:pt x="4" y="5"/>
                    <a:pt x="5" y="6"/>
                  </a:cubicBezTo>
                  <a:cubicBezTo>
                    <a:pt x="6" y="7"/>
                    <a:pt x="6" y="7"/>
                    <a:pt x="7"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5" name="Freeform 34"/>
            <p:cNvSpPr>
              <a:spLocks/>
            </p:cNvSpPr>
            <p:nvPr/>
          </p:nvSpPr>
          <p:spPr bwMode="auto">
            <a:xfrm>
              <a:off x="8415338" y="442913"/>
              <a:ext cx="9525" cy="19050"/>
            </a:xfrm>
            <a:custGeom>
              <a:avLst/>
              <a:gdLst>
                <a:gd name="T0" fmla="*/ 3 w 3"/>
                <a:gd name="T1" fmla="*/ 5 h 6"/>
                <a:gd name="T2" fmla="*/ 2 w 3"/>
                <a:gd name="T3" fmla="*/ 2 h 6"/>
                <a:gd name="T4" fmla="*/ 1 w 3"/>
                <a:gd name="T5" fmla="*/ 0 h 6"/>
                <a:gd name="T6" fmla="*/ 1 w 3"/>
                <a:gd name="T7" fmla="*/ 2 h 6"/>
                <a:gd name="T8" fmla="*/ 3 w 3"/>
                <a:gd name="T9" fmla="*/ 5 h 6"/>
              </a:gdLst>
              <a:ahLst/>
              <a:cxnLst>
                <a:cxn ang="0">
                  <a:pos x="T0" y="T1"/>
                </a:cxn>
                <a:cxn ang="0">
                  <a:pos x="T2" y="T3"/>
                </a:cxn>
                <a:cxn ang="0">
                  <a:pos x="T4" y="T5"/>
                </a:cxn>
                <a:cxn ang="0">
                  <a:pos x="T6" y="T7"/>
                </a:cxn>
                <a:cxn ang="0">
                  <a:pos x="T8" y="T9"/>
                </a:cxn>
              </a:cxnLst>
              <a:rect l="0" t="0" r="r" b="b"/>
              <a:pathLst>
                <a:path w="3" h="6">
                  <a:moveTo>
                    <a:pt x="3" y="5"/>
                  </a:moveTo>
                  <a:cubicBezTo>
                    <a:pt x="3" y="4"/>
                    <a:pt x="2" y="3"/>
                    <a:pt x="2" y="2"/>
                  </a:cubicBezTo>
                  <a:cubicBezTo>
                    <a:pt x="2" y="1"/>
                    <a:pt x="2" y="0"/>
                    <a:pt x="1" y="0"/>
                  </a:cubicBezTo>
                  <a:cubicBezTo>
                    <a:pt x="0" y="0"/>
                    <a:pt x="1" y="1"/>
                    <a:pt x="1" y="2"/>
                  </a:cubicBezTo>
                  <a:cubicBezTo>
                    <a:pt x="1" y="2"/>
                    <a:pt x="2" y="6"/>
                    <a:pt x="3" y="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6" name="Freeform 35"/>
            <p:cNvSpPr>
              <a:spLocks/>
            </p:cNvSpPr>
            <p:nvPr/>
          </p:nvSpPr>
          <p:spPr bwMode="auto">
            <a:xfrm>
              <a:off x="8408988" y="446088"/>
              <a:ext cx="6350" cy="9525"/>
            </a:xfrm>
            <a:custGeom>
              <a:avLst/>
              <a:gdLst>
                <a:gd name="T0" fmla="*/ 2 w 2"/>
                <a:gd name="T1" fmla="*/ 2 h 3"/>
                <a:gd name="T2" fmla="*/ 0 w 2"/>
                <a:gd name="T3" fmla="*/ 0 h 3"/>
                <a:gd name="T4" fmla="*/ 2 w 2"/>
                <a:gd name="T5" fmla="*/ 2 h 3"/>
              </a:gdLst>
              <a:ahLst/>
              <a:cxnLst>
                <a:cxn ang="0">
                  <a:pos x="T0" y="T1"/>
                </a:cxn>
                <a:cxn ang="0">
                  <a:pos x="T2" y="T3"/>
                </a:cxn>
                <a:cxn ang="0">
                  <a:pos x="T4" y="T5"/>
                </a:cxn>
              </a:cxnLst>
              <a:rect l="0" t="0" r="r" b="b"/>
              <a:pathLst>
                <a:path w="2" h="3">
                  <a:moveTo>
                    <a:pt x="2" y="2"/>
                  </a:moveTo>
                  <a:cubicBezTo>
                    <a:pt x="2" y="1"/>
                    <a:pt x="1" y="0"/>
                    <a:pt x="0" y="0"/>
                  </a:cubicBezTo>
                  <a:cubicBezTo>
                    <a:pt x="0" y="1"/>
                    <a:pt x="2" y="3"/>
                    <a:pt x="2"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7" name="Freeform 36"/>
            <p:cNvSpPr>
              <a:spLocks/>
            </p:cNvSpPr>
            <p:nvPr/>
          </p:nvSpPr>
          <p:spPr bwMode="auto">
            <a:xfrm>
              <a:off x="8405813" y="430213"/>
              <a:ext cx="6350" cy="12700"/>
            </a:xfrm>
            <a:custGeom>
              <a:avLst/>
              <a:gdLst>
                <a:gd name="T0" fmla="*/ 0 w 2"/>
                <a:gd name="T1" fmla="*/ 2 h 4"/>
                <a:gd name="T2" fmla="*/ 1 w 2"/>
                <a:gd name="T3" fmla="*/ 4 h 4"/>
                <a:gd name="T4" fmla="*/ 0 w 2"/>
                <a:gd name="T5" fmla="*/ 1 h 4"/>
                <a:gd name="T6" fmla="*/ 0 w 2"/>
                <a:gd name="T7" fmla="*/ 2 h 4"/>
              </a:gdLst>
              <a:ahLst/>
              <a:cxnLst>
                <a:cxn ang="0">
                  <a:pos x="T0" y="T1"/>
                </a:cxn>
                <a:cxn ang="0">
                  <a:pos x="T2" y="T3"/>
                </a:cxn>
                <a:cxn ang="0">
                  <a:pos x="T4" y="T5"/>
                </a:cxn>
                <a:cxn ang="0">
                  <a:pos x="T6" y="T7"/>
                </a:cxn>
              </a:cxnLst>
              <a:rect l="0" t="0" r="r" b="b"/>
              <a:pathLst>
                <a:path w="2" h="4">
                  <a:moveTo>
                    <a:pt x="0" y="2"/>
                  </a:moveTo>
                  <a:cubicBezTo>
                    <a:pt x="0" y="3"/>
                    <a:pt x="1" y="3"/>
                    <a:pt x="1" y="4"/>
                  </a:cubicBezTo>
                  <a:cubicBezTo>
                    <a:pt x="2" y="4"/>
                    <a:pt x="1" y="1"/>
                    <a:pt x="0" y="1"/>
                  </a:cubicBezTo>
                  <a:cubicBezTo>
                    <a:pt x="0" y="0"/>
                    <a:pt x="0" y="2"/>
                    <a:pt x="0"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8" name="Freeform 37"/>
            <p:cNvSpPr>
              <a:spLocks/>
            </p:cNvSpPr>
            <p:nvPr/>
          </p:nvSpPr>
          <p:spPr bwMode="auto">
            <a:xfrm>
              <a:off x="8475663" y="503238"/>
              <a:ext cx="6350" cy="6350"/>
            </a:xfrm>
            <a:custGeom>
              <a:avLst/>
              <a:gdLst>
                <a:gd name="T0" fmla="*/ 0 w 2"/>
                <a:gd name="T1" fmla="*/ 0 h 2"/>
                <a:gd name="T2" fmla="*/ 2 w 2"/>
                <a:gd name="T3" fmla="*/ 2 h 2"/>
                <a:gd name="T4" fmla="*/ 1 w 2"/>
                <a:gd name="T5" fmla="*/ 1 h 2"/>
                <a:gd name="T6" fmla="*/ 0 w 2"/>
                <a:gd name="T7" fmla="*/ 0 h 2"/>
              </a:gdLst>
              <a:ahLst/>
              <a:cxnLst>
                <a:cxn ang="0">
                  <a:pos x="T0" y="T1"/>
                </a:cxn>
                <a:cxn ang="0">
                  <a:pos x="T2" y="T3"/>
                </a:cxn>
                <a:cxn ang="0">
                  <a:pos x="T4" y="T5"/>
                </a:cxn>
                <a:cxn ang="0">
                  <a:pos x="T6" y="T7"/>
                </a:cxn>
              </a:cxnLst>
              <a:rect l="0" t="0" r="r" b="b"/>
              <a:pathLst>
                <a:path w="2" h="2">
                  <a:moveTo>
                    <a:pt x="0" y="0"/>
                  </a:moveTo>
                  <a:cubicBezTo>
                    <a:pt x="0" y="1"/>
                    <a:pt x="2" y="2"/>
                    <a:pt x="2" y="2"/>
                  </a:cubicBezTo>
                  <a:cubicBezTo>
                    <a:pt x="2" y="1"/>
                    <a:pt x="2" y="1"/>
                    <a:pt x="1" y="1"/>
                  </a:cubicBezTo>
                  <a:cubicBezTo>
                    <a:pt x="1" y="0"/>
                    <a:pt x="0"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39" name="Freeform 38"/>
            <p:cNvSpPr>
              <a:spLocks/>
            </p:cNvSpPr>
            <p:nvPr/>
          </p:nvSpPr>
          <p:spPr bwMode="auto">
            <a:xfrm>
              <a:off x="8418513" y="404813"/>
              <a:ext cx="6350" cy="9525"/>
            </a:xfrm>
            <a:custGeom>
              <a:avLst/>
              <a:gdLst>
                <a:gd name="T0" fmla="*/ 2 w 2"/>
                <a:gd name="T1" fmla="*/ 3 h 3"/>
                <a:gd name="T2" fmla="*/ 1 w 2"/>
                <a:gd name="T3" fmla="*/ 1 h 3"/>
                <a:gd name="T4" fmla="*/ 1 w 2"/>
                <a:gd name="T5" fmla="*/ 3 h 3"/>
                <a:gd name="T6" fmla="*/ 2 w 2"/>
                <a:gd name="T7" fmla="*/ 3 h 3"/>
              </a:gdLst>
              <a:ahLst/>
              <a:cxnLst>
                <a:cxn ang="0">
                  <a:pos x="T0" y="T1"/>
                </a:cxn>
                <a:cxn ang="0">
                  <a:pos x="T2" y="T3"/>
                </a:cxn>
                <a:cxn ang="0">
                  <a:pos x="T4" y="T5"/>
                </a:cxn>
                <a:cxn ang="0">
                  <a:pos x="T6" y="T7"/>
                </a:cxn>
              </a:cxnLst>
              <a:rect l="0" t="0" r="r" b="b"/>
              <a:pathLst>
                <a:path w="2" h="3">
                  <a:moveTo>
                    <a:pt x="2" y="3"/>
                  </a:moveTo>
                  <a:cubicBezTo>
                    <a:pt x="2" y="2"/>
                    <a:pt x="2" y="0"/>
                    <a:pt x="1" y="1"/>
                  </a:cubicBezTo>
                  <a:cubicBezTo>
                    <a:pt x="0" y="1"/>
                    <a:pt x="1" y="3"/>
                    <a:pt x="1" y="3"/>
                  </a:cubicBezTo>
                  <a:cubicBezTo>
                    <a:pt x="1" y="3"/>
                    <a:pt x="2" y="3"/>
                    <a:pt x="2"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0" name="Freeform 39"/>
            <p:cNvSpPr>
              <a:spLocks/>
            </p:cNvSpPr>
            <p:nvPr/>
          </p:nvSpPr>
          <p:spPr bwMode="auto">
            <a:xfrm>
              <a:off x="8507413" y="525463"/>
              <a:ext cx="19050" cy="12700"/>
            </a:xfrm>
            <a:custGeom>
              <a:avLst/>
              <a:gdLst>
                <a:gd name="T0" fmla="*/ 4 w 6"/>
                <a:gd name="T1" fmla="*/ 3 h 4"/>
                <a:gd name="T2" fmla="*/ 4 w 6"/>
                <a:gd name="T3" fmla="*/ 1 h 4"/>
                <a:gd name="T4" fmla="*/ 1 w 6"/>
                <a:gd name="T5" fmla="*/ 1 h 4"/>
                <a:gd name="T6" fmla="*/ 0 w 6"/>
                <a:gd name="T7" fmla="*/ 1 h 4"/>
                <a:gd name="T8" fmla="*/ 2 w 6"/>
                <a:gd name="T9" fmla="*/ 2 h 4"/>
                <a:gd name="T10" fmla="*/ 3 w 6"/>
                <a:gd name="T11" fmla="*/ 2 h 4"/>
                <a:gd name="T12" fmla="*/ 4 w 6"/>
                <a:gd name="T13" fmla="*/ 3 h 4"/>
              </a:gdLst>
              <a:ahLst/>
              <a:cxnLst>
                <a:cxn ang="0">
                  <a:pos x="T0" y="T1"/>
                </a:cxn>
                <a:cxn ang="0">
                  <a:pos x="T2" y="T3"/>
                </a:cxn>
                <a:cxn ang="0">
                  <a:pos x="T4" y="T5"/>
                </a:cxn>
                <a:cxn ang="0">
                  <a:pos x="T6" y="T7"/>
                </a:cxn>
                <a:cxn ang="0">
                  <a:pos x="T8" y="T9"/>
                </a:cxn>
                <a:cxn ang="0">
                  <a:pos x="T10" y="T11"/>
                </a:cxn>
                <a:cxn ang="0">
                  <a:pos x="T12" y="T13"/>
                </a:cxn>
              </a:cxnLst>
              <a:rect l="0" t="0" r="r" b="b"/>
              <a:pathLst>
                <a:path w="6" h="4">
                  <a:moveTo>
                    <a:pt x="4" y="3"/>
                  </a:moveTo>
                  <a:cubicBezTo>
                    <a:pt x="6" y="4"/>
                    <a:pt x="5" y="2"/>
                    <a:pt x="4" y="1"/>
                  </a:cubicBezTo>
                  <a:cubicBezTo>
                    <a:pt x="3" y="1"/>
                    <a:pt x="2" y="1"/>
                    <a:pt x="1" y="1"/>
                  </a:cubicBezTo>
                  <a:cubicBezTo>
                    <a:pt x="1" y="1"/>
                    <a:pt x="0" y="0"/>
                    <a:pt x="0" y="1"/>
                  </a:cubicBezTo>
                  <a:cubicBezTo>
                    <a:pt x="1" y="1"/>
                    <a:pt x="1" y="2"/>
                    <a:pt x="2" y="2"/>
                  </a:cubicBezTo>
                  <a:cubicBezTo>
                    <a:pt x="2" y="2"/>
                    <a:pt x="3" y="2"/>
                    <a:pt x="3" y="2"/>
                  </a:cubicBezTo>
                  <a:cubicBezTo>
                    <a:pt x="4" y="2"/>
                    <a:pt x="4" y="3"/>
                    <a:pt x="4"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1" name="Freeform 40"/>
            <p:cNvSpPr>
              <a:spLocks/>
            </p:cNvSpPr>
            <p:nvPr/>
          </p:nvSpPr>
          <p:spPr bwMode="auto">
            <a:xfrm>
              <a:off x="8424863" y="468313"/>
              <a:ext cx="44450" cy="38100"/>
            </a:xfrm>
            <a:custGeom>
              <a:avLst/>
              <a:gdLst>
                <a:gd name="T0" fmla="*/ 5 w 14"/>
                <a:gd name="T1" fmla="*/ 6 h 12"/>
                <a:gd name="T2" fmla="*/ 13 w 14"/>
                <a:gd name="T3" fmla="*/ 12 h 12"/>
                <a:gd name="T4" fmla="*/ 8 w 14"/>
                <a:gd name="T5" fmla="*/ 7 h 12"/>
                <a:gd name="T6" fmla="*/ 5 w 14"/>
                <a:gd name="T7" fmla="*/ 4 h 12"/>
                <a:gd name="T8" fmla="*/ 1 w 14"/>
                <a:gd name="T9" fmla="*/ 1 h 12"/>
                <a:gd name="T10" fmla="*/ 2 w 14"/>
                <a:gd name="T11" fmla="*/ 3 h 12"/>
                <a:gd name="T12" fmla="*/ 5 w 14"/>
                <a:gd name="T13" fmla="*/ 6 h 12"/>
              </a:gdLst>
              <a:ahLst/>
              <a:cxnLst>
                <a:cxn ang="0">
                  <a:pos x="T0" y="T1"/>
                </a:cxn>
                <a:cxn ang="0">
                  <a:pos x="T2" y="T3"/>
                </a:cxn>
                <a:cxn ang="0">
                  <a:pos x="T4" y="T5"/>
                </a:cxn>
                <a:cxn ang="0">
                  <a:pos x="T6" y="T7"/>
                </a:cxn>
                <a:cxn ang="0">
                  <a:pos x="T8" y="T9"/>
                </a:cxn>
                <a:cxn ang="0">
                  <a:pos x="T10" y="T11"/>
                </a:cxn>
                <a:cxn ang="0">
                  <a:pos x="T12" y="T13"/>
                </a:cxn>
              </a:cxnLst>
              <a:rect l="0" t="0" r="r" b="b"/>
              <a:pathLst>
                <a:path w="14" h="12">
                  <a:moveTo>
                    <a:pt x="5" y="6"/>
                  </a:moveTo>
                  <a:cubicBezTo>
                    <a:pt x="6" y="7"/>
                    <a:pt x="12" y="11"/>
                    <a:pt x="13" y="12"/>
                  </a:cubicBezTo>
                  <a:cubicBezTo>
                    <a:pt x="14" y="12"/>
                    <a:pt x="9" y="8"/>
                    <a:pt x="8" y="7"/>
                  </a:cubicBezTo>
                  <a:cubicBezTo>
                    <a:pt x="6" y="7"/>
                    <a:pt x="6" y="5"/>
                    <a:pt x="5" y="4"/>
                  </a:cubicBezTo>
                  <a:cubicBezTo>
                    <a:pt x="4" y="4"/>
                    <a:pt x="2" y="0"/>
                    <a:pt x="1" y="1"/>
                  </a:cubicBezTo>
                  <a:cubicBezTo>
                    <a:pt x="0" y="1"/>
                    <a:pt x="2" y="2"/>
                    <a:pt x="2" y="3"/>
                  </a:cubicBezTo>
                  <a:cubicBezTo>
                    <a:pt x="3" y="4"/>
                    <a:pt x="4" y="5"/>
                    <a:pt x="5"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2" name="Freeform 41"/>
            <p:cNvSpPr>
              <a:spLocks/>
            </p:cNvSpPr>
            <p:nvPr/>
          </p:nvSpPr>
          <p:spPr bwMode="auto">
            <a:xfrm>
              <a:off x="9263063" y="1060450"/>
              <a:ext cx="28575" cy="22225"/>
            </a:xfrm>
            <a:custGeom>
              <a:avLst/>
              <a:gdLst>
                <a:gd name="T0" fmla="*/ 7 w 9"/>
                <a:gd name="T1" fmla="*/ 1 h 7"/>
                <a:gd name="T2" fmla="*/ 1 w 9"/>
                <a:gd name="T3" fmla="*/ 4 h 7"/>
                <a:gd name="T4" fmla="*/ 0 w 9"/>
                <a:gd name="T5" fmla="*/ 7 h 7"/>
                <a:gd name="T6" fmla="*/ 3 w 9"/>
                <a:gd name="T7" fmla="*/ 4 h 7"/>
                <a:gd name="T8" fmla="*/ 6 w 9"/>
                <a:gd name="T9" fmla="*/ 4 h 7"/>
                <a:gd name="T10" fmla="*/ 7 w 9"/>
                <a:gd name="T11" fmla="*/ 1 h 7"/>
              </a:gdLst>
              <a:ahLst/>
              <a:cxnLst>
                <a:cxn ang="0">
                  <a:pos x="T0" y="T1"/>
                </a:cxn>
                <a:cxn ang="0">
                  <a:pos x="T2" y="T3"/>
                </a:cxn>
                <a:cxn ang="0">
                  <a:pos x="T4" y="T5"/>
                </a:cxn>
                <a:cxn ang="0">
                  <a:pos x="T6" y="T7"/>
                </a:cxn>
                <a:cxn ang="0">
                  <a:pos x="T8" y="T9"/>
                </a:cxn>
                <a:cxn ang="0">
                  <a:pos x="T10" y="T11"/>
                </a:cxn>
              </a:cxnLst>
              <a:rect l="0" t="0" r="r" b="b"/>
              <a:pathLst>
                <a:path w="9" h="7">
                  <a:moveTo>
                    <a:pt x="7" y="1"/>
                  </a:moveTo>
                  <a:cubicBezTo>
                    <a:pt x="4" y="0"/>
                    <a:pt x="3" y="2"/>
                    <a:pt x="1" y="4"/>
                  </a:cubicBezTo>
                  <a:cubicBezTo>
                    <a:pt x="1" y="5"/>
                    <a:pt x="0" y="5"/>
                    <a:pt x="0" y="7"/>
                  </a:cubicBezTo>
                  <a:cubicBezTo>
                    <a:pt x="1" y="7"/>
                    <a:pt x="2" y="5"/>
                    <a:pt x="3" y="4"/>
                  </a:cubicBezTo>
                  <a:cubicBezTo>
                    <a:pt x="4" y="4"/>
                    <a:pt x="5" y="4"/>
                    <a:pt x="6" y="4"/>
                  </a:cubicBezTo>
                  <a:cubicBezTo>
                    <a:pt x="8" y="3"/>
                    <a:pt x="9" y="2"/>
                    <a:pt x="7"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3" name="Freeform 42"/>
            <p:cNvSpPr>
              <a:spLocks/>
            </p:cNvSpPr>
            <p:nvPr/>
          </p:nvSpPr>
          <p:spPr bwMode="auto">
            <a:xfrm>
              <a:off x="9128125" y="814388"/>
              <a:ext cx="30163" cy="19050"/>
            </a:xfrm>
            <a:custGeom>
              <a:avLst/>
              <a:gdLst>
                <a:gd name="T0" fmla="*/ 7 w 10"/>
                <a:gd name="T1" fmla="*/ 2 h 6"/>
                <a:gd name="T2" fmla="*/ 5 w 10"/>
                <a:gd name="T3" fmla="*/ 0 h 6"/>
                <a:gd name="T4" fmla="*/ 3 w 10"/>
                <a:gd name="T5" fmla="*/ 1 h 6"/>
                <a:gd name="T6" fmla="*/ 2 w 10"/>
                <a:gd name="T7" fmla="*/ 1 h 6"/>
                <a:gd name="T8" fmla="*/ 3 w 10"/>
                <a:gd name="T9" fmla="*/ 5 h 6"/>
                <a:gd name="T10" fmla="*/ 4 w 10"/>
                <a:gd name="T11" fmla="*/ 3 h 6"/>
                <a:gd name="T12" fmla="*/ 6 w 10"/>
                <a:gd name="T13" fmla="*/ 6 h 6"/>
                <a:gd name="T14" fmla="*/ 8 w 10"/>
                <a:gd name="T15" fmla="*/ 4 h 6"/>
                <a:gd name="T16" fmla="*/ 9 w 10"/>
                <a:gd name="T17" fmla="*/ 2 h 6"/>
                <a:gd name="T18" fmla="*/ 9 w 10"/>
                <a:gd name="T19" fmla="*/ 0 h 6"/>
                <a:gd name="T20" fmla="*/ 7 w 10"/>
                <a:gd name="T21" fmla="*/ 2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0" h="6">
                  <a:moveTo>
                    <a:pt x="7" y="2"/>
                  </a:moveTo>
                  <a:cubicBezTo>
                    <a:pt x="5" y="2"/>
                    <a:pt x="6" y="1"/>
                    <a:pt x="5" y="0"/>
                  </a:cubicBezTo>
                  <a:cubicBezTo>
                    <a:pt x="4" y="0"/>
                    <a:pt x="4" y="1"/>
                    <a:pt x="3" y="1"/>
                  </a:cubicBezTo>
                  <a:cubicBezTo>
                    <a:pt x="3" y="1"/>
                    <a:pt x="2" y="1"/>
                    <a:pt x="2" y="1"/>
                  </a:cubicBezTo>
                  <a:cubicBezTo>
                    <a:pt x="0" y="1"/>
                    <a:pt x="1" y="5"/>
                    <a:pt x="3" y="5"/>
                  </a:cubicBezTo>
                  <a:cubicBezTo>
                    <a:pt x="4" y="4"/>
                    <a:pt x="4" y="4"/>
                    <a:pt x="4" y="3"/>
                  </a:cubicBezTo>
                  <a:cubicBezTo>
                    <a:pt x="6" y="2"/>
                    <a:pt x="6" y="5"/>
                    <a:pt x="6" y="6"/>
                  </a:cubicBezTo>
                  <a:cubicBezTo>
                    <a:pt x="8" y="6"/>
                    <a:pt x="7" y="5"/>
                    <a:pt x="8" y="4"/>
                  </a:cubicBezTo>
                  <a:cubicBezTo>
                    <a:pt x="8" y="3"/>
                    <a:pt x="8" y="2"/>
                    <a:pt x="9" y="2"/>
                  </a:cubicBezTo>
                  <a:cubicBezTo>
                    <a:pt x="10" y="1"/>
                    <a:pt x="10" y="0"/>
                    <a:pt x="9" y="0"/>
                  </a:cubicBezTo>
                  <a:cubicBezTo>
                    <a:pt x="8" y="0"/>
                    <a:pt x="8" y="1"/>
                    <a:pt x="7"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4" name="Freeform 43"/>
            <p:cNvSpPr>
              <a:spLocks/>
            </p:cNvSpPr>
            <p:nvPr/>
          </p:nvSpPr>
          <p:spPr bwMode="auto">
            <a:xfrm>
              <a:off x="9147175" y="1073150"/>
              <a:ext cx="4763" cy="9525"/>
            </a:xfrm>
            <a:custGeom>
              <a:avLst/>
              <a:gdLst>
                <a:gd name="T0" fmla="*/ 1 w 2"/>
                <a:gd name="T1" fmla="*/ 0 h 3"/>
                <a:gd name="T2" fmla="*/ 1 w 2"/>
                <a:gd name="T3" fmla="*/ 3 h 3"/>
                <a:gd name="T4" fmla="*/ 2 w 2"/>
                <a:gd name="T5" fmla="*/ 2 h 3"/>
                <a:gd name="T6" fmla="*/ 2 w 2"/>
                <a:gd name="T7" fmla="*/ 0 h 3"/>
                <a:gd name="T8" fmla="*/ 1 w 2"/>
                <a:gd name="T9" fmla="*/ 0 h 3"/>
              </a:gdLst>
              <a:ahLst/>
              <a:cxnLst>
                <a:cxn ang="0">
                  <a:pos x="T0" y="T1"/>
                </a:cxn>
                <a:cxn ang="0">
                  <a:pos x="T2" y="T3"/>
                </a:cxn>
                <a:cxn ang="0">
                  <a:pos x="T4" y="T5"/>
                </a:cxn>
                <a:cxn ang="0">
                  <a:pos x="T6" y="T7"/>
                </a:cxn>
                <a:cxn ang="0">
                  <a:pos x="T8" y="T9"/>
                </a:cxn>
              </a:cxnLst>
              <a:rect l="0" t="0" r="r" b="b"/>
              <a:pathLst>
                <a:path w="2" h="3">
                  <a:moveTo>
                    <a:pt x="1" y="0"/>
                  </a:moveTo>
                  <a:cubicBezTo>
                    <a:pt x="0" y="1"/>
                    <a:pt x="0" y="2"/>
                    <a:pt x="1" y="3"/>
                  </a:cubicBezTo>
                  <a:cubicBezTo>
                    <a:pt x="1" y="3"/>
                    <a:pt x="2" y="3"/>
                    <a:pt x="2" y="2"/>
                  </a:cubicBezTo>
                  <a:cubicBezTo>
                    <a:pt x="2" y="2"/>
                    <a:pt x="2" y="1"/>
                    <a:pt x="2" y="0"/>
                  </a:cubicBezTo>
                  <a:cubicBezTo>
                    <a:pt x="1" y="0"/>
                    <a:pt x="1" y="0"/>
                    <a:pt x="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5" name="Freeform 44"/>
            <p:cNvSpPr>
              <a:spLocks/>
            </p:cNvSpPr>
            <p:nvPr/>
          </p:nvSpPr>
          <p:spPr bwMode="auto">
            <a:xfrm>
              <a:off x="9151938" y="1092200"/>
              <a:ext cx="9525" cy="22225"/>
            </a:xfrm>
            <a:custGeom>
              <a:avLst/>
              <a:gdLst>
                <a:gd name="T0" fmla="*/ 0 w 3"/>
                <a:gd name="T1" fmla="*/ 0 h 7"/>
                <a:gd name="T2" fmla="*/ 0 w 3"/>
                <a:gd name="T3" fmla="*/ 2 h 7"/>
                <a:gd name="T4" fmla="*/ 1 w 3"/>
                <a:gd name="T5" fmla="*/ 4 h 7"/>
                <a:gd name="T6" fmla="*/ 3 w 3"/>
                <a:gd name="T7" fmla="*/ 5 h 7"/>
                <a:gd name="T8" fmla="*/ 2 w 3"/>
                <a:gd name="T9" fmla="*/ 3 h 7"/>
                <a:gd name="T10" fmla="*/ 0 w 3"/>
                <a:gd name="T11" fmla="*/ 0 h 7"/>
              </a:gdLst>
              <a:ahLst/>
              <a:cxnLst>
                <a:cxn ang="0">
                  <a:pos x="T0" y="T1"/>
                </a:cxn>
                <a:cxn ang="0">
                  <a:pos x="T2" y="T3"/>
                </a:cxn>
                <a:cxn ang="0">
                  <a:pos x="T4" y="T5"/>
                </a:cxn>
                <a:cxn ang="0">
                  <a:pos x="T6" y="T7"/>
                </a:cxn>
                <a:cxn ang="0">
                  <a:pos x="T8" y="T9"/>
                </a:cxn>
                <a:cxn ang="0">
                  <a:pos x="T10" y="T11"/>
                </a:cxn>
              </a:cxnLst>
              <a:rect l="0" t="0" r="r" b="b"/>
              <a:pathLst>
                <a:path w="3" h="7">
                  <a:moveTo>
                    <a:pt x="0" y="0"/>
                  </a:moveTo>
                  <a:cubicBezTo>
                    <a:pt x="0" y="1"/>
                    <a:pt x="0" y="2"/>
                    <a:pt x="0" y="2"/>
                  </a:cubicBezTo>
                  <a:cubicBezTo>
                    <a:pt x="0" y="3"/>
                    <a:pt x="1" y="3"/>
                    <a:pt x="1" y="4"/>
                  </a:cubicBezTo>
                  <a:cubicBezTo>
                    <a:pt x="2" y="4"/>
                    <a:pt x="2" y="7"/>
                    <a:pt x="3" y="5"/>
                  </a:cubicBezTo>
                  <a:cubicBezTo>
                    <a:pt x="3" y="4"/>
                    <a:pt x="2" y="4"/>
                    <a:pt x="2" y="3"/>
                  </a:cubicBezTo>
                  <a:cubicBezTo>
                    <a:pt x="1" y="2"/>
                    <a:pt x="1"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6" name="Freeform 45"/>
            <p:cNvSpPr>
              <a:spLocks/>
            </p:cNvSpPr>
            <p:nvPr/>
          </p:nvSpPr>
          <p:spPr bwMode="auto">
            <a:xfrm>
              <a:off x="9151938" y="1016000"/>
              <a:ext cx="9525" cy="9525"/>
            </a:xfrm>
            <a:custGeom>
              <a:avLst/>
              <a:gdLst>
                <a:gd name="T0" fmla="*/ 1 w 3"/>
                <a:gd name="T1" fmla="*/ 1 h 3"/>
                <a:gd name="T2" fmla="*/ 1 w 3"/>
                <a:gd name="T3" fmla="*/ 2 h 3"/>
                <a:gd name="T4" fmla="*/ 1 w 3"/>
                <a:gd name="T5" fmla="*/ 1 h 3"/>
              </a:gdLst>
              <a:ahLst/>
              <a:cxnLst>
                <a:cxn ang="0">
                  <a:pos x="T0" y="T1"/>
                </a:cxn>
                <a:cxn ang="0">
                  <a:pos x="T2" y="T3"/>
                </a:cxn>
                <a:cxn ang="0">
                  <a:pos x="T4" y="T5"/>
                </a:cxn>
              </a:cxnLst>
              <a:rect l="0" t="0" r="r" b="b"/>
              <a:pathLst>
                <a:path w="3" h="3">
                  <a:moveTo>
                    <a:pt x="1" y="1"/>
                  </a:moveTo>
                  <a:cubicBezTo>
                    <a:pt x="0" y="1"/>
                    <a:pt x="0" y="3"/>
                    <a:pt x="1" y="2"/>
                  </a:cubicBezTo>
                  <a:cubicBezTo>
                    <a:pt x="3" y="2"/>
                    <a:pt x="2" y="0"/>
                    <a:pt x="1"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7" name="Freeform 46"/>
            <p:cNvSpPr>
              <a:spLocks/>
            </p:cNvSpPr>
            <p:nvPr/>
          </p:nvSpPr>
          <p:spPr bwMode="auto">
            <a:xfrm>
              <a:off x="9158288" y="776288"/>
              <a:ext cx="15875" cy="6350"/>
            </a:xfrm>
            <a:custGeom>
              <a:avLst/>
              <a:gdLst>
                <a:gd name="T0" fmla="*/ 4 w 5"/>
                <a:gd name="T1" fmla="*/ 1 h 2"/>
                <a:gd name="T2" fmla="*/ 2 w 5"/>
                <a:gd name="T3" fmla="*/ 0 h 2"/>
                <a:gd name="T4" fmla="*/ 1 w 5"/>
                <a:gd name="T5" fmla="*/ 0 h 2"/>
                <a:gd name="T6" fmla="*/ 0 w 5"/>
                <a:gd name="T7" fmla="*/ 1 h 2"/>
                <a:gd name="T8" fmla="*/ 4 w 5"/>
                <a:gd name="T9" fmla="*/ 2 h 2"/>
                <a:gd name="T10" fmla="*/ 4 w 5"/>
                <a:gd name="T11" fmla="*/ 1 h 2"/>
              </a:gdLst>
              <a:ahLst/>
              <a:cxnLst>
                <a:cxn ang="0">
                  <a:pos x="T0" y="T1"/>
                </a:cxn>
                <a:cxn ang="0">
                  <a:pos x="T2" y="T3"/>
                </a:cxn>
                <a:cxn ang="0">
                  <a:pos x="T4" y="T5"/>
                </a:cxn>
                <a:cxn ang="0">
                  <a:pos x="T6" y="T7"/>
                </a:cxn>
                <a:cxn ang="0">
                  <a:pos x="T8" y="T9"/>
                </a:cxn>
                <a:cxn ang="0">
                  <a:pos x="T10" y="T11"/>
                </a:cxn>
              </a:cxnLst>
              <a:rect l="0" t="0" r="r" b="b"/>
              <a:pathLst>
                <a:path w="5" h="2">
                  <a:moveTo>
                    <a:pt x="4" y="1"/>
                  </a:moveTo>
                  <a:cubicBezTo>
                    <a:pt x="3" y="0"/>
                    <a:pt x="2" y="1"/>
                    <a:pt x="2" y="0"/>
                  </a:cubicBezTo>
                  <a:cubicBezTo>
                    <a:pt x="2" y="0"/>
                    <a:pt x="1" y="0"/>
                    <a:pt x="1" y="0"/>
                  </a:cubicBezTo>
                  <a:cubicBezTo>
                    <a:pt x="0" y="0"/>
                    <a:pt x="0" y="0"/>
                    <a:pt x="0" y="1"/>
                  </a:cubicBezTo>
                  <a:cubicBezTo>
                    <a:pt x="1" y="2"/>
                    <a:pt x="3" y="2"/>
                    <a:pt x="4" y="2"/>
                  </a:cubicBezTo>
                  <a:cubicBezTo>
                    <a:pt x="5" y="2"/>
                    <a:pt x="5" y="1"/>
                    <a:pt x="4"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8" name="Freeform 47"/>
            <p:cNvSpPr>
              <a:spLocks/>
            </p:cNvSpPr>
            <p:nvPr/>
          </p:nvSpPr>
          <p:spPr bwMode="auto">
            <a:xfrm>
              <a:off x="9134475" y="1035050"/>
              <a:ext cx="39688" cy="28575"/>
            </a:xfrm>
            <a:custGeom>
              <a:avLst/>
              <a:gdLst>
                <a:gd name="T0" fmla="*/ 7 w 13"/>
                <a:gd name="T1" fmla="*/ 3 h 9"/>
                <a:gd name="T2" fmla="*/ 5 w 13"/>
                <a:gd name="T3" fmla="*/ 5 h 9"/>
                <a:gd name="T4" fmla="*/ 2 w 13"/>
                <a:gd name="T5" fmla="*/ 3 h 9"/>
                <a:gd name="T6" fmla="*/ 2 w 13"/>
                <a:gd name="T7" fmla="*/ 6 h 9"/>
                <a:gd name="T8" fmla="*/ 4 w 13"/>
                <a:gd name="T9" fmla="*/ 6 h 9"/>
                <a:gd name="T10" fmla="*/ 6 w 13"/>
                <a:gd name="T11" fmla="*/ 7 h 9"/>
                <a:gd name="T12" fmla="*/ 9 w 13"/>
                <a:gd name="T13" fmla="*/ 8 h 9"/>
                <a:gd name="T14" fmla="*/ 10 w 13"/>
                <a:gd name="T15" fmla="*/ 6 h 9"/>
                <a:gd name="T16" fmla="*/ 11 w 13"/>
                <a:gd name="T17" fmla="*/ 5 h 9"/>
                <a:gd name="T18" fmla="*/ 7 w 13"/>
                <a:gd name="T19" fmla="*/ 3 h 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 h="9">
                  <a:moveTo>
                    <a:pt x="7" y="3"/>
                  </a:moveTo>
                  <a:cubicBezTo>
                    <a:pt x="7" y="4"/>
                    <a:pt x="6" y="5"/>
                    <a:pt x="5" y="5"/>
                  </a:cubicBezTo>
                  <a:cubicBezTo>
                    <a:pt x="3" y="5"/>
                    <a:pt x="4" y="2"/>
                    <a:pt x="2" y="3"/>
                  </a:cubicBezTo>
                  <a:cubicBezTo>
                    <a:pt x="0" y="4"/>
                    <a:pt x="1" y="6"/>
                    <a:pt x="2" y="6"/>
                  </a:cubicBezTo>
                  <a:cubicBezTo>
                    <a:pt x="3" y="7"/>
                    <a:pt x="4" y="6"/>
                    <a:pt x="4" y="6"/>
                  </a:cubicBezTo>
                  <a:cubicBezTo>
                    <a:pt x="5" y="5"/>
                    <a:pt x="6" y="6"/>
                    <a:pt x="6" y="7"/>
                  </a:cubicBezTo>
                  <a:cubicBezTo>
                    <a:pt x="7" y="8"/>
                    <a:pt x="8" y="9"/>
                    <a:pt x="9" y="8"/>
                  </a:cubicBezTo>
                  <a:cubicBezTo>
                    <a:pt x="10" y="8"/>
                    <a:pt x="10" y="7"/>
                    <a:pt x="10" y="6"/>
                  </a:cubicBezTo>
                  <a:cubicBezTo>
                    <a:pt x="10" y="5"/>
                    <a:pt x="10" y="5"/>
                    <a:pt x="11" y="5"/>
                  </a:cubicBezTo>
                  <a:cubicBezTo>
                    <a:pt x="13" y="2"/>
                    <a:pt x="8" y="0"/>
                    <a:pt x="7"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49" name="Freeform 48"/>
            <p:cNvSpPr>
              <a:spLocks/>
            </p:cNvSpPr>
            <p:nvPr/>
          </p:nvSpPr>
          <p:spPr bwMode="auto">
            <a:xfrm>
              <a:off x="9077325" y="1076325"/>
              <a:ext cx="19050" cy="9525"/>
            </a:xfrm>
            <a:custGeom>
              <a:avLst/>
              <a:gdLst>
                <a:gd name="T0" fmla="*/ 1 w 6"/>
                <a:gd name="T1" fmla="*/ 3 h 3"/>
                <a:gd name="T2" fmla="*/ 4 w 6"/>
                <a:gd name="T3" fmla="*/ 2 h 3"/>
                <a:gd name="T4" fmla="*/ 6 w 6"/>
                <a:gd name="T5" fmla="*/ 1 h 3"/>
                <a:gd name="T6" fmla="*/ 5 w 6"/>
                <a:gd name="T7" fmla="*/ 0 h 3"/>
                <a:gd name="T8" fmla="*/ 3 w 6"/>
                <a:gd name="T9" fmla="*/ 1 h 3"/>
                <a:gd name="T10" fmla="*/ 1 w 6"/>
                <a:gd name="T11" fmla="*/ 3 h 3"/>
              </a:gdLst>
              <a:ahLst/>
              <a:cxnLst>
                <a:cxn ang="0">
                  <a:pos x="T0" y="T1"/>
                </a:cxn>
                <a:cxn ang="0">
                  <a:pos x="T2" y="T3"/>
                </a:cxn>
                <a:cxn ang="0">
                  <a:pos x="T4" y="T5"/>
                </a:cxn>
                <a:cxn ang="0">
                  <a:pos x="T6" y="T7"/>
                </a:cxn>
                <a:cxn ang="0">
                  <a:pos x="T8" y="T9"/>
                </a:cxn>
                <a:cxn ang="0">
                  <a:pos x="T10" y="T11"/>
                </a:cxn>
              </a:cxnLst>
              <a:rect l="0" t="0" r="r" b="b"/>
              <a:pathLst>
                <a:path w="6" h="3">
                  <a:moveTo>
                    <a:pt x="1" y="3"/>
                  </a:moveTo>
                  <a:cubicBezTo>
                    <a:pt x="2" y="3"/>
                    <a:pt x="3" y="2"/>
                    <a:pt x="4" y="2"/>
                  </a:cubicBezTo>
                  <a:cubicBezTo>
                    <a:pt x="5" y="2"/>
                    <a:pt x="6" y="2"/>
                    <a:pt x="6" y="1"/>
                  </a:cubicBezTo>
                  <a:cubicBezTo>
                    <a:pt x="6" y="1"/>
                    <a:pt x="6" y="0"/>
                    <a:pt x="5" y="0"/>
                  </a:cubicBezTo>
                  <a:cubicBezTo>
                    <a:pt x="5" y="0"/>
                    <a:pt x="4" y="1"/>
                    <a:pt x="3" y="1"/>
                  </a:cubicBezTo>
                  <a:cubicBezTo>
                    <a:pt x="2" y="1"/>
                    <a:pt x="0" y="2"/>
                    <a:pt x="1"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0" name="Freeform 49"/>
            <p:cNvSpPr>
              <a:spLocks/>
            </p:cNvSpPr>
            <p:nvPr/>
          </p:nvSpPr>
          <p:spPr bwMode="auto">
            <a:xfrm>
              <a:off x="9086850" y="1019175"/>
              <a:ext cx="3175" cy="9525"/>
            </a:xfrm>
            <a:custGeom>
              <a:avLst/>
              <a:gdLst>
                <a:gd name="T0" fmla="*/ 0 w 1"/>
                <a:gd name="T1" fmla="*/ 1 h 3"/>
                <a:gd name="T2" fmla="*/ 0 w 1"/>
                <a:gd name="T3" fmla="*/ 2 h 3"/>
                <a:gd name="T4" fmla="*/ 0 w 1"/>
                <a:gd name="T5" fmla="*/ 1 h 3"/>
              </a:gdLst>
              <a:ahLst/>
              <a:cxnLst>
                <a:cxn ang="0">
                  <a:pos x="T0" y="T1"/>
                </a:cxn>
                <a:cxn ang="0">
                  <a:pos x="T2" y="T3"/>
                </a:cxn>
                <a:cxn ang="0">
                  <a:pos x="T4" y="T5"/>
                </a:cxn>
              </a:cxnLst>
              <a:rect l="0" t="0" r="r" b="b"/>
              <a:pathLst>
                <a:path w="1" h="3">
                  <a:moveTo>
                    <a:pt x="0" y="1"/>
                  </a:moveTo>
                  <a:cubicBezTo>
                    <a:pt x="0" y="2"/>
                    <a:pt x="0" y="3"/>
                    <a:pt x="0" y="2"/>
                  </a:cubicBezTo>
                  <a:cubicBezTo>
                    <a:pt x="1" y="2"/>
                    <a:pt x="0" y="0"/>
                    <a:pt x="0"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1" name="Freeform 50"/>
            <p:cNvSpPr>
              <a:spLocks/>
            </p:cNvSpPr>
            <p:nvPr/>
          </p:nvSpPr>
          <p:spPr bwMode="auto">
            <a:xfrm>
              <a:off x="9077325" y="1000125"/>
              <a:ext cx="15875" cy="15875"/>
            </a:xfrm>
            <a:custGeom>
              <a:avLst/>
              <a:gdLst>
                <a:gd name="T0" fmla="*/ 3 w 5"/>
                <a:gd name="T1" fmla="*/ 0 h 5"/>
                <a:gd name="T2" fmla="*/ 2 w 5"/>
                <a:gd name="T3" fmla="*/ 2 h 5"/>
                <a:gd name="T4" fmla="*/ 1 w 5"/>
                <a:gd name="T5" fmla="*/ 4 h 5"/>
                <a:gd name="T6" fmla="*/ 3 w 5"/>
                <a:gd name="T7" fmla="*/ 2 h 5"/>
                <a:gd name="T8" fmla="*/ 3 w 5"/>
                <a:gd name="T9" fmla="*/ 0 h 5"/>
              </a:gdLst>
              <a:ahLst/>
              <a:cxnLst>
                <a:cxn ang="0">
                  <a:pos x="T0" y="T1"/>
                </a:cxn>
                <a:cxn ang="0">
                  <a:pos x="T2" y="T3"/>
                </a:cxn>
                <a:cxn ang="0">
                  <a:pos x="T4" y="T5"/>
                </a:cxn>
                <a:cxn ang="0">
                  <a:pos x="T6" y="T7"/>
                </a:cxn>
                <a:cxn ang="0">
                  <a:pos x="T8" y="T9"/>
                </a:cxn>
              </a:cxnLst>
              <a:rect l="0" t="0" r="r" b="b"/>
              <a:pathLst>
                <a:path w="5" h="5">
                  <a:moveTo>
                    <a:pt x="3" y="0"/>
                  </a:moveTo>
                  <a:cubicBezTo>
                    <a:pt x="2" y="0"/>
                    <a:pt x="2" y="1"/>
                    <a:pt x="2" y="2"/>
                  </a:cubicBezTo>
                  <a:cubicBezTo>
                    <a:pt x="2" y="3"/>
                    <a:pt x="0" y="4"/>
                    <a:pt x="1" y="4"/>
                  </a:cubicBezTo>
                  <a:cubicBezTo>
                    <a:pt x="2" y="5"/>
                    <a:pt x="2" y="3"/>
                    <a:pt x="3" y="2"/>
                  </a:cubicBezTo>
                  <a:cubicBezTo>
                    <a:pt x="3" y="2"/>
                    <a:pt x="5" y="1"/>
                    <a:pt x="3"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2" name="Freeform 51"/>
            <p:cNvSpPr>
              <a:spLocks/>
            </p:cNvSpPr>
            <p:nvPr/>
          </p:nvSpPr>
          <p:spPr bwMode="auto">
            <a:xfrm>
              <a:off x="9109075" y="974725"/>
              <a:ext cx="34925" cy="38100"/>
            </a:xfrm>
            <a:custGeom>
              <a:avLst/>
              <a:gdLst>
                <a:gd name="T0" fmla="*/ 4 w 11"/>
                <a:gd name="T1" fmla="*/ 3 h 12"/>
                <a:gd name="T2" fmla="*/ 3 w 11"/>
                <a:gd name="T3" fmla="*/ 2 h 12"/>
                <a:gd name="T4" fmla="*/ 1 w 11"/>
                <a:gd name="T5" fmla="*/ 0 h 12"/>
                <a:gd name="T6" fmla="*/ 0 w 11"/>
                <a:gd name="T7" fmla="*/ 1 h 12"/>
                <a:gd name="T8" fmla="*/ 2 w 11"/>
                <a:gd name="T9" fmla="*/ 4 h 12"/>
                <a:gd name="T10" fmla="*/ 5 w 11"/>
                <a:gd name="T11" fmla="*/ 8 h 12"/>
                <a:gd name="T12" fmla="*/ 8 w 11"/>
                <a:gd name="T13" fmla="*/ 11 h 12"/>
                <a:gd name="T14" fmla="*/ 10 w 11"/>
                <a:gd name="T15" fmla="*/ 12 h 12"/>
                <a:gd name="T16" fmla="*/ 10 w 11"/>
                <a:gd name="T17" fmla="*/ 11 h 12"/>
                <a:gd name="T18" fmla="*/ 10 w 11"/>
                <a:gd name="T19" fmla="*/ 10 h 12"/>
                <a:gd name="T20" fmla="*/ 9 w 11"/>
                <a:gd name="T21" fmla="*/ 9 h 12"/>
                <a:gd name="T22" fmla="*/ 8 w 11"/>
                <a:gd name="T23" fmla="*/ 8 h 12"/>
                <a:gd name="T24" fmla="*/ 6 w 11"/>
                <a:gd name="T25" fmla="*/ 8 h 12"/>
                <a:gd name="T26" fmla="*/ 5 w 11"/>
                <a:gd name="T27" fmla="*/ 7 h 12"/>
                <a:gd name="T28" fmla="*/ 4 w 11"/>
                <a:gd name="T29"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1" h="12">
                  <a:moveTo>
                    <a:pt x="4" y="3"/>
                  </a:moveTo>
                  <a:cubicBezTo>
                    <a:pt x="3" y="3"/>
                    <a:pt x="3" y="3"/>
                    <a:pt x="3" y="2"/>
                  </a:cubicBezTo>
                  <a:cubicBezTo>
                    <a:pt x="2" y="1"/>
                    <a:pt x="2" y="0"/>
                    <a:pt x="1" y="0"/>
                  </a:cubicBezTo>
                  <a:cubicBezTo>
                    <a:pt x="1" y="0"/>
                    <a:pt x="0" y="1"/>
                    <a:pt x="0" y="1"/>
                  </a:cubicBezTo>
                  <a:cubicBezTo>
                    <a:pt x="0" y="2"/>
                    <a:pt x="1" y="4"/>
                    <a:pt x="2" y="4"/>
                  </a:cubicBezTo>
                  <a:cubicBezTo>
                    <a:pt x="4" y="5"/>
                    <a:pt x="4" y="6"/>
                    <a:pt x="5" y="8"/>
                  </a:cubicBezTo>
                  <a:cubicBezTo>
                    <a:pt x="6" y="9"/>
                    <a:pt x="7" y="10"/>
                    <a:pt x="8" y="11"/>
                  </a:cubicBezTo>
                  <a:cubicBezTo>
                    <a:pt x="9" y="11"/>
                    <a:pt x="9" y="12"/>
                    <a:pt x="10" y="12"/>
                  </a:cubicBezTo>
                  <a:cubicBezTo>
                    <a:pt x="11" y="12"/>
                    <a:pt x="11" y="11"/>
                    <a:pt x="10" y="11"/>
                  </a:cubicBezTo>
                  <a:cubicBezTo>
                    <a:pt x="10" y="10"/>
                    <a:pt x="10" y="10"/>
                    <a:pt x="10" y="10"/>
                  </a:cubicBezTo>
                  <a:cubicBezTo>
                    <a:pt x="10" y="10"/>
                    <a:pt x="10" y="9"/>
                    <a:pt x="9" y="9"/>
                  </a:cubicBezTo>
                  <a:cubicBezTo>
                    <a:pt x="9" y="9"/>
                    <a:pt x="9" y="8"/>
                    <a:pt x="8" y="8"/>
                  </a:cubicBezTo>
                  <a:cubicBezTo>
                    <a:pt x="7" y="8"/>
                    <a:pt x="6" y="9"/>
                    <a:pt x="6" y="8"/>
                  </a:cubicBezTo>
                  <a:cubicBezTo>
                    <a:pt x="5" y="8"/>
                    <a:pt x="5" y="7"/>
                    <a:pt x="5" y="7"/>
                  </a:cubicBezTo>
                  <a:cubicBezTo>
                    <a:pt x="6" y="5"/>
                    <a:pt x="6" y="4"/>
                    <a:pt x="4"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3" name="Freeform 52"/>
            <p:cNvSpPr>
              <a:spLocks/>
            </p:cNvSpPr>
            <p:nvPr/>
          </p:nvSpPr>
          <p:spPr bwMode="auto">
            <a:xfrm>
              <a:off x="9093200" y="747713"/>
              <a:ext cx="22225" cy="25400"/>
            </a:xfrm>
            <a:custGeom>
              <a:avLst/>
              <a:gdLst>
                <a:gd name="T0" fmla="*/ 5 w 7"/>
                <a:gd name="T1" fmla="*/ 2 h 8"/>
                <a:gd name="T2" fmla="*/ 4 w 7"/>
                <a:gd name="T3" fmla="*/ 1 h 8"/>
                <a:gd name="T4" fmla="*/ 3 w 7"/>
                <a:gd name="T5" fmla="*/ 1 h 8"/>
                <a:gd name="T6" fmla="*/ 1 w 7"/>
                <a:gd name="T7" fmla="*/ 2 h 8"/>
                <a:gd name="T8" fmla="*/ 1 w 7"/>
                <a:gd name="T9" fmla="*/ 4 h 8"/>
                <a:gd name="T10" fmla="*/ 3 w 7"/>
                <a:gd name="T11" fmla="*/ 5 h 8"/>
                <a:gd name="T12" fmla="*/ 3 w 7"/>
                <a:gd name="T13" fmla="*/ 7 h 8"/>
                <a:gd name="T14" fmla="*/ 4 w 7"/>
                <a:gd name="T15" fmla="*/ 6 h 8"/>
                <a:gd name="T16" fmla="*/ 6 w 7"/>
                <a:gd name="T17" fmla="*/ 5 h 8"/>
                <a:gd name="T18" fmla="*/ 7 w 7"/>
                <a:gd name="T19" fmla="*/ 3 h 8"/>
                <a:gd name="T20" fmla="*/ 5 w 7"/>
                <a:gd name="T21" fmla="*/ 2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7" h="8">
                  <a:moveTo>
                    <a:pt x="5" y="2"/>
                  </a:moveTo>
                  <a:cubicBezTo>
                    <a:pt x="5" y="1"/>
                    <a:pt x="5" y="0"/>
                    <a:pt x="4" y="1"/>
                  </a:cubicBezTo>
                  <a:cubicBezTo>
                    <a:pt x="3" y="1"/>
                    <a:pt x="3" y="1"/>
                    <a:pt x="3" y="1"/>
                  </a:cubicBezTo>
                  <a:cubicBezTo>
                    <a:pt x="2" y="2"/>
                    <a:pt x="2" y="1"/>
                    <a:pt x="1" y="2"/>
                  </a:cubicBezTo>
                  <a:cubicBezTo>
                    <a:pt x="0" y="2"/>
                    <a:pt x="0" y="3"/>
                    <a:pt x="1" y="4"/>
                  </a:cubicBezTo>
                  <a:cubicBezTo>
                    <a:pt x="2" y="5"/>
                    <a:pt x="2" y="4"/>
                    <a:pt x="3" y="5"/>
                  </a:cubicBezTo>
                  <a:cubicBezTo>
                    <a:pt x="3" y="6"/>
                    <a:pt x="2" y="7"/>
                    <a:pt x="3" y="7"/>
                  </a:cubicBezTo>
                  <a:cubicBezTo>
                    <a:pt x="4" y="8"/>
                    <a:pt x="4" y="7"/>
                    <a:pt x="4" y="6"/>
                  </a:cubicBezTo>
                  <a:cubicBezTo>
                    <a:pt x="5" y="5"/>
                    <a:pt x="5" y="6"/>
                    <a:pt x="6" y="5"/>
                  </a:cubicBezTo>
                  <a:cubicBezTo>
                    <a:pt x="7" y="5"/>
                    <a:pt x="7" y="4"/>
                    <a:pt x="7" y="3"/>
                  </a:cubicBezTo>
                  <a:cubicBezTo>
                    <a:pt x="6" y="2"/>
                    <a:pt x="5" y="3"/>
                    <a:pt x="5"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4" name="Freeform 53"/>
            <p:cNvSpPr>
              <a:spLocks/>
            </p:cNvSpPr>
            <p:nvPr/>
          </p:nvSpPr>
          <p:spPr bwMode="auto">
            <a:xfrm>
              <a:off x="9177338" y="798513"/>
              <a:ext cx="15875" cy="9525"/>
            </a:xfrm>
            <a:custGeom>
              <a:avLst/>
              <a:gdLst>
                <a:gd name="T0" fmla="*/ 1 w 5"/>
                <a:gd name="T1" fmla="*/ 3 h 3"/>
                <a:gd name="T2" fmla="*/ 3 w 5"/>
                <a:gd name="T3" fmla="*/ 3 h 3"/>
                <a:gd name="T4" fmla="*/ 5 w 5"/>
                <a:gd name="T5" fmla="*/ 2 h 3"/>
                <a:gd name="T6" fmla="*/ 1 w 5"/>
                <a:gd name="T7" fmla="*/ 3 h 3"/>
              </a:gdLst>
              <a:ahLst/>
              <a:cxnLst>
                <a:cxn ang="0">
                  <a:pos x="T0" y="T1"/>
                </a:cxn>
                <a:cxn ang="0">
                  <a:pos x="T2" y="T3"/>
                </a:cxn>
                <a:cxn ang="0">
                  <a:pos x="T4" y="T5"/>
                </a:cxn>
                <a:cxn ang="0">
                  <a:pos x="T6" y="T7"/>
                </a:cxn>
              </a:cxnLst>
              <a:rect l="0" t="0" r="r" b="b"/>
              <a:pathLst>
                <a:path w="5" h="3">
                  <a:moveTo>
                    <a:pt x="1" y="3"/>
                  </a:moveTo>
                  <a:cubicBezTo>
                    <a:pt x="2" y="3"/>
                    <a:pt x="3" y="3"/>
                    <a:pt x="3" y="3"/>
                  </a:cubicBezTo>
                  <a:cubicBezTo>
                    <a:pt x="4" y="2"/>
                    <a:pt x="5" y="2"/>
                    <a:pt x="5" y="2"/>
                  </a:cubicBezTo>
                  <a:cubicBezTo>
                    <a:pt x="5" y="0"/>
                    <a:pt x="0" y="1"/>
                    <a:pt x="1"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5" name="Freeform 54"/>
            <p:cNvSpPr>
              <a:spLocks/>
            </p:cNvSpPr>
            <p:nvPr/>
          </p:nvSpPr>
          <p:spPr bwMode="auto">
            <a:xfrm>
              <a:off x="9193213" y="1000125"/>
              <a:ext cx="28575" cy="19050"/>
            </a:xfrm>
            <a:custGeom>
              <a:avLst/>
              <a:gdLst>
                <a:gd name="T0" fmla="*/ 4 w 9"/>
                <a:gd name="T1" fmla="*/ 4 h 6"/>
                <a:gd name="T2" fmla="*/ 8 w 9"/>
                <a:gd name="T3" fmla="*/ 2 h 6"/>
                <a:gd name="T4" fmla="*/ 6 w 9"/>
                <a:gd name="T5" fmla="*/ 2 h 6"/>
                <a:gd name="T6" fmla="*/ 4 w 9"/>
                <a:gd name="T7" fmla="*/ 3 h 6"/>
                <a:gd name="T8" fmla="*/ 2 w 9"/>
                <a:gd name="T9" fmla="*/ 4 h 6"/>
                <a:gd name="T10" fmla="*/ 1 w 9"/>
                <a:gd name="T11" fmla="*/ 6 h 6"/>
                <a:gd name="T12" fmla="*/ 4 w 9"/>
                <a:gd name="T13" fmla="*/ 4 h 6"/>
              </a:gdLst>
              <a:ahLst/>
              <a:cxnLst>
                <a:cxn ang="0">
                  <a:pos x="T0" y="T1"/>
                </a:cxn>
                <a:cxn ang="0">
                  <a:pos x="T2" y="T3"/>
                </a:cxn>
                <a:cxn ang="0">
                  <a:pos x="T4" y="T5"/>
                </a:cxn>
                <a:cxn ang="0">
                  <a:pos x="T6" y="T7"/>
                </a:cxn>
                <a:cxn ang="0">
                  <a:pos x="T8" y="T9"/>
                </a:cxn>
                <a:cxn ang="0">
                  <a:pos x="T10" y="T11"/>
                </a:cxn>
                <a:cxn ang="0">
                  <a:pos x="T12" y="T13"/>
                </a:cxn>
              </a:cxnLst>
              <a:rect l="0" t="0" r="r" b="b"/>
              <a:pathLst>
                <a:path w="9" h="6">
                  <a:moveTo>
                    <a:pt x="4" y="4"/>
                  </a:moveTo>
                  <a:cubicBezTo>
                    <a:pt x="5" y="3"/>
                    <a:pt x="7" y="3"/>
                    <a:pt x="8" y="2"/>
                  </a:cubicBezTo>
                  <a:cubicBezTo>
                    <a:pt x="9" y="0"/>
                    <a:pt x="6" y="2"/>
                    <a:pt x="6" y="2"/>
                  </a:cubicBezTo>
                  <a:cubicBezTo>
                    <a:pt x="5" y="2"/>
                    <a:pt x="5" y="2"/>
                    <a:pt x="4" y="3"/>
                  </a:cubicBezTo>
                  <a:cubicBezTo>
                    <a:pt x="3" y="3"/>
                    <a:pt x="2" y="4"/>
                    <a:pt x="2" y="4"/>
                  </a:cubicBezTo>
                  <a:cubicBezTo>
                    <a:pt x="1" y="4"/>
                    <a:pt x="0" y="5"/>
                    <a:pt x="1" y="6"/>
                  </a:cubicBezTo>
                  <a:cubicBezTo>
                    <a:pt x="2" y="6"/>
                    <a:pt x="3" y="5"/>
                    <a:pt x="4"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6" name="Freeform 55"/>
            <p:cNvSpPr>
              <a:spLocks/>
            </p:cNvSpPr>
            <p:nvPr/>
          </p:nvSpPr>
          <p:spPr bwMode="auto">
            <a:xfrm>
              <a:off x="9259888" y="1050925"/>
              <a:ext cx="9525" cy="12700"/>
            </a:xfrm>
            <a:custGeom>
              <a:avLst/>
              <a:gdLst>
                <a:gd name="T0" fmla="*/ 1 w 3"/>
                <a:gd name="T1" fmla="*/ 0 h 4"/>
                <a:gd name="T2" fmla="*/ 0 w 3"/>
                <a:gd name="T3" fmla="*/ 1 h 4"/>
                <a:gd name="T4" fmla="*/ 1 w 3"/>
                <a:gd name="T5" fmla="*/ 2 h 4"/>
                <a:gd name="T6" fmla="*/ 2 w 3"/>
                <a:gd name="T7" fmla="*/ 3 h 4"/>
                <a:gd name="T8" fmla="*/ 1 w 3"/>
                <a:gd name="T9" fmla="*/ 1 h 4"/>
                <a:gd name="T10" fmla="*/ 1 w 3"/>
                <a:gd name="T11" fmla="*/ 0 h 4"/>
              </a:gdLst>
              <a:ahLst/>
              <a:cxnLst>
                <a:cxn ang="0">
                  <a:pos x="T0" y="T1"/>
                </a:cxn>
                <a:cxn ang="0">
                  <a:pos x="T2" y="T3"/>
                </a:cxn>
                <a:cxn ang="0">
                  <a:pos x="T4" y="T5"/>
                </a:cxn>
                <a:cxn ang="0">
                  <a:pos x="T6" y="T7"/>
                </a:cxn>
                <a:cxn ang="0">
                  <a:pos x="T8" y="T9"/>
                </a:cxn>
                <a:cxn ang="0">
                  <a:pos x="T10" y="T11"/>
                </a:cxn>
              </a:cxnLst>
              <a:rect l="0" t="0" r="r" b="b"/>
              <a:pathLst>
                <a:path w="3" h="4">
                  <a:moveTo>
                    <a:pt x="1" y="0"/>
                  </a:moveTo>
                  <a:cubicBezTo>
                    <a:pt x="1" y="0"/>
                    <a:pt x="0" y="0"/>
                    <a:pt x="0" y="1"/>
                  </a:cubicBezTo>
                  <a:cubicBezTo>
                    <a:pt x="0" y="1"/>
                    <a:pt x="0" y="2"/>
                    <a:pt x="1" y="2"/>
                  </a:cubicBezTo>
                  <a:cubicBezTo>
                    <a:pt x="1" y="3"/>
                    <a:pt x="1" y="4"/>
                    <a:pt x="2" y="3"/>
                  </a:cubicBezTo>
                  <a:cubicBezTo>
                    <a:pt x="3" y="3"/>
                    <a:pt x="2" y="2"/>
                    <a:pt x="1" y="1"/>
                  </a:cubicBezTo>
                  <a:cubicBezTo>
                    <a:pt x="1" y="1"/>
                    <a:pt x="1" y="0"/>
                    <a:pt x="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7" name="Freeform 56"/>
            <p:cNvSpPr>
              <a:spLocks/>
            </p:cNvSpPr>
            <p:nvPr/>
          </p:nvSpPr>
          <p:spPr bwMode="auto">
            <a:xfrm>
              <a:off x="9272588" y="1149350"/>
              <a:ext cx="12700" cy="31750"/>
            </a:xfrm>
            <a:custGeom>
              <a:avLst/>
              <a:gdLst>
                <a:gd name="T0" fmla="*/ 2 w 4"/>
                <a:gd name="T1" fmla="*/ 0 h 10"/>
                <a:gd name="T2" fmla="*/ 0 w 4"/>
                <a:gd name="T3" fmla="*/ 4 h 10"/>
                <a:gd name="T4" fmla="*/ 0 w 4"/>
                <a:gd name="T5" fmla="*/ 6 h 10"/>
                <a:gd name="T6" fmla="*/ 1 w 4"/>
                <a:gd name="T7" fmla="*/ 10 h 10"/>
                <a:gd name="T8" fmla="*/ 2 w 4"/>
                <a:gd name="T9" fmla="*/ 6 h 10"/>
                <a:gd name="T10" fmla="*/ 3 w 4"/>
                <a:gd name="T11" fmla="*/ 2 h 10"/>
                <a:gd name="T12" fmla="*/ 2 w 4"/>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4" h="10">
                  <a:moveTo>
                    <a:pt x="2" y="0"/>
                  </a:moveTo>
                  <a:cubicBezTo>
                    <a:pt x="1" y="0"/>
                    <a:pt x="1" y="2"/>
                    <a:pt x="0" y="4"/>
                  </a:cubicBezTo>
                  <a:cubicBezTo>
                    <a:pt x="0" y="4"/>
                    <a:pt x="0" y="5"/>
                    <a:pt x="0" y="6"/>
                  </a:cubicBezTo>
                  <a:cubicBezTo>
                    <a:pt x="0" y="7"/>
                    <a:pt x="0" y="10"/>
                    <a:pt x="1" y="10"/>
                  </a:cubicBezTo>
                  <a:cubicBezTo>
                    <a:pt x="3" y="10"/>
                    <a:pt x="2" y="6"/>
                    <a:pt x="2" y="6"/>
                  </a:cubicBezTo>
                  <a:cubicBezTo>
                    <a:pt x="1" y="4"/>
                    <a:pt x="1" y="3"/>
                    <a:pt x="3" y="2"/>
                  </a:cubicBezTo>
                  <a:cubicBezTo>
                    <a:pt x="3" y="1"/>
                    <a:pt x="4" y="0"/>
                    <a:pt x="2"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8" name="Freeform 57"/>
            <p:cNvSpPr>
              <a:spLocks/>
            </p:cNvSpPr>
            <p:nvPr/>
          </p:nvSpPr>
          <p:spPr bwMode="auto">
            <a:xfrm>
              <a:off x="9183688" y="923925"/>
              <a:ext cx="25400" cy="41275"/>
            </a:xfrm>
            <a:custGeom>
              <a:avLst/>
              <a:gdLst>
                <a:gd name="T0" fmla="*/ 1 w 8"/>
                <a:gd name="T1" fmla="*/ 10 h 13"/>
                <a:gd name="T2" fmla="*/ 2 w 8"/>
                <a:gd name="T3" fmla="*/ 11 h 13"/>
                <a:gd name="T4" fmla="*/ 4 w 8"/>
                <a:gd name="T5" fmla="*/ 13 h 13"/>
                <a:gd name="T6" fmla="*/ 6 w 8"/>
                <a:gd name="T7" fmla="*/ 9 h 13"/>
                <a:gd name="T8" fmla="*/ 8 w 8"/>
                <a:gd name="T9" fmla="*/ 6 h 13"/>
                <a:gd name="T10" fmla="*/ 6 w 8"/>
                <a:gd name="T11" fmla="*/ 4 h 13"/>
                <a:gd name="T12" fmla="*/ 6 w 8"/>
                <a:gd name="T13" fmla="*/ 2 h 13"/>
                <a:gd name="T14" fmla="*/ 3 w 8"/>
                <a:gd name="T15" fmla="*/ 0 h 13"/>
                <a:gd name="T16" fmla="*/ 1 w 8"/>
                <a:gd name="T17" fmla="*/ 5 h 13"/>
                <a:gd name="T18" fmla="*/ 1 w 8"/>
                <a:gd name="T19" fmla="*/ 10 h 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 h="13">
                  <a:moveTo>
                    <a:pt x="1" y="10"/>
                  </a:moveTo>
                  <a:cubicBezTo>
                    <a:pt x="2" y="10"/>
                    <a:pt x="2" y="11"/>
                    <a:pt x="2" y="11"/>
                  </a:cubicBezTo>
                  <a:cubicBezTo>
                    <a:pt x="3" y="12"/>
                    <a:pt x="3" y="13"/>
                    <a:pt x="4" y="13"/>
                  </a:cubicBezTo>
                  <a:cubicBezTo>
                    <a:pt x="6" y="13"/>
                    <a:pt x="5" y="10"/>
                    <a:pt x="6" y="9"/>
                  </a:cubicBezTo>
                  <a:cubicBezTo>
                    <a:pt x="7" y="8"/>
                    <a:pt x="8" y="8"/>
                    <a:pt x="8" y="6"/>
                  </a:cubicBezTo>
                  <a:cubicBezTo>
                    <a:pt x="7" y="5"/>
                    <a:pt x="6" y="5"/>
                    <a:pt x="6" y="4"/>
                  </a:cubicBezTo>
                  <a:cubicBezTo>
                    <a:pt x="6" y="3"/>
                    <a:pt x="7" y="2"/>
                    <a:pt x="6" y="2"/>
                  </a:cubicBezTo>
                  <a:cubicBezTo>
                    <a:pt x="6" y="1"/>
                    <a:pt x="4" y="0"/>
                    <a:pt x="3" y="0"/>
                  </a:cubicBezTo>
                  <a:cubicBezTo>
                    <a:pt x="1" y="1"/>
                    <a:pt x="1" y="4"/>
                    <a:pt x="1" y="5"/>
                  </a:cubicBezTo>
                  <a:cubicBezTo>
                    <a:pt x="1" y="7"/>
                    <a:pt x="0" y="9"/>
                    <a:pt x="1"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59" name="Freeform 58"/>
            <p:cNvSpPr>
              <a:spLocks/>
            </p:cNvSpPr>
            <p:nvPr/>
          </p:nvSpPr>
          <p:spPr bwMode="auto">
            <a:xfrm>
              <a:off x="9017000" y="990600"/>
              <a:ext cx="12700" cy="12700"/>
            </a:xfrm>
            <a:custGeom>
              <a:avLst/>
              <a:gdLst>
                <a:gd name="T0" fmla="*/ 3 w 4"/>
                <a:gd name="T1" fmla="*/ 1 h 4"/>
                <a:gd name="T2" fmla="*/ 2 w 4"/>
                <a:gd name="T3" fmla="*/ 1 h 4"/>
                <a:gd name="T4" fmla="*/ 1 w 4"/>
                <a:gd name="T5" fmla="*/ 2 h 4"/>
                <a:gd name="T6" fmla="*/ 2 w 4"/>
                <a:gd name="T7" fmla="*/ 4 h 4"/>
                <a:gd name="T8" fmla="*/ 3 w 4"/>
                <a:gd name="T9" fmla="*/ 3 h 4"/>
                <a:gd name="T10" fmla="*/ 3 w 4"/>
                <a:gd name="T11" fmla="*/ 1 h 4"/>
              </a:gdLst>
              <a:ahLst/>
              <a:cxnLst>
                <a:cxn ang="0">
                  <a:pos x="T0" y="T1"/>
                </a:cxn>
                <a:cxn ang="0">
                  <a:pos x="T2" y="T3"/>
                </a:cxn>
                <a:cxn ang="0">
                  <a:pos x="T4" y="T5"/>
                </a:cxn>
                <a:cxn ang="0">
                  <a:pos x="T6" y="T7"/>
                </a:cxn>
                <a:cxn ang="0">
                  <a:pos x="T8" y="T9"/>
                </a:cxn>
                <a:cxn ang="0">
                  <a:pos x="T10" y="T11"/>
                </a:cxn>
              </a:cxnLst>
              <a:rect l="0" t="0" r="r" b="b"/>
              <a:pathLst>
                <a:path w="4" h="4">
                  <a:moveTo>
                    <a:pt x="3" y="1"/>
                  </a:moveTo>
                  <a:cubicBezTo>
                    <a:pt x="3" y="1"/>
                    <a:pt x="3" y="1"/>
                    <a:pt x="2" y="1"/>
                  </a:cubicBezTo>
                  <a:cubicBezTo>
                    <a:pt x="2" y="0"/>
                    <a:pt x="0" y="1"/>
                    <a:pt x="1" y="2"/>
                  </a:cubicBezTo>
                  <a:cubicBezTo>
                    <a:pt x="1" y="3"/>
                    <a:pt x="2" y="4"/>
                    <a:pt x="2" y="4"/>
                  </a:cubicBezTo>
                  <a:cubicBezTo>
                    <a:pt x="3" y="4"/>
                    <a:pt x="3" y="4"/>
                    <a:pt x="3" y="3"/>
                  </a:cubicBezTo>
                  <a:cubicBezTo>
                    <a:pt x="4" y="3"/>
                    <a:pt x="4" y="2"/>
                    <a:pt x="3"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0" name="Freeform 59"/>
            <p:cNvSpPr>
              <a:spLocks/>
            </p:cNvSpPr>
            <p:nvPr/>
          </p:nvSpPr>
          <p:spPr bwMode="auto">
            <a:xfrm>
              <a:off x="9105900" y="1050925"/>
              <a:ext cx="6350" cy="12700"/>
            </a:xfrm>
            <a:custGeom>
              <a:avLst/>
              <a:gdLst>
                <a:gd name="T0" fmla="*/ 0 w 2"/>
                <a:gd name="T1" fmla="*/ 0 h 4"/>
                <a:gd name="T2" fmla="*/ 0 w 2"/>
                <a:gd name="T3" fmla="*/ 2 h 4"/>
                <a:gd name="T4" fmla="*/ 0 w 2"/>
                <a:gd name="T5" fmla="*/ 3 h 4"/>
                <a:gd name="T6" fmla="*/ 1 w 2"/>
                <a:gd name="T7" fmla="*/ 4 h 4"/>
                <a:gd name="T8" fmla="*/ 1 w 2"/>
                <a:gd name="T9" fmla="*/ 2 h 4"/>
                <a:gd name="T10" fmla="*/ 0 w 2"/>
                <a:gd name="T11" fmla="*/ 0 h 4"/>
              </a:gdLst>
              <a:ahLst/>
              <a:cxnLst>
                <a:cxn ang="0">
                  <a:pos x="T0" y="T1"/>
                </a:cxn>
                <a:cxn ang="0">
                  <a:pos x="T2" y="T3"/>
                </a:cxn>
                <a:cxn ang="0">
                  <a:pos x="T4" y="T5"/>
                </a:cxn>
                <a:cxn ang="0">
                  <a:pos x="T6" y="T7"/>
                </a:cxn>
                <a:cxn ang="0">
                  <a:pos x="T8" y="T9"/>
                </a:cxn>
                <a:cxn ang="0">
                  <a:pos x="T10" y="T11"/>
                </a:cxn>
              </a:cxnLst>
              <a:rect l="0" t="0" r="r" b="b"/>
              <a:pathLst>
                <a:path w="2" h="4">
                  <a:moveTo>
                    <a:pt x="0" y="0"/>
                  </a:moveTo>
                  <a:cubicBezTo>
                    <a:pt x="0" y="0"/>
                    <a:pt x="0" y="1"/>
                    <a:pt x="0" y="2"/>
                  </a:cubicBezTo>
                  <a:cubicBezTo>
                    <a:pt x="0" y="2"/>
                    <a:pt x="0" y="3"/>
                    <a:pt x="0" y="3"/>
                  </a:cubicBezTo>
                  <a:cubicBezTo>
                    <a:pt x="1" y="4"/>
                    <a:pt x="1" y="4"/>
                    <a:pt x="1" y="4"/>
                  </a:cubicBezTo>
                  <a:cubicBezTo>
                    <a:pt x="2" y="3"/>
                    <a:pt x="1" y="3"/>
                    <a:pt x="1" y="2"/>
                  </a:cubicBezTo>
                  <a:cubicBezTo>
                    <a:pt x="1" y="2"/>
                    <a:pt x="1" y="0"/>
                    <a:pt x="0"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1" name="Freeform 60"/>
            <p:cNvSpPr>
              <a:spLocks/>
            </p:cNvSpPr>
            <p:nvPr/>
          </p:nvSpPr>
          <p:spPr bwMode="auto">
            <a:xfrm>
              <a:off x="9118600" y="1019175"/>
              <a:ext cx="6350" cy="6350"/>
            </a:xfrm>
            <a:custGeom>
              <a:avLst/>
              <a:gdLst>
                <a:gd name="T0" fmla="*/ 1 w 2"/>
                <a:gd name="T1" fmla="*/ 2 h 2"/>
                <a:gd name="T2" fmla="*/ 1 w 2"/>
                <a:gd name="T3" fmla="*/ 0 h 2"/>
                <a:gd name="T4" fmla="*/ 1 w 2"/>
                <a:gd name="T5" fmla="*/ 2 h 2"/>
              </a:gdLst>
              <a:ahLst/>
              <a:cxnLst>
                <a:cxn ang="0">
                  <a:pos x="T0" y="T1"/>
                </a:cxn>
                <a:cxn ang="0">
                  <a:pos x="T2" y="T3"/>
                </a:cxn>
                <a:cxn ang="0">
                  <a:pos x="T4" y="T5"/>
                </a:cxn>
              </a:cxnLst>
              <a:rect l="0" t="0" r="r" b="b"/>
              <a:pathLst>
                <a:path w="2" h="2">
                  <a:moveTo>
                    <a:pt x="1" y="2"/>
                  </a:moveTo>
                  <a:cubicBezTo>
                    <a:pt x="2" y="1"/>
                    <a:pt x="2" y="0"/>
                    <a:pt x="1" y="0"/>
                  </a:cubicBezTo>
                  <a:cubicBezTo>
                    <a:pt x="0" y="1"/>
                    <a:pt x="0" y="2"/>
                    <a:pt x="1"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2" name="Freeform 61"/>
            <p:cNvSpPr>
              <a:spLocks/>
            </p:cNvSpPr>
            <p:nvPr/>
          </p:nvSpPr>
          <p:spPr bwMode="auto">
            <a:xfrm>
              <a:off x="9086850" y="896938"/>
              <a:ext cx="19050" cy="17463"/>
            </a:xfrm>
            <a:custGeom>
              <a:avLst/>
              <a:gdLst>
                <a:gd name="T0" fmla="*/ 2 w 6"/>
                <a:gd name="T1" fmla="*/ 1 h 6"/>
                <a:gd name="T2" fmla="*/ 3 w 6"/>
                <a:gd name="T3" fmla="*/ 5 h 6"/>
                <a:gd name="T4" fmla="*/ 4 w 6"/>
                <a:gd name="T5" fmla="*/ 6 h 6"/>
                <a:gd name="T6" fmla="*/ 6 w 6"/>
                <a:gd name="T7" fmla="*/ 6 h 6"/>
                <a:gd name="T8" fmla="*/ 4 w 6"/>
                <a:gd name="T9" fmla="*/ 3 h 6"/>
                <a:gd name="T10" fmla="*/ 2 w 6"/>
                <a:gd name="T11" fmla="*/ 1 h 6"/>
              </a:gdLst>
              <a:ahLst/>
              <a:cxnLst>
                <a:cxn ang="0">
                  <a:pos x="T0" y="T1"/>
                </a:cxn>
                <a:cxn ang="0">
                  <a:pos x="T2" y="T3"/>
                </a:cxn>
                <a:cxn ang="0">
                  <a:pos x="T4" y="T5"/>
                </a:cxn>
                <a:cxn ang="0">
                  <a:pos x="T6" y="T7"/>
                </a:cxn>
                <a:cxn ang="0">
                  <a:pos x="T8" y="T9"/>
                </a:cxn>
                <a:cxn ang="0">
                  <a:pos x="T10" y="T11"/>
                </a:cxn>
              </a:cxnLst>
              <a:rect l="0" t="0" r="r" b="b"/>
              <a:pathLst>
                <a:path w="6" h="6">
                  <a:moveTo>
                    <a:pt x="2" y="1"/>
                  </a:moveTo>
                  <a:cubicBezTo>
                    <a:pt x="0" y="2"/>
                    <a:pt x="3" y="4"/>
                    <a:pt x="3" y="5"/>
                  </a:cubicBezTo>
                  <a:cubicBezTo>
                    <a:pt x="4" y="5"/>
                    <a:pt x="4" y="6"/>
                    <a:pt x="4" y="6"/>
                  </a:cubicBezTo>
                  <a:cubicBezTo>
                    <a:pt x="4" y="6"/>
                    <a:pt x="6" y="6"/>
                    <a:pt x="6" y="6"/>
                  </a:cubicBezTo>
                  <a:cubicBezTo>
                    <a:pt x="6" y="6"/>
                    <a:pt x="4" y="4"/>
                    <a:pt x="4" y="3"/>
                  </a:cubicBezTo>
                  <a:cubicBezTo>
                    <a:pt x="4" y="3"/>
                    <a:pt x="4" y="0"/>
                    <a:pt x="2"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3" name="Freeform 62"/>
            <p:cNvSpPr>
              <a:spLocks/>
            </p:cNvSpPr>
            <p:nvPr/>
          </p:nvSpPr>
          <p:spPr bwMode="auto">
            <a:xfrm>
              <a:off x="9186863" y="865188"/>
              <a:ext cx="53975" cy="34925"/>
            </a:xfrm>
            <a:custGeom>
              <a:avLst/>
              <a:gdLst>
                <a:gd name="T0" fmla="*/ 14 w 17"/>
                <a:gd name="T1" fmla="*/ 8 h 11"/>
                <a:gd name="T2" fmla="*/ 16 w 17"/>
                <a:gd name="T3" fmla="*/ 10 h 11"/>
                <a:gd name="T4" fmla="*/ 15 w 17"/>
                <a:gd name="T5" fmla="*/ 6 h 11"/>
                <a:gd name="T6" fmla="*/ 14 w 17"/>
                <a:gd name="T7" fmla="*/ 5 h 11"/>
                <a:gd name="T8" fmla="*/ 12 w 17"/>
                <a:gd name="T9" fmla="*/ 4 h 11"/>
                <a:gd name="T10" fmla="*/ 10 w 17"/>
                <a:gd name="T11" fmla="*/ 0 h 11"/>
                <a:gd name="T12" fmla="*/ 6 w 17"/>
                <a:gd name="T13" fmla="*/ 1 h 11"/>
                <a:gd name="T14" fmla="*/ 4 w 17"/>
                <a:gd name="T15" fmla="*/ 2 h 11"/>
                <a:gd name="T16" fmla="*/ 1 w 17"/>
                <a:gd name="T17" fmla="*/ 2 h 11"/>
                <a:gd name="T18" fmla="*/ 0 w 17"/>
                <a:gd name="T19" fmla="*/ 4 h 11"/>
                <a:gd name="T20" fmla="*/ 2 w 17"/>
                <a:gd name="T21" fmla="*/ 4 h 11"/>
                <a:gd name="T22" fmla="*/ 7 w 17"/>
                <a:gd name="T23" fmla="*/ 6 h 11"/>
                <a:gd name="T24" fmla="*/ 6 w 17"/>
                <a:gd name="T25" fmla="*/ 8 h 11"/>
                <a:gd name="T26" fmla="*/ 7 w 17"/>
                <a:gd name="T27" fmla="*/ 9 h 11"/>
                <a:gd name="T28" fmla="*/ 8 w 17"/>
                <a:gd name="T29" fmla="*/ 10 h 11"/>
                <a:gd name="T30" fmla="*/ 10 w 17"/>
                <a:gd name="T31" fmla="*/ 10 h 11"/>
                <a:gd name="T32" fmla="*/ 11 w 17"/>
                <a:gd name="T33" fmla="*/ 11 h 11"/>
                <a:gd name="T34" fmla="*/ 14 w 17"/>
                <a:gd name="T35" fmla="*/ 11 h 11"/>
                <a:gd name="T36" fmla="*/ 13 w 17"/>
                <a:gd name="T37" fmla="*/ 8 h 11"/>
                <a:gd name="T38" fmla="*/ 14 w 17"/>
                <a:gd name="T39" fmla="*/ 8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7" h="11">
                  <a:moveTo>
                    <a:pt x="14" y="8"/>
                  </a:moveTo>
                  <a:cubicBezTo>
                    <a:pt x="15" y="8"/>
                    <a:pt x="15" y="10"/>
                    <a:pt x="16" y="10"/>
                  </a:cubicBezTo>
                  <a:cubicBezTo>
                    <a:pt x="17" y="9"/>
                    <a:pt x="16" y="7"/>
                    <a:pt x="15" y="6"/>
                  </a:cubicBezTo>
                  <a:cubicBezTo>
                    <a:pt x="14" y="6"/>
                    <a:pt x="14" y="5"/>
                    <a:pt x="14" y="5"/>
                  </a:cubicBezTo>
                  <a:cubicBezTo>
                    <a:pt x="13" y="4"/>
                    <a:pt x="12" y="4"/>
                    <a:pt x="12" y="4"/>
                  </a:cubicBezTo>
                  <a:cubicBezTo>
                    <a:pt x="11" y="3"/>
                    <a:pt x="12" y="1"/>
                    <a:pt x="10" y="0"/>
                  </a:cubicBezTo>
                  <a:cubicBezTo>
                    <a:pt x="8" y="0"/>
                    <a:pt x="7" y="1"/>
                    <a:pt x="6" y="1"/>
                  </a:cubicBezTo>
                  <a:cubicBezTo>
                    <a:pt x="5" y="1"/>
                    <a:pt x="5" y="2"/>
                    <a:pt x="4" y="2"/>
                  </a:cubicBezTo>
                  <a:cubicBezTo>
                    <a:pt x="2" y="3"/>
                    <a:pt x="2" y="2"/>
                    <a:pt x="1" y="2"/>
                  </a:cubicBezTo>
                  <a:cubicBezTo>
                    <a:pt x="0" y="2"/>
                    <a:pt x="0" y="3"/>
                    <a:pt x="0" y="4"/>
                  </a:cubicBezTo>
                  <a:cubicBezTo>
                    <a:pt x="1" y="4"/>
                    <a:pt x="1" y="4"/>
                    <a:pt x="2" y="4"/>
                  </a:cubicBezTo>
                  <a:cubicBezTo>
                    <a:pt x="3" y="4"/>
                    <a:pt x="6" y="5"/>
                    <a:pt x="7" y="6"/>
                  </a:cubicBezTo>
                  <a:cubicBezTo>
                    <a:pt x="9" y="7"/>
                    <a:pt x="4" y="7"/>
                    <a:pt x="6" y="8"/>
                  </a:cubicBezTo>
                  <a:cubicBezTo>
                    <a:pt x="6" y="9"/>
                    <a:pt x="7" y="9"/>
                    <a:pt x="7" y="9"/>
                  </a:cubicBezTo>
                  <a:cubicBezTo>
                    <a:pt x="7" y="9"/>
                    <a:pt x="7" y="9"/>
                    <a:pt x="8" y="10"/>
                  </a:cubicBezTo>
                  <a:cubicBezTo>
                    <a:pt x="8" y="10"/>
                    <a:pt x="9" y="10"/>
                    <a:pt x="10" y="10"/>
                  </a:cubicBezTo>
                  <a:cubicBezTo>
                    <a:pt x="10" y="10"/>
                    <a:pt x="11" y="11"/>
                    <a:pt x="11" y="11"/>
                  </a:cubicBezTo>
                  <a:cubicBezTo>
                    <a:pt x="12" y="11"/>
                    <a:pt x="13" y="11"/>
                    <a:pt x="14" y="11"/>
                  </a:cubicBezTo>
                  <a:cubicBezTo>
                    <a:pt x="16" y="11"/>
                    <a:pt x="13" y="9"/>
                    <a:pt x="13" y="8"/>
                  </a:cubicBezTo>
                  <a:cubicBezTo>
                    <a:pt x="12" y="7"/>
                    <a:pt x="14" y="8"/>
                    <a:pt x="14" y="8"/>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4" name="Freeform 63"/>
            <p:cNvSpPr>
              <a:spLocks/>
            </p:cNvSpPr>
            <p:nvPr/>
          </p:nvSpPr>
          <p:spPr bwMode="auto">
            <a:xfrm>
              <a:off x="9020175" y="1158875"/>
              <a:ext cx="201613" cy="63500"/>
            </a:xfrm>
            <a:custGeom>
              <a:avLst/>
              <a:gdLst>
                <a:gd name="T0" fmla="*/ 7 w 64"/>
                <a:gd name="T1" fmla="*/ 10 h 20"/>
                <a:gd name="T2" fmla="*/ 11 w 64"/>
                <a:gd name="T3" fmla="*/ 12 h 20"/>
                <a:gd name="T4" fmla="*/ 17 w 64"/>
                <a:gd name="T5" fmla="*/ 12 h 20"/>
                <a:gd name="T6" fmla="*/ 21 w 64"/>
                <a:gd name="T7" fmla="*/ 14 h 20"/>
                <a:gd name="T8" fmla="*/ 26 w 64"/>
                <a:gd name="T9" fmla="*/ 15 h 20"/>
                <a:gd name="T10" fmla="*/ 28 w 64"/>
                <a:gd name="T11" fmla="*/ 16 h 20"/>
                <a:gd name="T12" fmla="*/ 30 w 64"/>
                <a:gd name="T13" fmla="*/ 17 h 20"/>
                <a:gd name="T14" fmla="*/ 28 w 64"/>
                <a:gd name="T15" fmla="*/ 19 h 20"/>
                <a:gd name="T16" fmla="*/ 30 w 64"/>
                <a:gd name="T17" fmla="*/ 19 h 20"/>
                <a:gd name="T18" fmla="*/ 36 w 64"/>
                <a:gd name="T19" fmla="*/ 18 h 20"/>
                <a:gd name="T20" fmla="*/ 39 w 64"/>
                <a:gd name="T21" fmla="*/ 19 h 20"/>
                <a:gd name="T22" fmla="*/ 41 w 64"/>
                <a:gd name="T23" fmla="*/ 17 h 20"/>
                <a:gd name="T24" fmla="*/ 47 w 64"/>
                <a:gd name="T25" fmla="*/ 17 h 20"/>
                <a:gd name="T26" fmla="*/ 53 w 64"/>
                <a:gd name="T27" fmla="*/ 17 h 20"/>
                <a:gd name="T28" fmla="*/ 58 w 64"/>
                <a:gd name="T29" fmla="*/ 16 h 20"/>
                <a:gd name="T30" fmla="*/ 61 w 64"/>
                <a:gd name="T31" fmla="*/ 16 h 20"/>
                <a:gd name="T32" fmla="*/ 61 w 64"/>
                <a:gd name="T33" fmla="*/ 14 h 20"/>
                <a:gd name="T34" fmla="*/ 62 w 64"/>
                <a:gd name="T35" fmla="*/ 10 h 20"/>
                <a:gd name="T36" fmla="*/ 62 w 64"/>
                <a:gd name="T37" fmla="*/ 10 h 20"/>
                <a:gd name="T38" fmla="*/ 61 w 64"/>
                <a:gd name="T39" fmla="*/ 11 h 20"/>
                <a:gd name="T40" fmla="*/ 59 w 64"/>
                <a:gd name="T41" fmla="*/ 12 h 20"/>
                <a:gd name="T42" fmla="*/ 56 w 64"/>
                <a:gd name="T43" fmla="*/ 12 h 20"/>
                <a:gd name="T44" fmla="*/ 54 w 64"/>
                <a:gd name="T45" fmla="*/ 14 h 20"/>
                <a:gd name="T46" fmla="*/ 50 w 64"/>
                <a:gd name="T47" fmla="*/ 12 h 20"/>
                <a:gd name="T48" fmla="*/ 51 w 64"/>
                <a:gd name="T49" fmla="*/ 9 h 20"/>
                <a:gd name="T50" fmla="*/ 48 w 64"/>
                <a:gd name="T51" fmla="*/ 9 h 20"/>
                <a:gd name="T52" fmla="*/ 46 w 64"/>
                <a:gd name="T53" fmla="*/ 10 h 20"/>
                <a:gd name="T54" fmla="*/ 44 w 64"/>
                <a:gd name="T55" fmla="*/ 10 h 20"/>
                <a:gd name="T56" fmla="*/ 40 w 64"/>
                <a:gd name="T57" fmla="*/ 9 h 20"/>
                <a:gd name="T58" fmla="*/ 34 w 64"/>
                <a:gd name="T59" fmla="*/ 8 h 20"/>
                <a:gd name="T60" fmla="*/ 25 w 64"/>
                <a:gd name="T61" fmla="*/ 9 h 20"/>
                <a:gd name="T62" fmla="*/ 20 w 64"/>
                <a:gd name="T63" fmla="*/ 8 h 20"/>
                <a:gd name="T64" fmla="*/ 17 w 64"/>
                <a:gd name="T65" fmla="*/ 5 h 20"/>
                <a:gd name="T66" fmla="*/ 15 w 64"/>
                <a:gd name="T67" fmla="*/ 5 h 20"/>
                <a:gd name="T68" fmla="*/ 17 w 64"/>
                <a:gd name="T69" fmla="*/ 4 h 20"/>
                <a:gd name="T70" fmla="*/ 15 w 64"/>
                <a:gd name="T71" fmla="*/ 2 h 20"/>
                <a:gd name="T72" fmla="*/ 11 w 64"/>
                <a:gd name="T73" fmla="*/ 4 h 20"/>
                <a:gd name="T74" fmla="*/ 8 w 64"/>
                <a:gd name="T75" fmla="*/ 3 h 20"/>
                <a:gd name="T76" fmla="*/ 7 w 64"/>
                <a:gd name="T77" fmla="*/ 1 h 20"/>
                <a:gd name="T78" fmla="*/ 6 w 64"/>
                <a:gd name="T79" fmla="*/ 2 h 20"/>
                <a:gd name="T80" fmla="*/ 3 w 64"/>
                <a:gd name="T81" fmla="*/ 6 h 20"/>
                <a:gd name="T82" fmla="*/ 1 w 64"/>
                <a:gd name="T83" fmla="*/ 10 h 20"/>
                <a:gd name="T84" fmla="*/ 7 w 64"/>
                <a:gd name="T85"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64" h="20">
                  <a:moveTo>
                    <a:pt x="7" y="10"/>
                  </a:moveTo>
                  <a:cubicBezTo>
                    <a:pt x="8" y="10"/>
                    <a:pt x="9" y="12"/>
                    <a:pt x="11" y="12"/>
                  </a:cubicBezTo>
                  <a:cubicBezTo>
                    <a:pt x="13" y="12"/>
                    <a:pt x="15" y="12"/>
                    <a:pt x="17" y="12"/>
                  </a:cubicBezTo>
                  <a:cubicBezTo>
                    <a:pt x="19" y="13"/>
                    <a:pt x="20" y="14"/>
                    <a:pt x="21" y="14"/>
                  </a:cubicBezTo>
                  <a:cubicBezTo>
                    <a:pt x="23" y="14"/>
                    <a:pt x="25" y="14"/>
                    <a:pt x="26" y="15"/>
                  </a:cubicBezTo>
                  <a:cubicBezTo>
                    <a:pt x="27" y="16"/>
                    <a:pt x="27" y="16"/>
                    <a:pt x="28" y="16"/>
                  </a:cubicBezTo>
                  <a:cubicBezTo>
                    <a:pt x="29" y="16"/>
                    <a:pt x="30" y="17"/>
                    <a:pt x="30" y="17"/>
                  </a:cubicBezTo>
                  <a:cubicBezTo>
                    <a:pt x="30" y="18"/>
                    <a:pt x="28" y="19"/>
                    <a:pt x="28" y="19"/>
                  </a:cubicBezTo>
                  <a:cubicBezTo>
                    <a:pt x="28" y="20"/>
                    <a:pt x="29" y="19"/>
                    <a:pt x="30" y="19"/>
                  </a:cubicBezTo>
                  <a:cubicBezTo>
                    <a:pt x="32" y="18"/>
                    <a:pt x="34" y="18"/>
                    <a:pt x="36" y="18"/>
                  </a:cubicBezTo>
                  <a:cubicBezTo>
                    <a:pt x="37" y="18"/>
                    <a:pt x="38" y="19"/>
                    <a:pt x="39" y="19"/>
                  </a:cubicBezTo>
                  <a:cubicBezTo>
                    <a:pt x="40" y="18"/>
                    <a:pt x="41" y="18"/>
                    <a:pt x="41" y="17"/>
                  </a:cubicBezTo>
                  <a:cubicBezTo>
                    <a:pt x="43" y="16"/>
                    <a:pt x="45" y="16"/>
                    <a:pt x="47" y="17"/>
                  </a:cubicBezTo>
                  <a:cubicBezTo>
                    <a:pt x="49" y="17"/>
                    <a:pt x="51" y="17"/>
                    <a:pt x="53" y="17"/>
                  </a:cubicBezTo>
                  <a:cubicBezTo>
                    <a:pt x="55" y="17"/>
                    <a:pt x="57" y="17"/>
                    <a:pt x="58" y="16"/>
                  </a:cubicBezTo>
                  <a:cubicBezTo>
                    <a:pt x="59" y="16"/>
                    <a:pt x="60" y="16"/>
                    <a:pt x="61" y="16"/>
                  </a:cubicBezTo>
                  <a:cubicBezTo>
                    <a:pt x="61" y="15"/>
                    <a:pt x="61" y="14"/>
                    <a:pt x="61" y="14"/>
                  </a:cubicBezTo>
                  <a:cubicBezTo>
                    <a:pt x="61" y="13"/>
                    <a:pt x="64" y="11"/>
                    <a:pt x="62" y="10"/>
                  </a:cubicBezTo>
                  <a:cubicBezTo>
                    <a:pt x="62" y="10"/>
                    <a:pt x="62" y="10"/>
                    <a:pt x="62" y="10"/>
                  </a:cubicBezTo>
                  <a:cubicBezTo>
                    <a:pt x="62" y="10"/>
                    <a:pt x="61" y="11"/>
                    <a:pt x="61" y="11"/>
                  </a:cubicBezTo>
                  <a:cubicBezTo>
                    <a:pt x="60" y="11"/>
                    <a:pt x="59" y="12"/>
                    <a:pt x="59" y="12"/>
                  </a:cubicBezTo>
                  <a:cubicBezTo>
                    <a:pt x="58" y="12"/>
                    <a:pt x="57" y="12"/>
                    <a:pt x="56" y="12"/>
                  </a:cubicBezTo>
                  <a:cubicBezTo>
                    <a:pt x="55" y="13"/>
                    <a:pt x="55" y="13"/>
                    <a:pt x="54" y="14"/>
                  </a:cubicBezTo>
                  <a:cubicBezTo>
                    <a:pt x="52" y="14"/>
                    <a:pt x="50" y="13"/>
                    <a:pt x="50" y="12"/>
                  </a:cubicBezTo>
                  <a:cubicBezTo>
                    <a:pt x="50" y="11"/>
                    <a:pt x="51" y="10"/>
                    <a:pt x="51" y="9"/>
                  </a:cubicBezTo>
                  <a:cubicBezTo>
                    <a:pt x="50" y="9"/>
                    <a:pt x="49" y="9"/>
                    <a:pt x="48" y="9"/>
                  </a:cubicBezTo>
                  <a:cubicBezTo>
                    <a:pt x="47" y="9"/>
                    <a:pt x="47" y="10"/>
                    <a:pt x="46" y="10"/>
                  </a:cubicBezTo>
                  <a:cubicBezTo>
                    <a:pt x="45" y="11"/>
                    <a:pt x="45" y="10"/>
                    <a:pt x="44" y="10"/>
                  </a:cubicBezTo>
                  <a:cubicBezTo>
                    <a:pt x="43" y="9"/>
                    <a:pt x="41" y="10"/>
                    <a:pt x="40" y="9"/>
                  </a:cubicBezTo>
                  <a:cubicBezTo>
                    <a:pt x="38" y="8"/>
                    <a:pt x="36" y="8"/>
                    <a:pt x="34" y="8"/>
                  </a:cubicBezTo>
                  <a:cubicBezTo>
                    <a:pt x="31" y="8"/>
                    <a:pt x="28" y="9"/>
                    <a:pt x="25" y="9"/>
                  </a:cubicBezTo>
                  <a:cubicBezTo>
                    <a:pt x="23" y="9"/>
                    <a:pt x="21" y="9"/>
                    <a:pt x="20" y="8"/>
                  </a:cubicBezTo>
                  <a:cubicBezTo>
                    <a:pt x="19" y="8"/>
                    <a:pt x="19" y="6"/>
                    <a:pt x="17" y="5"/>
                  </a:cubicBezTo>
                  <a:cubicBezTo>
                    <a:pt x="16" y="5"/>
                    <a:pt x="15" y="6"/>
                    <a:pt x="15" y="5"/>
                  </a:cubicBezTo>
                  <a:cubicBezTo>
                    <a:pt x="15" y="4"/>
                    <a:pt x="17" y="4"/>
                    <a:pt x="17" y="4"/>
                  </a:cubicBezTo>
                  <a:cubicBezTo>
                    <a:pt x="17" y="3"/>
                    <a:pt x="15" y="2"/>
                    <a:pt x="15" y="2"/>
                  </a:cubicBezTo>
                  <a:cubicBezTo>
                    <a:pt x="13" y="2"/>
                    <a:pt x="12" y="3"/>
                    <a:pt x="11" y="4"/>
                  </a:cubicBezTo>
                  <a:cubicBezTo>
                    <a:pt x="10" y="4"/>
                    <a:pt x="9" y="4"/>
                    <a:pt x="8" y="3"/>
                  </a:cubicBezTo>
                  <a:cubicBezTo>
                    <a:pt x="7" y="3"/>
                    <a:pt x="8" y="2"/>
                    <a:pt x="7" y="1"/>
                  </a:cubicBezTo>
                  <a:cubicBezTo>
                    <a:pt x="7" y="0"/>
                    <a:pt x="6" y="2"/>
                    <a:pt x="6" y="2"/>
                  </a:cubicBezTo>
                  <a:cubicBezTo>
                    <a:pt x="5" y="4"/>
                    <a:pt x="4" y="5"/>
                    <a:pt x="3" y="6"/>
                  </a:cubicBezTo>
                  <a:cubicBezTo>
                    <a:pt x="3" y="7"/>
                    <a:pt x="0" y="9"/>
                    <a:pt x="1" y="10"/>
                  </a:cubicBezTo>
                  <a:cubicBezTo>
                    <a:pt x="1" y="11"/>
                    <a:pt x="6" y="10"/>
                    <a:pt x="7" y="1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5" name="Freeform 64"/>
            <p:cNvSpPr>
              <a:spLocks/>
            </p:cNvSpPr>
            <p:nvPr/>
          </p:nvSpPr>
          <p:spPr bwMode="auto">
            <a:xfrm>
              <a:off x="8801100" y="936625"/>
              <a:ext cx="38100" cy="38100"/>
            </a:xfrm>
            <a:custGeom>
              <a:avLst/>
              <a:gdLst>
                <a:gd name="T0" fmla="*/ 10 w 12"/>
                <a:gd name="T1" fmla="*/ 7 h 12"/>
                <a:gd name="T2" fmla="*/ 9 w 12"/>
                <a:gd name="T3" fmla="*/ 5 h 12"/>
                <a:gd name="T4" fmla="*/ 8 w 12"/>
                <a:gd name="T5" fmla="*/ 3 h 12"/>
                <a:gd name="T6" fmla="*/ 7 w 12"/>
                <a:gd name="T7" fmla="*/ 1 h 12"/>
                <a:gd name="T8" fmla="*/ 6 w 12"/>
                <a:gd name="T9" fmla="*/ 1 h 12"/>
                <a:gd name="T10" fmla="*/ 5 w 12"/>
                <a:gd name="T11" fmla="*/ 3 h 12"/>
                <a:gd name="T12" fmla="*/ 4 w 12"/>
                <a:gd name="T13" fmla="*/ 5 h 12"/>
                <a:gd name="T14" fmla="*/ 1 w 12"/>
                <a:gd name="T15" fmla="*/ 7 h 12"/>
                <a:gd name="T16" fmla="*/ 5 w 12"/>
                <a:gd name="T17" fmla="*/ 8 h 12"/>
                <a:gd name="T18" fmla="*/ 6 w 12"/>
                <a:gd name="T19" fmla="*/ 9 h 12"/>
                <a:gd name="T20" fmla="*/ 8 w 12"/>
                <a:gd name="T21" fmla="*/ 10 h 12"/>
                <a:gd name="T22" fmla="*/ 9 w 12"/>
                <a:gd name="T23" fmla="*/ 10 h 12"/>
                <a:gd name="T24" fmla="*/ 11 w 12"/>
                <a:gd name="T25" fmla="*/ 11 h 12"/>
                <a:gd name="T26" fmla="*/ 10 w 12"/>
                <a:gd name="T27" fmla="*/ 9 h 12"/>
                <a:gd name="T28" fmla="*/ 10 w 12"/>
                <a:gd name="T29" fmla="*/ 7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2" h="12">
                  <a:moveTo>
                    <a:pt x="10" y="7"/>
                  </a:moveTo>
                  <a:cubicBezTo>
                    <a:pt x="10" y="6"/>
                    <a:pt x="10" y="5"/>
                    <a:pt x="9" y="5"/>
                  </a:cubicBezTo>
                  <a:cubicBezTo>
                    <a:pt x="9" y="4"/>
                    <a:pt x="8" y="4"/>
                    <a:pt x="8" y="3"/>
                  </a:cubicBezTo>
                  <a:cubicBezTo>
                    <a:pt x="8" y="2"/>
                    <a:pt x="8" y="1"/>
                    <a:pt x="7" y="1"/>
                  </a:cubicBezTo>
                  <a:cubicBezTo>
                    <a:pt x="7" y="0"/>
                    <a:pt x="6" y="0"/>
                    <a:pt x="6" y="1"/>
                  </a:cubicBezTo>
                  <a:cubicBezTo>
                    <a:pt x="5" y="2"/>
                    <a:pt x="5" y="3"/>
                    <a:pt x="5" y="3"/>
                  </a:cubicBezTo>
                  <a:cubicBezTo>
                    <a:pt x="4" y="4"/>
                    <a:pt x="4" y="5"/>
                    <a:pt x="4" y="5"/>
                  </a:cubicBezTo>
                  <a:cubicBezTo>
                    <a:pt x="3" y="6"/>
                    <a:pt x="0" y="6"/>
                    <a:pt x="1" y="7"/>
                  </a:cubicBezTo>
                  <a:cubicBezTo>
                    <a:pt x="2" y="8"/>
                    <a:pt x="4" y="6"/>
                    <a:pt x="5" y="8"/>
                  </a:cubicBezTo>
                  <a:cubicBezTo>
                    <a:pt x="5" y="9"/>
                    <a:pt x="5" y="9"/>
                    <a:pt x="6" y="9"/>
                  </a:cubicBezTo>
                  <a:cubicBezTo>
                    <a:pt x="6" y="10"/>
                    <a:pt x="7" y="10"/>
                    <a:pt x="8" y="10"/>
                  </a:cubicBezTo>
                  <a:cubicBezTo>
                    <a:pt x="8" y="10"/>
                    <a:pt x="9" y="10"/>
                    <a:pt x="9" y="10"/>
                  </a:cubicBezTo>
                  <a:cubicBezTo>
                    <a:pt x="10" y="11"/>
                    <a:pt x="11" y="12"/>
                    <a:pt x="11" y="11"/>
                  </a:cubicBezTo>
                  <a:cubicBezTo>
                    <a:pt x="12" y="10"/>
                    <a:pt x="11" y="9"/>
                    <a:pt x="10" y="9"/>
                  </a:cubicBezTo>
                  <a:cubicBezTo>
                    <a:pt x="10" y="8"/>
                    <a:pt x="10" y="8"/>
                    <a:pt x="10" y="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6" name="Freeform 65"/>
            <p:cNvSpPr>
              <a:spLocks/>
            </p:cNvSpPr>
            <p:nvPr/>
          </p:nvSpPr>
          <p:spPr bwMode="auto">
            <a:xfrm>
              <a:off x="8753475" y="830263"/>
              <a:ext cx="3175" cy="3175"/>
            </a:xfrm>
            <a:custGeom>
              <a:avLst/>
              <a:gdLst>
                <a:gd name="T0" fmla="*/ 1 w 1"/>
                <a:gd name="T1" fmla="*/ 0 h 1"/>
                <a:gd name="T2" fmla="*/ 0 w 1"/>
                <a:gd name="T3" fmla="*/ 0 h 1"/>
                <a:gd name="T4" fmla="*/ 0 w 1"/>
                <a:gd name="T5" fmla="*/ 0 h 1"/>
                <a:gd name="T6" fmla="*/ 1 w 1"/>
                <a:gd name="T7" fmla="*/ 0 h 1"/>
              </a:gdLst>
              <a:ahLst/>
              <a:cxnLst>
                <a:cxn ang="0">
                  <a:pos x="T0" y="T1"/>
                </a:cxn>
                <a:cxn ang="0">
                  <a:pos x="T2" y="T3"/>
                </a:cxn>
                <a:cxn ang="0">
                  <a:pos x="T4" y="T5"/>
                </a:cxn>
                <a:cxn ang="0">
                  <a:pos x="T6" y="T7"/>
                </a:cxn>
              </a:cxnLst>
              <a:rect l="0" t="0" r="r" b="b"/>
              <a:pathLst>
                <a:path w="1" h="1">
                  <a:moveTo>
                    <a:pt x="1" y="0"/>
                  </a:moveTo>
                  <a:cubicBezTo>
                    <a:pt x="1" y="0"/>
                    <a:pt x="1" y="0"/>
                    <a:pt x="0" y="0"/>
                  </a:cubicBezTo>
                  <a:cubicBezTo>
                    <a:pt x="0" y="0"/>
                    <a:pt x="0" y="0"/>
                    <a:pt x="0" y="0"/>
                  </a:cubicBezTo>
                  <a:cubicBezTo>
                    <a:pt x="1" y="1"/>
                    <a:pt x="1" y="1"/>
                    <a:pt x="1"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7" name="Freeform 66"/>
            <p:cNvSpPr>
              <a:spLocks/>
            </p:cNvSpPr>
            <p:nvPr/>
          </p:nvSpPr>
          <p:spPr bwMode="auto">
            <a:xfrm>
              <a:off x="8982075" y="1104900"/>
              <a:ext cx="12700" cy="25400"/>
            </a:xfrm>
            <a:custGeom>
              <a:avLst/>
              <a:gdLst>
                <a:gd name="T0" fmla="*/ 2 w 4"/>
                <a:gd name="T1" fmla="*/ 1 h 8"/>
                <a:gd name="T2" fmla="*/ 1 w 4"/>
                <a:gd name="T3" fmla="*/ 5 h 8"/>
                <a:gd name="T4" fmla="*/ 2 w 4"/>
                <a:gd name="T5" fmla="*/ 6 h 8"/>
                <a:gd name="T6" fmla="*/ 4 w 4"/>
                <a:gd name="T7" fmla="*/ 7 h 8"/>
                <a:gd name="T8" fmla="*/ 3 w 4"/>
                <a:gd name="T9" fmla="*/ 6 h 8"/>
                <a:gd name="T10" fmla="*/ 2 w 4"/>
                <a:gd name="T11" fmla="*/ 4 h 8"/>
                <a:gd name="T12" fmla="*/ 2 w 4"/>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4" h="8">
                  <a:moveTo>
                    <a:pt x="2" y="1"/>
                  </a:moveTo>
                  <a:cubicBezTo>
                    <a:pt x="1" y="0"/>
                    <a:pt x="0" y="4"/>
                    <a:pt x="1" y="5"/>
                  </a:cubicBezTo>
                  <a:cubicBezTo>
                    <a:pt x="1" y="5"/>
                    <a:pt x="2" y="6"/>
                    <a:pt x="2" y="6"/>
                  </a:cubicBezTo>
                  <a:cubicBezTo>
                    <a:pt x="2" y="7"/>
                    <a:pt x="3" y="8"/>
                    <a:pt x="4" y="7"/>
                  </a:cubicBezTo>
                  <a:cubicBezTo>
                    <a:pt x="4" y="7"/>
                    <a:pt x="4" y="6"/>
                    <a:pt x="3" y="6"/>
                  </a:cubicBezTo>
                  <a:cubicBezTo>
                    <a:pt x="3" y="5"/>
                    <a:pt x="2" y="5"/>
                    <a:pt x="2" y="4"/>
                  </a:cubicBezTo>
                  <a:cubicBezTo>
                    <a:pt x="2" y="3"/>
                    <a:pt x="3" y="2"/>
                    <a:pt x="2"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8" name="Freeform 67"/>
            <p:cNvSpPr>
              <a:spLocks/>
            </p:cNvSpPr>
            <p:nvPr/>
          </p:nvSpPr>
          <p:spPr bwMode="auto">
            <a:xfrm>
              <a:off x="8823325" y="981075"/>
              <a:ext cx="28575" cy="25400"/>
            </a:xfrm>
            <a:custGeom>
              <a:avLst/>
              <a:gdLst>
                <a:gd name="T0" fmla="*/ 2 w 9"/>
                <a:gd name="T1" fmla="*/ 1 h 8"/>
                <a:gd name="T2" fmla="*/ 1 w 9"/>
                <a:gd name="T3" fmla="*/ 0 h 8"/>
                <a:gd name="T4" fmla="*/ 3 w 9"/>
                <a:gd name="T5" fmla="*/ 5 h 8"/>
                <a:gd name="T6" fmla="*/ 4 w 9"/>
                <a:gd name="T7" fmla="*/ 7 h 8"/>
                <a:gd name="T8" fmla="*/ 6 w 9"/>
                <a:gd name="T9" fmla="*/ 7 h 8"/>
                <a:gd name="T10" fmla="*/ 7 w 9"/>
                <a:gd name="T11" fmla="*/ 6 h 8"/>
                <a:gd name="T12" fmla="*/ 8 w 9"/>
                <a:gd name="T13" fmla="*/ 5 h 8"/>
                <a:gd name="T14" fmla="*/ 6 w 9"/>
                <a:gd name="T15" fmla="*/ 4 h 8"/>
                <a:gd name="T16" fmla="*/ 4 w 9"/>
                <a:gd name="T17" fmla="*/ 2 h 8"/>
                <a:gd name="T18" fmla="*/ 2 w 9"/>
                <a:gd name="T19" fmla="*/ 1 h 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8">
                  <a:moveTo>
                    <a:pt x="2" y="1"/>
                  </a:moveTo>
                  <a:cubicBezTo>
                    <a:pt x="2" y="1"/>
                    <a:pt x="2" y="0"/>
                    <a:pt x="1" y="0"/>
                  </a:cubicBezTo>
                  <a:cubicBezTo>
                    <a:pt x="0" y="0"/>
                    <a:pt x="3" y="5"/>
                    <a:pt x="3" y="5"/>
                  </a:cubicBezTo>
                  <a:cubicBezTo>
                    <a:pt x="4" y="6"/>
                    <a:pt x="4" y="6"/>
                    <a:pt x="4" y="7"/>
                  </a:cubicBezTo>
                  <a:cubicBezTo>
                    <a:pt x="5" y="8"/>
                    <a:pt x="5" y="8"/>
                    <a:pt x="6" y="7"/>
                  </a:cubicBezTo>
                  <a:cubicBezTo>
                    <a:pt x="6" y="6"/>
                    <a:pt x="6" y="6"/>
                    <a:pt x="7" y="6"/>
                  </a:cubicBezTo>
                  <a:cubicBezTo>
                    <a:pt x="8" y="6"/>
                    <a:pt x="9" y="5"/>
                    <a:pt x="8" y="5"/>
                  </a:cubicBezTo>
                  <a:cubicBezTo>
                    <a:pt x="7" y="4"/>
                    <a:pt x="6" y="5"/>
                    <a:pt x="6" y="4"/>
                  </a:cubicBezTo>
                  <a:cubicBezTo>
                    <a:pt x="5" y="4"/>
                    <a:pt x="5" y="3"/>
                    <a:pt x="4" y="2"/>
                  </a:cubicBezTo>
                  <a:cubicBezTo>
                    <a:pt x="4" y="2"/>
                    <a:pt x="3" y="2"/>
                    <a:pt x="2"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69" name="Freeform 68"/>
            <p:cNvSpPr>
              <a:spLocks/>
            </p:cNvSpPr>
            <p:nvPr/>
          </p:nvSpPr>
          <p:spPr bwMode="auto">
            <a:xfrm>
              <a:off x="8756650" y="827088"/>
              <a:ext cx="25400" cy="31750"/>
            </a:xfrm>
            <a:custGeom>
              <a:avLst/>
              <a:gdLst>
                <a:gd name="T0" fmla="*/ 5 w 8"/>
                <a:gd name="T1" fmla="*/ 4 h 10"/>
                <a:gd name="T2" fmla="*/ 6 w 8"/>
                <a:gd name="T3" fmla="*/ 3 h 10"/>
                <a:gd name="T4" fmla="*/ 1 w 8"/>
                <a:gd name="T5" fmla="*/ 2 h 10"/>
                <a:gd name="T6" fmla="*/ 1 w 8"/>
                <a:gd name="T7" fmla="*/ 4 h 10"/>
                <a:gd name="T8" fmla="*/ 2 w 8"/>
                <a:gd name="T9" fmla="*/ 5 h 10"/>
                <a:gd name="T10" fmla="*/ 3 w 8"/>
                <a:gd name="T11" fmla="*/ 7 h 10"/>
                <a:gd name="T12" fmla="*/ 5 w 8"/>
                <a:gd name="T13" fmla="*/ 8 h 10"/>
                <a:gd name="T14" fmla="*/ 6 w 8"/>
                <a:gd name="T15" fmla="*/ 9 h 10"/>
                <a:gd name="T16" fmla="*/ 6 w 8"/>
                <a:gd name="T17" fmla="*/ 8 h 10"/>
                <a:gd name="T18" fmla="*/ 5 w 8"/>
                <a:gd name="T19" fmla="*/ 6 h 10"/>
                <a:gd name="T20" fmla="*/ 4 w 8"/>
                <a:gd name="T21" fmla="*/ 5 h 10"/>
                <a:gd name="T22" fmla="*/ 5 w 8"/>
                <a:gd name="T23" fmla="*/ 4 h 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 h="10">
                  <a:moveTo>
                    <a:pt x="5" y="4"/>
                  </a:moveTo>
                  <a:cubicBezTo>
                    <a:pt x="6" y="4"/>
                    <a:pt x="6" y="3"/>
                    <a:pt x="6" y="3"/>
                  </a:cubicBezTo>
                  <a:cubicBezTo>
                    <a:pt x="8" y="0"/>
                    <a:pt x="2" y="2"/>
                    <a:pt x="1" y="2"/>
                  </a:cubicBezTo>
                  <a:cubicBezTo>
                    <a:pt x="1" y="2"/>
                    <a:pt x="0" y="3"/>
                    <a:pt x="1" y="4"/>
                  </a:cubicBezTo>
                  <a:cubicBezTo>
                    <a:pt x="1" y="4"/>
                    <a:pt x="2" y="4"/>
                    <a:pt x="2" y="5"/>
                  </a:cubicBezTo>
                  <a:cubicBezTo>
                    <a:pt x="3" y="5"/>
                    <a:pt x="3" y="6"/>
                    <a:pt x="3" y="7"/>
                  </a:cubicBezTo>
                  <a:cubicBezTo>
                    <a:pt x="4" y="7"/>
                    <a:pt x="4" y="7"/>
                    <a:pt x="5" y="8"/>
                  </a:cubicBezTo>
                  <a:cubicBezTo>
                    <a:pt x="5" y="8"/>
                    <a:pt x="5" y="9"/>
                    <a:pt x="6" y="9"/>
                  </a:cubicBezTo>
                  <a:cubicBezTo>
                    <a:pt x="7" y="10"/>
                    <a:pt x="6" y="9"/>
                    <a:pt x="6" y="8"/>
                  </a:cubicBezTo>
                  <a:cubicBezTo>
                    <a:pt x="6" y="8"/>
                    <a:pt x="6" y="7"/>
                    <a:pt x="5" y="6"/>
                  </a:cubicBezTo>
                  <a:cubicBezTo>
                    <a:pt x="5" y="6"/>
                    <a:pt x="4" y="5"/>
                    <a:pt x="4" y="5"/>
                  </a:cubicBezTo>
                  <a:cubicBezTo>
                    <a:pt x="4" y="4"/>
                    <a:pt x="5" y="4"/>
                    <a:pt x="5"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0" name="Freeform 69"/>
            <p:cNvSpPr>
              <a:spLocks/>
            </p:cNvSpPr>
            <p:nvPr/>
          </p:nvSpPr>
          <p:spPr bwMode="auto">
            <a:xfrm>
              <a:off x="10839450" y="4894263"/>
              <a:ext cx="12700" cy="28575"/>
            </a:xfrm>
            <a:custGeom>
              <a:avLst/>
              <a:gdLst>
                <a:gd name="T0" fmla="*/ 1 w 4"/>
                <a:gd name="T1" fmla="*/ 4 h 9"/>
                <a:gd name="T2" fmla="*/ 0 w 4"/>
                <a:gd name="T3" fmla="*/ 9 h 9"/>
                <a:gd name="T4" fmla="*/ 4 w 4"/>
                <a:gd name="T5" fmla="*/ 0 h 9"/>
                <a:gd name="T6" fmla="*/ 1 w 4"/>
                <a:gd name="T7" fmla="*/ 4 h 9"/>
              </a:gdLst>
              <a:ahLst/>
              <a:cxnLst>
                <a:cxn ang="0">
                  <a:pos x="T0" y="T1"/>
                </a:cxn>
                <a:cxn ang="0">
                  <a:pos x="T2" y="T3"/>
                </a:cxn>
                <a:cxn ang="0">
                  <a:pos x="T4" y="T5"/>
                </a:cxn>
                <a:cxn ang="0">
                  <a:pos x="T6" y="T7"/>
                </a:cxn>
              </a:cxnLst>
              <a:rect l="0" t="0" r="r" b="b"/>
              <a:pathLst>
                <a:path w="4" h="9">
                  <a:moveTo>
                    <a:pt x="1" y="4"/>
                  </a:moveTo>
                  <a:cubicBezTo>
                    <a:pt x="1" y="6"/>
                    <a:pt x="0" y="8"/>
                    <a:pt x="0" y="9"/>
                  </a:cubicBezTo>
                  <a:cubicBezTo>
                    <a:pt x="2" y="6"/>
                    <a:pt x="4" y="3"/>
                    <a:pt x="4" y="0"/>
                  </a:cubicBezTo>
                  <a:cubicBezTo>
                    <a:pt x="3" y="1"/>
                    <a:pt x="2" y="3"/>
                    <a:pt x="1"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1" name="Freeform 70"/>
            <p:cNvSpPr>
              <a:spLocks/>
            </p:cNvSpPr>
            <p:nvPr/>
          </p:nvSpPr>
          <p:spPr bwMode="auto">
            <a:xfrm>
              <a:off x="10380663" y="4556125"/>
              <a:ext cx="509588" cy="990600"/>
            </a:xfrm>
            <a:custGeom>
              <a:avLst/>
              <a:gdLst>
                <a:gd name="T0" fmla="*/ 154 w 161"/>
                <a:gd name="T1" fmla="*/ 59 h 313"/>
                <a:gd name="T2" fmla="*/ 153 w 161"/>
                <a:gd name="T3" fmla="*/ 44 h 313"/>
                <a:gd name="T4" fmla="*/ 151 w 161"/>
                <a:gd name="T5" fmla="*/ 35 h 313"/>
                <a:gd name="T6" fmla="*/ 146 w 161"/>
                <a:gd name="T7" fmla="*/ 21 h 313"/>
                <a:gd name="T8" fmla="*/ 139 w 161"/>
                <a:gd name="T9" fmla="*/ 10 h 313"/>
                <a:gd name="T10" fmla="*/ 133 w 161"/>
                <a:gd name="T11" fmla="*/ 6 h 313"/>
                <a:gd name="T12" fmla="*/ 132 w 161"/>
                <a:gd name="T13" fmla="*/ 2 h 313"/>
                <a:gd name="T14" fmla="*/ 127 w 161"/>
                <a:gd name="T15" fmla="*/ 11 h 313"/>
                <a:gd name="T16" fmla="*/ 123 w 161"/>
                <a:gd name="T17" fmla="*/ 13 h 313"/>
                <a:gd name="T18" fmla="*/ 124 w 161"/>
                <a:gd name="T19" fmla="*/ 27 h 313"/>
                <a:gd name="T20" fmla="*/ 117 w 161"/>
                <a:gd name="T21" fmla="*/ 34 h 313"/>
                <a:gd name="T22" fmla="*/ 114 w 161"/>
                <a:gd name="T23" fmla="*/ 40 h 313"/>
                <a:gd name="T24" fmla="*/ 108 w 161"/>
                <a:gd name="T25" fmla="*/ 38 h 313"/>
                <a:gd name="T26" fmla="*/ 105 w 161"/>
                <a:gd name="T27" fmla="*/ 38 h 313"/>
                <a:gd name="T28" fmla="*/ 105 w 161"/>
                <a:gd name="T29" fmla="*/ 46 h 313"/>
                <a:gd name="T30" fmla="*/ 106 w 161"/>
                <a:gd name="T31" fmla="*/ 55 h 313"/>
                <a:gd name="T32" fmla="*/ 105 w 161"/>
                <a:gd name="T33" fmla="*/ 52 h 313"/>
                <a:gd name="T34" fmla="*/ 100 w 161"/>
                <a:gd name="T35" fmla="*/ 60 h 313"/>
                <a:gd name="T36" fmla="*/ 104 w 161"/>
                <a:gd name="T37" fmla="*/ 61 h 313"/>
                <a:gd name="T38" fmla="*/ 103 w 161"/>
                <a:gd name="T39" fmla="*/ 63 h 313"/>
                <a:gd name="T40" fmla="*/ 96 w 161"/>
                <a:gd name="T41" fmla="*/ 68 h 313"/>
                <a:gd name="T42" fmla="*/ 94 w 161"/>
                <a:gd name="T43" fmla="*/ 62 h 313"/>
                <a:gd name="T44" fmla="*/ 86 w 161"/>
                <a:gd name="T45" fmla="*/ 74 h 313"/>
                <a:gd name="T46" fmla="*/ 86 w 161"/>
                <a:gd name="T47" fmla="*/ 81 h 313"/>
                <a:gd name="T48" fmla="*/ 79 w 161"/>
                <a:gd name="T49" fmla="*/ 75 h 313"/>
                <a:gd name="T50" fmla="*/ 72 w 161"/>
                <a:gd name="T51" fmla="*/ 90 h 313"/>
                <a:gd name="T52" fmla="*/ 69 w 161"/>
                <a:gd name="T53" fmla="*/ 91 h 313"/>
                <a:gd name="T54" fmla="*/ 62 w 161"/>
                <a:gd name="T55" fmla="*/ 87 h 313"/>
                <a:gd name="T56" fmla="*/ 55 w 161"/>
                <a:gd name="T57" fmla="*/ 87 h 313"/>
                <a:gd name="T58" fmla="*/ 48 w 161"/>
                <a:gd name="T59" fmla="*/ 92 h 313"/>
                <a:gd name="T60" fmla="*/ 38 w 161"/>
                <a:gd name="T61" fmla="*/ 96 h 313"/>
                <a:gd name="T62" fmla="*/ 27 w 161"/>
                <a:gd name="T63" fmla="*/ 107 h 313"/>
                <a:gd name="T64" fmla="*/ 17 w 161"/>
                <a:gd name="T65" fmla="*/ 130 h 313"/>
                <a:gd name="T66" fmla="*/ 19 w 161"/>
                <a:gd name="T67" fmla="*/ 148 h 313"/>
                <a:gd name="T68" fmla="*/ 24 w 161"/>
                <a:gd name="T69" fmla="*/ 160 h 313"/>
                <a:gd name="T70" fmla="*/ 27 w 161"/>
                <a:gd name="T71" fmla="*/ 177 h 313"/>
                <a:gd name="T72" fmla="*/ 23 w 161"/>
                <a:gd name="T73" fmla="*/ 193 h 313"/>
                <a:gd name="T74" fmla="*/ 18 w 161"/>
                <a:gd name="T75" fmla="*/ 200 h 313"/>
                <a:gd name="T76" fmla="*/ 13 w 161"/>
                <a:gd name="T77" fmla="*/ 211 h 313"/>
                <a:gd name="T78" fmla="*/ 6 w 161"/>
                <a:gd name="T79" fmla="*/ 222 h 313"/>
                <a:gd name="T80" fmla="*/ 2 w 161"/>
                <a:gd name="T81" fmla="*/ 233 h 313"/>
                <a:gd name="T82" fmla="*/ 1 w 161"/>
                <a:gd name="T83" fmla="*/ 242 h 313"/>
                <a:gd name="T84" fmla="*/ 8 w 161"/>
                <a:gd name="T85" fmla="*/ 262 h 313"/>
                <a:gd name="T86" fmla="*/ 9 w 161"/>
                <a:gd name="T87" fmla="*/ 284 h 313"/>
                <a:gd name="T88" fmla="*/ 16 w 161"/>
                <a:gd name="T89" fmla="*/ 300 h 313"/>
                <a:gd name="T90" fmla="*/ 31 w 161"/>
                <a:gd name="T91" fmla="*/ 306 h 313"/>
                <a:gd name="T92" fmla="*/ 44 w 161"/>
                <a:gd name="T93" fmla="*/ 312 h 313"/>
                <a:gd name="T94" fmla="*/ 73 w 161"/>
                <a:gd name="T95" fmla="*/ 302 h 313"/>
                <a:gd name="T96" fmla="*/ 79 w 161"/>
                <a:gd name="T97" fmla="*/ 299 h 313"/>
                <a:gd name="T98" fmla="*/ 85 w 161"/>
                <a:gd name="T99" fmla="*/ 290 h 313"/>
                <a:gd name="T100" fmla="*/ 90 w 161"/>
                <a:gd name="T101" fmla="*/ 276 h 313"/>
                <a:gd name="T102" fmla="*/ 95 w 161"/>
                <a:gd name="T103" fmla="*/ 265 h 313"/>
                <a:gd name="T104" fmla="*/ 101 w 161"/>
                <a:gd name="T105" fmla="*/ 245 h 313"/>
                <a:gd name="T106" fmla="*/ 113 w 161"/>
                <a:gd name="T107" fmla="*/ 209 h 313"/>
                <a:gd name="T108" fmla="*/ 118 w 161"/>
                <a:gd name="T109" fmla="*/ 191 h 313"/>
                <a:gd name="T110" fmla="*/ 121 w 161"/>
                <a:gd name="T111" fmla="*/ 180 h 313"/>
                <a:gd name="T112" fmla="*/ 132 w 161"/>
                <a:gd name="T113" fmla="*/ 151 h 313"/>
                <a:gd name="T114" fmla="*/ 137 w 161"/>
                <a:gd name="T115" fmla="*/ 133 h 313"/>
                <a:gd name="T116" fmla="*/ 143 w 161"/>
                <a:gd name="T117" fmla="*/ 112 h 313"/>
                <a:gd name="T118" fmla="*/ 145 w 161"/>
                <a:gd name="T119" fmla="*/ 101 h 313"/>
                <a:gd name="T120" fmla="*/ 146 w 161"/>
                <a:gd name="T121" fmla="*/ 79 h 313"/>
                <a:gd name="T122" fmla="*/ 152 w 161"/>
                <a:gd name="T123" fmla="*/ 90 h 313"/>
                <a:gd name="T124" fmla="*/ 160 w 161"/>
                <a:gd name="T125" fmla="*/ 74 h 3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61" h="313">
                  <a:moveTo>
                    <a:pt x="157" y="67"/>
                  </a:moveTo>
                  <a:cubicBezTo>
                    <a:pt x="157" y="66"/>
                    <a:pt x="156" y="65"/>
                    <a:pt x="156" y="63"/>
                  </a:cubicBezTo>
                  <a:cubicBezTo>
                    <a:pt x="156" y="63"/>
                    <a:pt x="156" y="63"/>
                    <a:pt x="156" y="62"/>
                  </a:cubicBezTo>
                  <a:cubicBezTo>
                    <a:pt x="155" y="61"/>
                    <a:pt x="155" y="60"/>
                    <a:pt x="154" y="59"/>
                  </a:cubicBezTo>
                  <a:cubicBezTo>
                    <a:pt x="154" y="58"/>
                    <a:pt x="154" y="57"/>
                    <a:pt x="154" y="56"/>
                  </a:cubicBezTo>
                  <a:cubicBezTo>
                    <a:pt x="154" y="55"/>
                    <a:pt x="154" y="54"/>
                    <a:pt x="154" y="54"/>
                  </a:cubicBezTo>
                  <a:cubicBezTo>
                    <a:pt x="153" y="52"/>
                    <a:pt x="153" y="51"/>
                    <a:pt x="153" y="49"/>
                  </a:cubicBezTo>
                  <a:cubicBezTo>
                    <a:pt x="154" y="48"/>
                    <a:pt x="153" y="46"/>
                    <a:pt x="153" y="44"/>
                  </a:cubicBezTo>
                  <a:cubicBezTo>
                    <a:pt x="153" y="43"/>
                    <a:pt x="153" y="41"/>
                    <a:pt x="152" y="40"/>
                  </a:cubicBezTo>
                  <a:cubicBezTo>
                    <a:pt x="152" y="39"/>
                    <a:pt x="152" y="39"/>
                    <a:pt x="151" y="39"/>
                  </a:cubicBezTo>
                  <a:cubicBezTo>
                    <a:pt x="151" y="38"/>
                    <a:pt x="151" y="38"/>
                    <a:pt x="151" y="37"/>
                  </a:cubicBezTo>
                  <a:cubicBezTo>
                    <a:pt x="151" y="36"/>
                    <a:pt x="151" y="36"/>
                    <a:pt x="151" y="35"/>
                  </a:cubicBezTo>
                  <a:cubicBezTo>
                    <a:pt x="150" y="34"/>
                    <a:pt x="150" y="33"/>
                    <a:pt x="149" y="33"/>
                  </a:cubicBezTo>
                  <a:cubicBezTo>
                    <a:pt x="148" y="31"/>
                    <a:pt x="149" y="29"/>
                    <a:pt x="148" y="27"/>
                  </a:cubicBezTo>
                  <a:cubicBezTo>
                    <a:pt x="148" y="26"/>
                    <a:pt x="146" y="25"/>
                    <a:pt x="146" y="24"/>
                  </a:cubicBezTo>
                  <a:cubicBezTo>
                    <a:pt x="145" y="23"/>
                    <a:pt x="147" y="22"/>
                    <a:pt x="146" y="21"/>
                  </a:cubicBezTo>
                  <a:cubicBezTo>
                    <a:pt x="146" y="19"/>
                    <a:pt x="144" y="20"/>
                    <a:pt x="143" y="19"/>
                  </a:cubicBezTo>
                  <a:cubicBezTo>
                    <a:pt x="142" y="19"/>
                    <a:pt x="142" y="18"/>
                    <a:pt x="141" y="17"/>
                  </a:cubicBezTo>
                  <a:cubicBezTo>
                    <a:pt x="140" y="16"/>
                    <a:pt x="139" y="15"/>
                    <a:pt x="139" y="14"/>
                  </a:cubicBezTo>
                  <a:cubicBezTo>
                    <a:pt x="139" y="13"/>
                    <a:pt x="140" y="12"/>
                    <a:pt x="139" y="10"/>
                  </a:cubicBezTo>
                  <a:cubicBezTo>
                    <a:pt x="139" y="9"/>
                    <a:pt x="137" y="10"/>
                    <a:pt x="136" y="10"/>
                  </a:cubicBezTo>
                  <a:cubicBezTo>
                    <a:pt x="136" y="9"/>
                    <a:pt x="136" y="9"/>
                    <a:pt x="135" y="8"/>
                  </a:cubicBezTo>
                  <a:cubicBezTo>
                    <a:pt x="134" y="8"/>
                    <a:pt x="134" y="9"/>
                    <a:pt x="133" y="8"/>
                  </a:cubicBezTo>
                  <a:cubicBezTo>
                    <a:pt x="133" y="8"/>
                    <a:pt x="132" y="6"/>
                    <a:pt x="133" y="6"/>
                  </a:cubicBezTo>
                  <a:cubicBezTo>
                    <a:pt x="134" y="6"/>
                    <a:pt x="134" y="7"/>
                    <a:pt x="135" y="6"/>
                  </a:cubicBezTo>
                  <a:cubicBezTo>
                    <a:pt x="136" y="6"/>
                    <a:pt x="136" y="3"/>
                    <a:pt x="135" y="2"/>
                  </a:cubicBezTo>
                  <a:cubicBezTo>
                    <a:pt x="135" y="2"/>
                    <a:pt x="133" y="0"/>
                    <a:pt x="132" y="1"/>
                  </a:cubicBezTo>
                  <a:cubicBezTo>
                    <a:pt x="132" y="1"/>
                    <a:pt x="132" y="2"/>
                    <a:pt x="132" y="2"/>
                  </a:cubicBezTo>
                  <a:cubicBezTo>
                    <a:pt x="132" y="3"/>
                    <a:pt x="131" y="3"/>
                    <a:pt x="131" y="3"/>
                  </a:cubicBezTo>
                  <a:cubicBezTo>
                    <a:pt x="130" y="3"/>
                    <a:pt x="130" y="4"/>
                    <a:pt x="131" y="4"/>
                  </a:cubicBezTo>
                  <a:cubicBezTo>
                    <a:pt x="133" y="5"/>
                    <a:pt x="130" y="7"/>
                    <a:pt x="130" y="8"/>
                  </a:cubicBezTo>
                  <a:cubicBezTo>
                    <a:pt x="128" y="8"/>
                    <a:pt x="127" y="10"/>
                    <a:pt x="127" y="11"/>
                  </a:cubicBezTo>
                  <a:cubicBezTo>
                    <a:pt x="127" y="12"/>
                    <a:pt x="127" y="14"/>
                    <a:pt x="125" y="13"/>
                  </a:cubicBezTo>
                  <a:cubicBezTo>
                    <a:pt x="125" y="13"/>
                    <a:pt x="125" y="12"/>
                    <a:pt x="124" y="12"/>
                  </a:cubicBezTo>
                  <a:cubicBezTo>
                    <a:pt x="124" y="12"/>
                    <a:pt x="123" y="12"/>
                    <a:pt x="122" y="12"/>
                  </a:cubicBezTo>
                  <a:cubicBezTo>
                    <a:pt x="122" y="12"/>
                    <a:pt x="123" y="13"/>
                    <a:pt x="123" y="13"/>
                  </a:cubicBezTo>
                  <a:cubicBezTo>
                    <a:pt x="124" y="14"/>
                    <a:pt x="124" y="14"/>
                    <a:pt x="125" y="15"/>
                  </a:cubicBezTo>
                  <a:cubicBezTo>
                    <a:pt x="125" y="15"/>
                    <a:pt x="125" y="16"/>
                    <a:pt x="125" y="17"/>
                  </a:cubicBezTo>
                  <a:cubicBezTo>
                    <a:pt x="125" y="17"/>
                    <a:pt x="125" y="18"/>
                    <a:pt x="126" y="18"/>
                  </a:cubicBezTo>
                  <a:cubicBezTo>
                    <a:pt x="128" y="22"/>
                    <a:pt x="126" y="24"/>
                    <a:pt x="124" y="27"/>
                  </a:cubicBezTo>
                  <a:cubicBezTo>
                    <a:pt x="124" y="28"/>
                    <a:pt x="124" y="29"/>
                    <a:pt x="124" y="29"/>
                  </a:cubicBezTo>
                  <a:cubicBezTo>
                    <a:pt x="124" y="31"/>
                    <a:pt x="124" y="33"/>
                    <a:pt x="123" y="34"/>
                  </a:cubicBezTo>
                  <a:cubicBezTo>
                    <a:pt x="121" y="35"/>
                    <a:pt x="120" y="35"/>
                    <a:pt x="118" y="35"/>
                  </a:cubicBezTo>
                  <a:cubicBezTo>
                    <a:pt x="118" y="35"/>
                    <a:pt x="117" y="34"/>
                    <a:pt x="117" y="34"/>
                  </a:cubicBezTo>
                  <a:cubicBezTo>
                    <a:pt x="116" y="34"/>
                    <a:pt x="117" y="36"/>
                    <a:pt x="117" y="36"/>
                  </a:cubicBezTo>
                  <a:cubicBezTo>
                    <a:pt x="117" y="37"/>
                    <a:pt x="116" y="38"/>
                    <a:pt x="115" y="38"/>
                  </a:cubicBezTo>
                  <a:cubicBezTo>
                    <a:pt x="115" y="38"/>
                    <a:pt x="114" y="38"/>
                    <a:pt x="114" y="38"/>
                  </a:cubicBezTo>
                  <a:cubicBezTo>
                    <a:pt x="113" y="39"/>
                    <a:pt x="114" y="40"/>
                    <a:pt x="114" y="40"/>
                  </a:cubicBezTo>
                  <a:cubicBezTo>
                    <a:pt x="113" y="41"/>
                    <a:pt x="113" y="43"/>
                    <a:pt x="113" y="43"/>
                  </a:cubicBezTo>
                  <a:cubicBezTo>
                    <a:pt x="111" y="44"/>
                    <a:pt x="110" y="42"/>
                    <a:pt x="110" y="42"/>
                  </a:cubicBezTo>
                  <a:cubicBezTo>
                    <a:pt x="110" y="41"/>
                    <a:pt x="110" y="40"/>
                    <a:pt x="109" y="39"/>
                  </a:cubicBezTo>
                  <a:cubicBezTo>
                    <a:pt x="109" y="39"/>
                    <a:pt x="108" y="39"/>
                    <a:pt x="108" y="38"/>
                  </a:cubicBezTo>
                  <a:cubicBezTo>
                    <a:pt x="108" y="38"/>
                    <a:pt x="108" y="37"/>
                    <a:pt x="108" y="37"/>
                  </a:cubicBezTo>
                  <a:cubicBezTo>
                    <a:pt x="107" y="37"/>
                    <a:pt x="107" y="37"/>
                    <a:pt x="106" y="37"/>
                  </a:cubicBezTo>
                  <a:cubicBezTo>
                    <a:pt x="106" y="37"/>
                    <a:pt x="106" y="36"/>
                    <a:pt x="106" y="36"/>
                  </a:cubicBezTo>
                  <a:cubicBezTo>
                    <a:pt x="105" y="36"/>
                    <a:pt x="104" y="37"/>
                    <a:pt x="105" y="38"/>
                  </a:cubicBezTo>
                  <a:cubicBezTo>
                    <a:pt x="105" y="39"/>
                    <a:pt x="104" y="39"/>
                    <a:pt x="104" y="40"/>
                  </a:cubicBezTo>
                  <a:cubicBezTo>
                    <a:pt x="104" y="40"/>
                    <a:pt x="103" y="41"/>
                    <a:pt x="104" y="41"/>
                  </a:cubicBezTo>
                  <a:cubicBezTo>
                    <a:pt x="104" y="41"/>
                    <a:pt x="104" y="42"/>
                    <a:pt x="104" y="42"/>
                  </a:cubicBezTo>
                  <a:cubicBezTo>
                    <a:pt x="102" y="42"/>
                    <a:pt x="103" y="45"/>
                    <a:pt x="105" y="46"/>
                  </a:cubicBezTo>
                  <a:cubicBezTo>
                    <a:pt x="107" y="48"/>
                    <a:pt x="106" y="47"/>
                    <a:pt x="105" y="48"/>
                  </a:cubicBezTo>
                  <a:cubicBezTo>
                    <a:pt x="104" y="49"/>
                    <a:pt x="106" y="50"/>
                    <a:pt x="106" y="50"/>
                  </a:cubicBezTo>
                  <a:cubicBezTo>
                    <a:pt x="107" y="50"/>
                    <a:pt x="107" y="51"/>
                    <a:pt x="107" y="52"/>
                  </a:cubicBezTo>
                  <a:cubicBezTo>
                    <a:pt x="107" y="52"/>
                    <a:pt x="107" y="55"/>
                    <a:pt x="106" y="55"/>
                  </a:cubicBezTo>
                  <a:cubicBezTo>
                    <a:pt x="105" y="55"/>
                    <a:pt x="106" y="53"/>
                    <a:pt x="106" y="52"/>
                  </a:cubicBezTo>
                  <a:cubicBezTo>
                    <a:pt x="106" y="52"/>
                    <a:pt x="106" y="51"/>
                    <a:pt x="105" y="51"/>
                  </a:cubicBezTo>
                  <a:cubicBezTo>
                    <a:pt x="105" y="51"/>
                    <a:pt x="105" y="50"/>
                    <a:pt x="104" y="50"/>
                  </a:cubicBezTo>
                  <a:cubicBezTo>
                    <a:pt x="104" y="51"/>
                    <a:pt x="105" y="52"/>
                    <a:pt x="105" y="52"/>
                  </a:cubicBezTo>
                  <a:cubicBezTo>
                    <a:pt x="105" y="53"/>
                    <a:pt x="105" y="53"/>
                    <a:pt x="104" y="54"/>
                  </a:cubicBezTo>
                  <a:cubicBezTo>
                    <a:pt x="103" y="54"/>
                    <a:pt x="103" y="54"/>
                    <a:pt x="102" y="54"/>
                  </a:cubicBezTo>
                  <a:cubicBezTo>
                    <a:pt x="101" y="53"/>
                    <a:pt x="101" y="56"/>
                    <a:pt x="100" y="56"/>
                  </a:cubicBezTo>
                  <a:cubicBezTo>
                    <a:pt x="99" y="58"/>
                    <a:pt x="100" y="59"/>
                    <a:pt x="100" y="60"/>
                  </a:cubicBezTo>
                  <a:cubicBezTo>
                    <a:pt x="100" y="60"/>
                    <a:pt x="100" y="62"/>
                    <a:pt x="101" y="62"/>
                  </a:cubicBezTo>
                  <a:cubicBezTo>
                    <a:pt x="101" y="62"/>
                    <a:pt x="101" y="61"/>
                    <a:pt x="101" y="61"/>
                  </a:cubicBezTo>
                  <a:cubicBezTo>
                    <a:pt x="102" y="61"/>
                    <a:pt x="102" y="62"/>
                    <a:pt x="102" y="62"/>
                  </a:cubicBezTo>
                  <a:cubicBezTo>
                    <a:pt x="103" y="62"/>
                    <a:pt x="103" y="61"/>
                    <a:pt x="104" y="61"/>
                  </a:cubicBezTo>
                  <a:cubicBezTo>
                    <a:pt x="106" y="61"/>
                    <a:pt x="107" y="65"/>
                    <a:pt x="106" y="65"/>
                  </a:cubicBezTo>
                  <a:cubicBezTo>
                    <a:pt x="106" y="65"/>
                    <a:pt x="106" y="63"/>
                    <a:pt x="105" y="62"/>
                  </a:cubicBezTo>
                  <a:cubicBezTo>
                    <a:pt x="104" y="62"/>
                    <a:pt x="105" y="63"/>
                    <a:pt x="104" y="63"/>
                  </a:cubicBezTo>
                  <a:cubicBezTo>
                    <a:pt x="104" y="64"/>
                    <a:pt x="103" y="63"/>
                    <a:pt x="103" y="63"/>
                  </a:cubicBezTo>
                  <a:cubicBezTo>
                    <a:pt x="102" y="63"/>
                    <a:pt x="101" y="63"/>
                    <a:pt x="100" y="63"/>
                  </a:cubicBezTo>
                  <a:cubicBezTo>
                    <a:pt x="100" y="63"/>
                    <a:pt x="99" y="63"/>
                    <a:pt x="99" y="63"/>
                  </a:cubicBezTo>
                  <a:cubicBezTo>
                    <a:pt x="98" y="63"/>
                    <a:pt x="97" y="64"/>
                    <a:pt x="97" y="65"/>
                  </a:cubicBezTo>
                  <a:cubicBezTo>
                    <a:pt x="96" y="66"/>
                    <a:pt x="96" y="67"/>
                    <a:pt x="96" y="68"/>
                  </a:cubicBezTo>
                  <a:cubicBezTo>
                    <a:pt x="96" y="68"/>
                    <a:pt x="95" y="69"/>
                    <a:pt x="95" y="69"/>
                  </a:cubicBezTo>
                  <a:cubicBezTo>
                    <a:pt x="94" y="68"/>
                    <a:pt x="95" y="68"/>
                    <a:pt x="95" y="67"/>
                  </a:cubicBezTo>
                  <a:cubicBezTo>
                    <a:pt x="95" y="67"/>
                    <a:pt x="95" y="66"/>
                    <a:pt x="95" y="65"/>
                  </a:cubicBezTo>
                  <a:cubicBezTo>
                    <a:pt x="95" y="64"/>
                    <a:pt x="95" y="63"/>
                    <a:pt x="94" y="62"/>
                  </a:cubicBezTo>
                  <a:cubicBezTo>
                    <a:pt x="93" y="62"/>
                    <a:pt x="92" y="63"/>
                    <a:pt x="91" y="64"/>
                  </a:cubicBezTo>
                  <a:cubicBezTo>
                    <a:pt x="91" y="65"/>
                    <a:pt x="91" y="66"/>
                    <a:pt x="91" y="67"/>
                  </a:cubicBezTo>
                  <a:cubicBezTo>
                    <a:pt x="90" y="68"/>
                    <a:pt x="89" y="70"/>
                    <a:pt x="88" y="70"/>
                  </a:cubicBezTo>
                  <a:cubicBezTo>
                    <a:pt x="87" y="71"/>
                    <a:pt x="87" y="73"/>
                    <a:pt x="86" y="74"/>
                  </a:cubicBezTo>
                  <a:cubicBezTo>
                    <a:pt x="86" y="75"/>
                    <a:pt x="85" y="76"/>
                    <a:pt x="86" y="77"/>
                  </a:cubicBezTo>
                  <a:cubicBezTo>
                    <a:pt x="86" y="78"/>
                    <a:pt x="87" y="78"/>
                    <a:pt x="88" y="79"/>
                  </a:cubicBezTo>
                  <a:cubicBezTo>
                    <a:pt x="88" y="79"/>
                    <a:pt x="89" y="80"/>
                    <a:pt x="88" y="80"/>
                  </a:cubicBezTo>
                  <a:cubicBezTo>
                    <a:pt x="87" y="80"/>
                    <a:pt x="87" y="81"/>
                    <a:pt x="86" y="81"/>
                  </a:cubicBezTo>
                  <a:cubicBezTo>
                    <a:pt x="85" y="82"/>
                    <a:pt x="85" y="81"/>
                    <a:pt x="85" y="80"/>
                  </a:cubicBezTo>
                  <a:cubicBezTo>
                    <a:pt x="85" y="79"/>
                    <a:pt x="84" y="78"/>
                    <a:pt x="83" y="77"/>
                  </a:cubicBezTo>
                  <a:cubicBezTo>
                    <a:pt x="83" y="76"/>
                    <a:pt x="84" y="75"/>
                    <a:pt x="82" y="75"/>
                  </a:cubicBezTo>
                  <a:cubicBezTo>
                    <a:pt x="81" y="74"/>
                    <a:pt x="80" y="75"/>
                    <a:pt x="79" y="75"/>
                  </a:cubicBezTo>
                  <a:cubicBezTo>
                    <a:pt x="77" y="77"/>
                    <a:pt x="75" y="80"/>
                    <a:pt x="73" y="82"/>
                  </a:cubicBezTo>
                  <a:cubicBezTo>
                    <a:pt x="71" y="83"/>
                    <a:pt x="70" y="83"/>
                    <a:pt x="70" y="84"/>
                  </a:cubicBezTo>
                  <a:cubicBezTo>
                    <a:pt x="69" y="85"/>
                    <a:pt x="69" y="87"/>
                    <a:pt x="70" y="89"/>
                  </a:cubicBezTo>
                  <a:cubicBezTo>
                    <a:pt x="70" y="90"/>
                    <a:pt x="71" y="90"/>
                    <a:pt x="72" y="90"/>
                  </a:cubicBezTo>
                  <a:cubicBezTo>
                    <a:pt x="73" y="90"/>
                    <a:pt x="73" y="91"/>
                    <a:pt x="73" y="91"/>
                  </a:cubicBezTo>
                  <a:cubicBezTo>
                    <a:pt x="73" y="92"/>
                    <a:pt x="72" y="92"/>
                    <a:pt x="71" y="92"/>
                  </a:cubicBezTo>
                  <a:cubicBezTo>
                    <a:pt x="71" y="91"/>
                    <a:pt x="71" y="91"/>
                    <a:pt x="70" y="91"/>
                  </a:cubicBezTo>
                  <a:cubicBezTo>
                    <a:pt x="70" y="91"/>
                    <a:pt x="69" y="91"/>
                    <a:pt x="69" y="91"/>
                  </a:cubicBezTo>
                  <a:cubicBezTo>
                    <a:pt x="67" y="92"/>
                    <a:pt x="67" y="91"/>
                    <a:pt x="66" y="90"/>
                  </a:cubicBezTo>
                  <a:cubicBezTo>
                    <a:pt x="66" y="89"/>
                    <a:pt x="67" y="86"/>
                    <a:pt x="66" y="86"/>
                  </a:cubicBezTo>
                  <a:cubicBezTo>
                    <a:pt x="65" y="85"/>
                    <a:pt x="64" y="86"/>
                    <a:pt x="64" y="86"/>
                  </a:cubicBezTo>
                  <a:cubicBezTo>
                    <a:pt x="63" y="87"/>
                    <a:pt x="62" y="87"/>
                    <a:pt x="62" y="87"/>
                  </a:cubicBezTo>
                  <a:cubicBezTo>
                    <a:pt x="61" y="88"/>
                    <a:pt x="61" y="87"/>
                    <a:pt x="60" y="87"/>
                  </a:cubicBezTo>
                  <a:cubicBezTo>
                    <a:pt x="60" y="87"/>
                    <a:pt x="60" y="87"/>
                    <a:pt x="59" y="88"/>
                  </a:cubicBezTo>
                  <a:cubicBezTo>
                    <a:pt x="59" y="88"/>
                    <a:pt x="58" y="88"/>
                    <a:pt x="58" y="88"/>
                  </a:cubicBezTo>
                  <a:cubicBezTo>
                    <a:pt x="56" y="88"/>
                    <a:pt x="56" y="86"/>
                    <a:pt x="55" y="87"/>
                  </a:cubicBezTo>
                  <a:cubicBezTo>
                    <a:pt x="54" y="87"/>
                    <a:pt x="53" y="88"/>
                    <a:pt x="53" y="89"/>
                  </a:cubicBezTo>
                  <a:cubicBezTo>
                    <a:pt x="52" y="90"/>
                    <a:pt x="52" y="91"/>
                    <a:pt x="51" y="91"/>
                  </a:cubicBezTo>
                  <a:cubicBezTo>
                    <a:pt x="50" y="91"/>
                    <a:pt x="50" y="90"/>
                    <a:pt x="49" y="91"/>
                  </a:cubicBezTo>
                  <a:cubicBezTo>
                    <a:pt x="49" y="91"/>
                    <a:pt x="49" y="92"/>
                    <a:pt x="48" y="92"/>
                  </a:cubicBezTo>
                  <a:cubicBezTo>
                    <a:pt x="48" y="93"/>
                    <a:pt x="46" y="92"/>
                    <a:pt x="46" y="91"/>
                  </a:cubicBezTo>
                  <a:cubicBezTo>
                    <a:pt x="45" y="90"/>
                    <a:pt x="44" y="90"/>
                    <a:pt x="43" y="91"/>
                  </a:cubicBezTo>
                  <a:cubicBezTo>
                    <a:pt x="42" y="92"/>
                    <a:pt x="42" y="93"/>
                    <a:pt x="41" y="94"/>
                  </a:cubicBezTo>
                  <a:cubicBezTo>
                    <a:pt x="40" y="95"/>
                    <a:pt x="39" y="96"/>
                    <a:pt x="38" y="96"/>
                  </a:cubicBezTo>
                  <a:cubicBezTo>
                    <a:pt x="37" y="97"/>
                    <a:pt x="36" y="97"/>
                    <a:pt x="35" y="96"/>
                  </a:cubicBezTo>
                  <a:cubicBezTo>
                    <a:pt x="34" y="95"/>
                    <a:pt x="33" y="95"/>
                    <a:pt x="32" y="95"/>
                  </a:cubicBezTo>
                  <a:cubicBezTo>
                    <a:pt x="29" y="95"/>
                    <a:pt x="28" y="99"/>
                    <a:pt x="27" y="101"/>
                  </a:cubicBezTo>
                  <a:cubicBezTo>
                    <a:pt x="27" y="103"/>
                    <a:pt x="27" y="105"/>
                    <a:pt x="27" y="107"/>
                  </a:cubicBezTo>
                  <a:cubicBezTo>
                    <a:pt x="27" y="108"/>
                    <a:pt x="27" y="109"/>
                    <a:pt x="27" y="110"/>
                  </a:cubicBezTo>
                  <a:cubicBezTo>
                    <a:pt x="26" y="110"/>
                    <a:pt x="26" y="111"/>
                    <a:pt x="26" y="111"/>
                  </a:cubicBezTo>
                  <a:cubicBezTo>
                    <a:pt x="23" y="115"/>
                    <a:pt x="19" y="118"/>
                    <a:pt x="17" y="123"/>
                  </a:cubicBezTo>
                  <a:cubicBezTo>
                    <a:pt x="16" y="125"/>
                    <a:pt x="17" y="128"/>
                    <a:pt x="17" y="130"/>
                  </a:cubicBezTo>
                  <a:cubicBezTo>
                    <a:pt x="17" y="131"/>
                    <a:pt x="18" y="133"/>
                    <a:pt x="18" y="134"/>
                  </a:cubicBezTo>
                  <a:cubicBezTo>
                    <a:pt x="18" y="135"/>
                    <a:pt x="19" y="135"/>
                    <a:pt x="19" y="136"/>
                  </a:cubicBezTo>
                  <a:cubicBezTo>
                    <a:pt x="19" y="137"/>
                    <a:pt x="19" y="139"/>
                    <a:pt x="18" y="140"/>
                  </a:cubicBezTo>
                  <a:cubicBezTo>
                    <a:pt x="18" y="143"/>
                    <a:pt x="19" y="146"/>
                    <a:pt x="19" y="148"/>
                  </a:cubicBezTo>
                  <a:cubicBezTo>
                    <a:pt x="19" y="149"/>
                    <a:pt x="19" y="150"/>
                    <a:pt x="19" y="151"/>
                  </a:cubicBezTo>
                  <a:cubicBezTo>
                    <a:pt x="20" y="153"/>
                    <a:pt x="21" y="155"/>
                    <a:pt x="22" y="156"/>
                  </a:cubicBezTo>
                  <a:cubicBezTo>
                    <a:pt x="23" y="157"/>
                    <a:pt x="23" y="157"/>
                    <a:pt x="23" y="158"/>
                  </a:cubicBezTo>
                  <a:cubicBezTo>
                    <a:pt x="24" y="159"/>
                    <a:pt x="24" y="160"/>
                    <a:pt x="24" y="160"/>
                  </a:cubicBezTo>
                  <a:cubicBezTo>
                    <a:pt x="24" y="163"/>
                    <a:pt x="23" y="165"/>
                    <a:pt x="26" y="167"/>
                  </a:cubicBezTo>
                  <a:cubicBezTo>
                    <a:pt x="27" y="168"/>
                    <a:pt x="28" y="169"/>
                    <a:pt x="28" y="170"/>
                  </a:cubicBezTo>
                  <a:cubicBezTo>
                    <a:pt x="28" y="172"/>
                    <a:pt x="28" y="173"/>
                    <a:pt x="28" y="174"/>
                  </a:cubicBezTo>
                  <a:cubicBezTo>
                    <a:pt x="28" y="175"/>
                    <a:pt x="28" y="176"/>
                    <a:pt x="27" y="177"/>
                  </a:cubicBezTo>
                  <a:cubicBezTo>
                    <a:pt x="26" y="178"/>
                    <a:pt x="26" y="180"/>
                    <a:pt x="26" y="182"/>
                  </a:cubicBezTo>
                  <a:cubicBezTo>
                    <a:pt x="26" y="183"/>
                    <a:pt x="27" y="185"/>
                    <a:pt x="27" y="186"/>
                  </a:cubicBezTo>
                  <a:cubicBezTo>
                    <a:pt x="27" y="187"/>
                    <a:pt x="27" y="188"/>
                    <a:pt x="26" y="188"/>
                  </a:cubicBezTo>
                  <a:cubicBezTo>
                    <a:pt x="25" y="190"/>
                    <a:pt x="24" y="191"/>
                    <a:pt x="23" y="193"/>
                  </a:cubicBezTo>
                  <a:cubicBezTo>
                    <a:pt x="23" y="193"/>
                    <a:pt x="23" y="194"/>
                    <a:pt x="23" y="194"/>
                  </a:cubicBezTo>
                  <a:cubicBezTo>
                    <a:pt x="23" y="195"/>
                    <a:pt x="22" y="196"/>
                    <a:pt x="22" y="196"/>
                  </a:cubicBezTo>
                  <a:cubicBezTo>
                    <a:pt x="21" y="197"/>
                    <a:pt x="21" y="198"/>
                    <a:pt x="20" y="198"/>
                  </a:cubicBezTo>
                  <a:cubicBezTo>
                    <a:pt x="19" y="199"/>
                    <a:pt x="19" y="200"/>
                    <a:pt x="18" y="200"/>
                  </a:cubicBezTo>
                  <a:cubicBezTo>
                    <a:pt x="17" y="201"/>
                    <a:pt x="16" y="202"/>
                    <a:pt x="16" y="204"/>
                  </a:cubicBezTo>
                  <a:cubicBezTo>
                    <a:pt x="15" y="205"/>
                    <a:pt x="15" y="206"/>
                    <a:pt x="15" y="207"/>
                  </a:cubicBezTo>
                  <a:cubicBezTo>
                    <a:pt x="15" y="208"/>
                    <a:pt x="15" y="209"/>
                    <a:pt x="15" y="210"/>
                  </a:cubicBezTo>
                  <a:cubicBezTo>
                    <a:pt x="14" y="210"/>
                    <a:pt x="14" y="210"/>
                    <a:pt x="13" y="211"/>
                  </a:cubicBezTo>
                  <a:cubicBezTo>
                    <a:pt x="12" y="211"/>
                    <a:pt x="11" y="211"/>
                    <a:pt x="10" y="211"/>
                  </a:cubicBezTo>
                  <a:cubicBezTo>
                    <a:pt x="9" y="212"/>
                    <a:pt x="8" y="213"/>
                    <a:pt x="7" y="214"/>
                  </a:cubicBezTo>
                  <a:cubicBezTo>
                    <a:pt x="7" y="215"/>
                    <a:pt x="7" y="216"/>
                    <a:pt x="6" y="216"/>
                  </a:cubicBezTo>
                  <a:cubicBezTo>
                    <a:pt x="6" y="218"/>
                    <a:pt x="6" y="220"/>
                    <a:pt x="6" y="222"/>
                  </a:cubicBezTo>
                  <a:cubicBezTo>
                    <a:pt x="6" y="223"/>
                    <a:pt x="6" y="224"/>
                    <a:pt x="6" y="225"/>
                  </a:cubicBezTo>
                  <a:cubicBezTo>
                    <a:pt x="5" y="225"/>
                    <a:pt x="4" y="226"/>
                    <a:pt x="4" y="226"/>
                  </a:cubicBezTo>
                  <a:cubicBezTo>
                    <a:pt x="3" y="227"/>
                    <a:pt x="3" y="228"/>
                    <a:pt x="2" y="229"/>
                  </a:cubicBezTo>
                  <a:cubicBezTo>
                    <a:pt x="2" y="231"/>
                    <a:pt x="2" y="232"/>
                    <a:pt x="2" y="233"/>
                  </a:cubicBezTo>
                  <a:cubicBezTo>
                    <a:pt x="3" y="234"/>
                    <a:pt x="2" y="235"/>
                    <a:pt x="1" y="236"/>
                  </a:cubicBezTo>
                  <a:cubicBezTo>
                    <a:pt x="1" y="237"/>
                    <a:pt x="0" y="237"/>
                    <a:pt x="0" y="237"/>
                  </a:cubicBezTo>
                  <a:cubicBezTo>
                    <a:pt x="0" y="237"/>
                    <a:pt x="0" y="238"/>
                    <a:pt x="0" y="239"/>
                  </a:cubicBezTo>
                  <a:cubicBezTo>
                    <a:pt x="0" y="240"/>
                    <a:pt x="1" y="241"/>
                    <a:pt x="1" y="242"/>
                  </a:cubicBezTo>
                  <a:cubicBezTo>
                    <a:pt x="1" y="244"/>
                    <a:pt x="2" y="245"/>
                    <a:pt x="2" y="246"/>
                  </a:cubicBezTo>
                  <a:cubicBezTo>
                    <a:pt x="2" y="248"/>
                    <a:pt x="2" y="251"/>
                    <a:pt x="3" y="252"/>
                  </a:cubicBezTo>
                  <a:cubicBezTo>
                    <a:pt x="4" y="254"/>
                    <a:pt x="6" y="255"/>
                    <a:pt x="7" y="256"/>
                  </a:cubicBezTo>
                  <a:cubicBezTo>
                    <a:pt x="9" y="258"/>
                    <a:pt x="8" y="260"/>
                    <a:pt x="8" y="262"/>
                  </a:cubicBezTo>
                  <a:cubicBezTo>
                    <a:pt x="9" y="263"/>
                    <a:pt x="11" y="264"/>
                    <a:pt x="11" y="266"/>
                  </a:cubicBezTo>
                  <a:cubicBezTo>
                    <a:pt x="11" y="267"/>
                    <a:pt x="11" y="268"/>
                    <a:pt x="9" y="269"/>
                  </a:cubicBezTo>
                  <a:cubicBezTo>
                    <a:pt x="8" y="270"/>
                    <a:pt x="8" y="271"/>
                    <a:pt x="9" y="272"/>
                  </a:cubicBezTo>
                  <a:cubicBezTo>
                    <a:pt x="9" y="276"/>
                    <a:pt x="9" y="280"/>
                    <a:pt x="9" y="284"/>
                  </a:cubicBezTo>
                  <a:cubicBezTo>
                    <a:pt x="9" y="288"/>
                    <a:pt x="14" y="289"/>
                    <a:pt x="14" y="292"/>
                  </a:cubicBezTo>
                  <a:cubicBezTo>
                    <a:pt x="15" y="293"/>
                    <a:pt x="14" y="294"/>
                    <a:pt x="14" y="295"/>
                  </a:cubicBezTo>
                  <a:cubicBezTo>
                    <a:pt x="15" y="296"/>
                    <a:pt x="16" y="297"/>
                    <a:pt x="16" y="297"/>
                  </a:cubicBezTo>
                  <a:cubicBezTo>
                    <a:pt x="16" y="298"/>
                    <a:pt x="16" y="299"/>
                    <a:pt x="16" y="300"/>
                  </a:cubicBezTo>
                  <a:cubicBezTo>
                    <a:pt x="17" y="301"/>
                    <a:pt x="18" y="301"/>
                    <a:pt x="19" y="301"/>
                  </a:cubicBezTo>
                  <a:cubicBezTo>
                    <a:pt x="20" y="301"/>
                    <a:pt x="20" y="302"/>
                    <a:pt x="21" y="303"/>
                  </a:cubicBezTo>
                  <a:cubicBezTo>
                    <a:pt x="23" y="303"/>
                    <a:pt x="25" y="304"/>
                    <a:pt x="27" y="305"/>
                  </a:cubicBezTo>
                  <a:cubicBezTo>
                    <a:pt x="28" y="305"/>
                    <a:pt x="29" y="306"/>
                    <a:pt x="31" y="306"/>
                  </a:cubicBezTo>
                  <a:cubicBezTo>
                    <a:pt x="32" y="307"/>
                    <a:pt x="33" y="307"/>
                    <a:pt x="34" y="308"/>
                  </a:cubicBezTo>
                  <a:cubicBezTo>
                    <a:pt x="36" y="309"/>
                    <a:pt x="37" y="310"/>
                    <a:pt x="38" y="310"/>
                  </a:cubicBezTo>
                  <a:cubicBezTo>
                    <a:pt x="39" y="311"/>
                    <a:pt x="39" y="312"/>
                    <a:pt x="40" y="312"/>
                  </a:cubicBezTo>
                  <a:cubicBezTo>
                    <a:pt x="42" y="313"/>
                    <a:pt x="43" y="312"/>
                    <a:pt x="44" y="312"/>
                  </a:cubicBezTo>
                  <a:cubicBezTo>
                    <a:pt x="48" y="311"/>
                    <a:pt x="50" y="310"/>
                    <a:pt x="53" y="308"/>
                  </a:cubicBezTo>
                  <a:cubicBezTo>
                    <a:pt x="56" y="306"/>
                    <a:pt x="60" y="304"/>
                    <a:pt x="63" y="303"/>
                  </a:cubicBezTo>
                  <a:cubicBezTo>
                    <a:pt x="65" y="302"/>
                    <a:pt x="67" y="301"/>
                    <a:pt x="69" y="301"/>
                  </a:cubicBezTo>
                  <a:cubicBezTo>
                    <a:pt x="70" y="301"/>
                    <a:pt x="72" y="302"/>
                    <a:pt x="73" y="302"/>
                  </a:cubicBezTo>
                  <a:cubicBezTo>
                    <a:pt x="74" y="301"/>
                    <a:pt x="75" y="301"/>
                    <a:pt x="75" y="301"/>
                  </a:cubicBezTo>
                  <a:cubicBezTo>
                    <a:pt x="76" y="300"/>
                    <a:pt x="76" y="300"/>
                    <a:pt x="76" y="300"/>
                  </a:cubicBezTo>
                  <a:cubicBezTo>
                    <a:pt x="77" y="300"/>
                    <a:pt x="77" y="300"/>
                    <a:pt x="78" y="300"/>
                  </a:cubicBezTo>
                  <a:cubicBezTo>
                    <a:pt x="78" y="299"/>
                    <a:pt x="79" y="300"/>
                    <a:pt x="79" y="299"/>
                  </a:cubicBezTo>
                  <a:cubicBezTo>
                    <a:pt x="80" y="299"/>
                    <a:pt x="80" y="298"/>
                    <a:pt x="80" y="298"/>
                  </a:cubicBezTo>
                  <a:cubicBezTo>
                    <a:pt x="80" y="296"/>
                    <a:pt x="82" y="297"/>
                    <a:pt x="83" y="296"/>
                  </a:cubicBezTo>
                  <a:cubicBezTo>
                    <a:pt x="83" y="296"/>
                    <a:pt x="83" y="294"/>
                    <a:pt x="84" y="293"/>
                  </a:cubicBezTo>
                  <a:cubicBezTo>
                    <a:pt x="84" y="292"/>
                    <a:pt x="84" y="291"/>
                    <a:pt x="85" y="290"/>
                  </a:cubicBezTo>
                  <a:cubicBezTo>
                    <a:pt x="86" y="289"/>
                    <a:pt x="86" y="287"/>
                    <a:pt x="87" y="286"/>
                  </a:cubicBezTo>
                  <a:cubicBezTo>
                    <a:pt x="87" y="284"/>
                    <a:pt x="87" y="282"/>
                    <a:pt x="88" y="281"/>
                  </a:cubicBezTo>
                  <a:cubicBezTo>
                    <a:pt x="88" y="280"/>
                    <a:pt x="89" y="280"/>
                    <a:pt x="89" y="279"/>
                  </a:cubicBezTo>
                  <a:cubicBezTo>
                    <a:pt x="90" y="278"/>
                    <a:pt x="91" y="277"/>
                    <a:pt x="90" y="276"/>
                  </a:cubicBezTo>
                  <a:cubicBezTo>
                    <a:pt x="90" y="275"/>
                    <a:pt x="92" y="273"/>
                    <a:pt x="92" y="272"/>
                  </a:cubicBezTo>
                  <a:cubicBezTo>
                    <a:pt x="93" y="271"/>
                    <a:pt x="93" y="270"/>
                    <a:pt x="93" y="269"/>
                  </a:cubicBezTo>
                  <a:cubicBezTo>
                    <a:pt x="94" y="268"/>
                    <a:pt x="94" y="267"/>
                    <a:pt x="94" y="267"/>
                  </a:cubicBezTo>
                  <a:cubicBezTo>
                    <a:pt x="94" y="266"/>
                    <a:pt x="95" y="266"/>
                    <a:pt x="95" y="265"/>
                  </a:cubicBezTo>
                  <a:cubicBezTo>
                    <a:pt x="96" y="265"/>
                    <a:pt x="96" y="263"/>
                    <a:pt x="96" y="262"/>
                  </a:cubicBezTo>
                  <a:cubicBezTo>
                    <a:pt x="96" y="259"/>
                    <a:pt x="98" y="257"/>
                    <a:pt x="99" y="254"/>
                  </a:cubicBezTo>
                  <a:cubicBezTo>
                    <a:pt x="100" y="252"/>
                    <a:pt x="100" y="251"/>
                    <a:pt x="100" y="249"/>
                  </a:cubicBezTo>
                  <a:cubicBezTo>
                    <a:pt x="100" y="248"/>
                    <a:pt x="100" y="246"/>
                    <a:pt x="101" y="245"/>
                  </a:cubicBezTo>
                  <a:cubicBezTo>
                    <a:pt x="101" y="244"/>
                    <a:pt x="101" y="243"/>
                    <a:pt x="102" y="241"/>
                  </a:cubicBezTo>
                  <a:cubicBezTo>
                    <a:pt x="103" y="236"/>
                    <a:pt x="104" y="231"/>
                    <a:pt x="106" y="227"/>
                  </a:cubicBezTo>
                  <a:cubicBezTo>
                    <a:pt x="108" y="222"/>
                    <a:pt x="110" y="218"/>
                    <a:pt x="111" y="213"/>
                  </a:cubicBezTo>
                  <a:cubicBezTo>
                    <a:pt x="112" y="212"/>
                    <a:pt x="112" y="211"/>
                    <a:pt x="113" y="209"/>
                  </a:cubicBezTo>
                  <a:cubicBezTo>
                    <a:pt x="113" y="208"/>
                    <a:pt x="113" y="207"/>
                    <a:pt x="113" y="206"/>
                  </a:cubicBezTo>
                  <a:cubicBezTo>
                    <a:pt x="113" y="205"/>
                    <a:pt x="114" y="204"/>
                    <a:pt x="114" y="202"/>
                  </a:cubicBezTo>
                  <a:cubicBezTo>
                    <a:pt x="115" y="201"/>
                    <a:pt x="115" y="199"/>
                    <a:pt x="115" y="198"/>
                  </a:cubicBezTo>
                  <a:cubicBezTo>
                    <a:pt x="116" y="196"/>
                    <a:pt x="117" y="193"/>
                    <a:pt x="118" y="191"/>
                  </a:cubicBezTo>
                  <a:cubicBezTo>
                    <a:pt x="118" y="189"/>
                    <a:pt x="119" y="188"/>
                    <a:pt x="120" y="187"/>
                  </a:cubicBezTo>
                  <a:cubicBezTo>
                    <a:pt x="120" y="186"/>
                    <a:pt x="120" y="185"/>
                    <a:pt x="120" y="184"/>
                  </a:cubicBezTo>
                  <a:cubicBezTo>
                    <a:pt x="121" y="184"/>
                    <a:pt x="121" y="183"/>
                    <a:pt x="121" y="182"/>
                  </a:cubicBezTo>
                  <a:cubicBezTo>
                    <a:pt x="121" y="181"/>
                    <a:pt x="121" y="181"/>
                    <a:pt x="121" y="180"/>
                  </a:cubicBezTo>
                  <a:cubicBezTo>
                    <a:pt x="122" y="179"/>
                    <a:pt x="122" y="178"/>
                    <a:pt x="122" y="178"/>
                  </a:cubicBezTo>
                  <a:cubicBezTo>
                    <a:pt x="123" y="176"/>
                    <a:pt x="123" y="174"/>
                    <a:pt x="124" y="173"/>
                  </a:cubicBezTo>
                  <a:cubicBezTo>
                    <a:pt x="125" y="169"/>
                    <a:pt x="126" y="166"/>
                    <a:pt x="128" y="163"/>
                  </a:cubicBezTo>
                  <a:cubicBezTo>
                    <a:pt x="129" y="159"/>
                    <a:pt x="131" y="155"/>
                    <a:pt x="132" y="151"/>
                  </a:cubicBezTo>
                  <a:cubicBezTo>
                    <a:pt x="133" y="150"/>
                    <a:pt x="134" y="148"/>
                    <a:pt x="134" y="146"/>
                  </a:cubicBezTo>
                  <a:cubicBezTo>
                    <a:pt x="135" y="145"/>
                    <a:pt x="134" y="143"/>
                    <a:pt x="135" y="142"/>
                  </a:cubicBezTo>
                  <a:cubicBezTo>
                    <a:pt x="137" y="140"/>
                    <a:pt x="135" y="139"/>
                    <a:pt x="136" y="138"/>
                  </a:cubicBezTo>
                  <a:cubicBezTo>
                    <a:pt x="136" y="136"/>
                    <a:pt x="137" y="134"/>
                    <a:pt x="137" y="133"/>
                  </a:cubicBezTo>
                  <a:cubicBezTo>
                    <a:pt x="138" y="130"/>
                    <a:pt x="138" y="126"/>
                    <a:pt x="136" y="123"/>
                  </a:cubicBezTo>
                  <a:cubicBezTo>
                    <a:pt x="135" y="121"/>
                    <a:pt x="138" y="118"/>
                    <a:pt x="139" y="115"/>
                  </a:cubicBezTo>
                  <a:cubicBezTo>
                    <a:pt x="140" y="114"/>
                    <a:pt x="140" y="114"/>
                    <a:pt x="141" y="113"/>
                  </a:cubicBezTo>
                  <a:cubicBezTo>
                    <a:pt x="141" y="112"/>
                    <a:pt x="142" y="112"/>
                    <a:pt x="143" y="112"/>
                  </a:cubicBezTo>
                  <a:cubicBezTo>
                    <a:pt x="143" y="111"/>
                    <a:pt x="144" y="112"/>
                    <a:pt x="144" y="111"/>
                  </a:cubicBezTo>
                  <a:cubicBezTo>
                    <a:pt x="145" y="110"/>
                    <a:pt x="144" y="110"/>
                    <a:pt x="144" y="110"/>
                  </a:cubicBezTo>
                  <a:cubicBezTo>
                    <a:pt x="141" y="109"/>
                    <a:pt x="145" y="106"/>
                    <a:pt x="145" y="105"/>
                  </a:cubicBezTo>
                  <a:cubicBezTo>
                    <a:pt x="146" y="103"/>
                    <a:pt x="146" y="102"/>
                    <a:pt x="145" y="101"/>
                  </a:cubicBezTo>
                  <a:cubicBezTo>
                    <a:pt x="145" y="99"/>
                    <a:pt x="147" y="96"/>
                    <a:pt x="145" y="95"/>
                  </a:cubicBezTo>
                  <a:cubicBezTo>
                    <a:pt x="141" y="94"/>
                    <a:pt x="143" y="93"/>
                    <a:pt x="143" y="90"/>
                  </a:cubicBezTo>
                  <a:cubicBezTo>
                    <a:pt x="144" y="87"/>
                    <a:pt x="140" y="84"/>
                    <a:pt x="142" y="81"/>
                  </a:cubicBezTo>
                  <a:cubicBezTo>
                    <a:pt x="143" y="79"/>
                    <a:pt x="144" y="79"/>
                    <a:pt x="146" y="79"/>
                  </a:cubicBezTo>
                  <a:cubicBezTo>
                    <a:pt x="147" y="78"/>
                    <a:pt x="147" y="80"/>
                    <a:pt x="147" y="81"/>
                  </a:cubicBezTo>
                  <a:cubicBezTo>
                    <a:pt x="147" y="82"/>
                    <a:pt x="149" y="83"/>
                    <a:pt x="149" y="84"/>
                  </a:cubicBezTo>
                  <a:cubicBezTo>
                    <a:pt x="148" y="85"/>
                    <a:pt x="150" y="86"/>
                    <a:pt x="150" y="87"/>
                  </a:cubicBezTo>
                  <a:cubicBezTo>
                    <a:pt x="150" y="89"/>
                    <a:pt x="152" y="89"/>
                    <a:pt x="152" y="90"/>
                  </a:cubicBezTo>
                  <a:cubicBezTo>
                    <a:pt x="153" y="91"/>
                    <a:pt x="154" y="91"/>
                    <a:pt x="155" y="90"/>
                  </a:cubicBezTo>
                  <a:cubicBezTo>
                    <a:pt x="155" y="89"/>
                    <a:pt x="156" y="88"/>
                    <a:pt x="157" y="86"/>
                  </a:cubicBezTo>
                  <a:cubicBezTo>
                    <a:pt x="157" y="85"/>
                    <a:pt x="158" y="83"/>
                    <a:pt x="159" y="82"/>
                  </a:cubicBezTo>
                  <a:cubicBezTo>
                    <a:pt x="160" y="79"/>
                    <a:pt x="161" y="76"/>
                    <a:pt x="160" y="74"/>
                  </a:cubicBezTo>
                  <a:cubicBezTo>
                    <a:pt x="159" y="71"/>
                    <a:pt x="158" y="69"/>
                    <a:pt x="157" y="6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2" name="Freeform 71"/>
            <p:cNvSpPr>
              <a:spLocks/>
            </p:cNvSpPr>
            <p:nvPr/>
          </p:nvSpPr>
          <p:spPr bwMode="auto">
            <a:xfrm>
              <a:off x="11353800" y="5122863"/>
              <a:ext cx="33338" cy="44450"/>
            </a:xfrm>
            <a:custGeom>
              <a:avLst/>
              <a:gdLst>
                <a:gd name="T0" fmla="*/ 7 w 11"/>
                <a:gd name="T1" fmla="*/ 2 h 14"/>
                <a:gd name="T2" fmla="*/ 4 w 11"/>
                <a:gd name="T3" fmla="*/ 6 h 14"/>
                <a:gd name="T4" fmla="*/ 1 w 11"/>
                <a:gd name="T5" fmla="*/ 10 h 14"/>
                <a:gd name="T6" fmla="*/ 1 w 11"/>
                <a:gd name="T7" fmla="*/ 12 h 14"/>
                <a:gd name="T8" fmla="*/ 0 w 11"/>
                <a:gd name="T9" fmla="*/ 13 h 14"/>
                <a:gd name="T10" fmla="*/ 4 w 11"/>
                <a:gd name="T11" fmla="*/ 14 h 14"/>
                <a:gd name="T12" fmla="*/ 9 w 11"/>
                <a:gd name="T13" fmla="*/ 13 h 14"/>
                <a:gd name="T14" fmla="*/ 9 w 11"/>
                <a:gd name="T15" fmla="*/ 10 h 14"/>
                <a:gd name="T16" fmla="*/ 11 w 11"/>
                <a:gd name="T17" fmla="*/ 8 h 14"/>
                <a:gd name="T18" fmla="*/ 7 w 11"/>
                <a:gd name="T19" fmla="*/ 2 h 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1" h="14">
                  <a:moveTo>
                    <a:pt x="7" y="2"/>
                  </a:moveTo>
                  <a:cubicBezTo>
                    <a:pt x="5" y="2"/>
                    <a:pt x="5" y="5"/>
                    <a:pt x="4" y="6"/>
                  </a:cubicBezTo>
                  <a:cubicBezTo>
                    <a:pt x="3" y="7"/>
                    <a:pt x="1" y="8"/>
                    <a:pt x="1" y="10"/>
                  </a:cubicBezTo>
                  <a:cubicBezTo>
                    <a:pt x="1" y="11"/>
                    <a:pt x="2" y="12"/>
                    <a:pt x="1" y="12"/>
                  </a:cubicBezTo>
                  <a:cubicBezTo>
                    <a:pt x="0" y="12"/>
                    <a:pt x="0" y="12"/>
                    <a:pt x="0" y="13"/>
                  </a:cubicBezTo>
                  <a:cubicBezTo>
                    <a:pt x="1" y="14"/>
                    <a:pt x="3" y="14"/>
                    <a:pt x="4" y="14"/>
                  </a:cubicBezTo>
                  <a:cubicBezTo>
                    <a:pt x="5" y="14"/>
                    <a:pt x="8" y="14"/>
                    <a:pt x="9" y="13"/>
                  </a:cubicBezTo>
                  <a:cubicBezTo>
                    <a:pt x="9" y="12"/>
                    <a:pt x="9" y="11"/>
                    <a:pt x="9" y="10"/>
                  </a:cubicBezTo>
                  <a:cubicBezTo>
                    <a:pt x="10" y="10"/>
                    <a:pt x="11" y="9"/>
                    <a:pt x="11" y="8"/>
                  </a:cubicBezTo>
                  <a:cubicBezTo>
                    <a:pt x="11" y="7"/>
                    <a:pt x="8" y="0"/>
                    <a:pt x="7" y="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3" name="Freeform 72"/>
            <p:cNvSpPr>
              <a:spLocks/>
            </p:cNvSpPr>
            <p:nvPr/>
          </p:nvSpPr>
          <p:spPr bwMode="auto">
            <a:xfrm>
              <a:off x="11080750" y="2846388"/>
              <a:ext cx="85725" cy="34925"/>
            </a:xfrm>
            <a:custGeom>
              <a:avLst/>
              <a:gdLst>
                <a:gd name="T0" fmla="*/ 26 w 27"/>
                <a:gd name="T1" fmla="*/ 4 h 11"/>
                <a:gd name="T2" fmla="*/ 23 w 27"/>
                <a:gd name="T3" fmla="*/ 4 h 11"/>
                <a:gd name="T4" fmla="*/ 20 w 27"/>
                <a:gd name="T5" fmla="*/ 2 h 11"/>
                <a:gd name="T6" fmla="*/ 16 w 27"/>
                <a:gd name="T7" fmla="*/ 1 h 11"/>
                <a:gd name="T8" fmla="*/ 12 w 27"/>
                <a:gd name="T9" fmla="*/ 2 h 11"/>
                <a:gd name="T10" fmla="*/ 4 w 27"/>
                <a:gd name="T11" fmla="*/ 1 h 11"/>
                <a:gd name="T12" fmla="*/ 3 w 27"/>
                <a:gd name="T13" fmla="*/ 3 h 11"/>
                <a:gd name="T14" fmla="*/ 1 w 27"/>
                <a:gd name="T15" fmla="*/ 5 h 11"/>
                <a:gd name="T16" fmla="*/ 5 w 27"/>
                <a:gd name="T17" fmla="*/ 8 h 11"/>
                <a:gd name="T18" fmla="*/ 7 w 27"/>
                <a:gd name="T19" fmla="*/ 9 h 11"/>
                <a:gd name="T20" fmla="*/ 10 w 27"/>
                <a:gd name="T21" fmla="*/ 10 h 11"/>
                <a:gd name="T22" fmla="*/ 15 w 27"/>
                <a:gd name="T23" fmla="*/ 9 h 11"/>
                <a:gd name="T24" fmla="*/ 18 w 27"/>
                <a:gd name="T25" fmla="*/ 10 h 11"/>
                <a:gd name="T26" fmla="*/ 20 w 27"/>
                <a:gd name="T27" fmla="*/ 8 h 11"/>
                <a:gd name="T28" fmla="*/ 22 w 27"/>
                <a:gd name="T29" fmla="*/ 7 h 11"/>
                <a:gd name="T30" fmla="*/ 25 w 27"/>
                <a:gd name="T31" fmla="*/ 6 h 11"/>
                <a:gd name="T32" fmla="*/ 27 w 27"/>
                <a:gd name="T33" fmla="*/ 5 h 11"/>
                <a:gd name="T34" fmla="*/ 26 w 27"/>
                <a:gd name="T35" fmla="*/ 4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7" h="11">
                  <a:moveTo>
                    <a:pt x="26" y="4"/>
                  </a:moveTo>
                  <a:cubicBezTo>
                    <a:pt x="25" y="3"/>
                    <a:pt x="24" y="4"/>
                    <a:pt x="23" y="4"/>
                  </a:cubicBezTo>
                  <a:cubicBezTo>
                    <a:pt x="22" y="3"/>
                    <a:pt x="21" y="3"/>
                    <a:pt x="20" y="2"/>
                  </a:cubicBezTo>
                  <a:cubicBezTo>
                    <a:pt x="19" y="2"/>
                    <a:pt x="17" y="1"/>
                    <a:pt x="16" y="1"/>
                  </a:cubicBezTo>
                  <a:cubicBezTo>
                    <a:pt x="15" y="1"/>
                    <a:pt x="13" y="2"/>
                    <a:pt x="12" y="2"/>
                  </a:cubicBezTo>
                  <a:cubicBezTo>
                    <a:pt x="9" y="2"/>
                    <a:pt x="7" y="0"/>
                    <a:pt x="4" y="1"/>
                  </a:cubicBezTo>
                  <a:cubicBezTo>
                    <a:pt x="3" y="1"/>
                    <a:pt x="3" y="2"/>
                    <a:pt x="3" y="3"/>
                  </a:cubicBezTo>
                  <a:cubicBezTo>
                    <a:pt x="3" y="4"/>
                    <a:pt x="2" y="4"/>
                    <a:pt x="1" y="5"/>
                  </a:cubicBezTo>
                  <a:cubicBezTo>
                    <a:pt x="0" y="7"/>
                    <a:pt x="4" y="7"/>
                    <a:pt x="5" y="8"/>
                  </a:cubicBezTo>
                  <a:cubicBezTo>
                    <a:pt x="6" y="8"/>
                    <a:pt x="6" y="9"/>
                    <a:pt x="7" y="9"/>
                  </a:cubicBezTo>
                  <a:cubicBezTo>
                    <a:pt x="8" y="10"/>
                    <a:pt x="9" y="10"/>
                    <a:pt x="10" y="10"/>
                  </a:cubicBezTo>
                  <a:cubicBezTo>
                    <a:pt x="12" y="11"/>
                    <a:pt x="13" y="9"/>
                    <a:pt x="15" y="9"/>
                  </a:cubicBezTo>
                  <a:cubicBezTo>
                    <a:pt x="16" y="10"/>
                    <a:pt x="17" y="10"/>
                    <a:pt x="18" y="10"/>
                  </a:cubicBezTo>
                  <a:cubicBezTo>
                    <a:pt x="19" y="10"/>
                    <a:pt x="19" y="9"/>
                    <a:pt x="20" y="8"/>
                  </a:cubicBezTo>
                  <a:cubicBezTo>
                    <a:pt x="21" y="8"/>
                    <a:pt x="21" y="8"/>
                    <a:pt x="22" y="7"/>
                  </a:cubicBezTo>
                  <a:cubicBezTo>
                    <a:pt x="23" y="7"/>
                    <a:pt x="24" y="6"/>
                    <a:pt x="25" y="6"/>
                  </a:cubicBezTo>
                  <a:cubicBezTo>
                    <a:pt x="25" y="6"/>
                    <a:pt x="26" y="6"/>
                    <a:pt x="27" y="5"/>
                  </a:cubicBezTo>
                  <a:cubicBezTo>
                    <a:pt x="27" y="4"/>
                    <a:pt x="26" y="4"/>
                    <a:pt x="26" y="4"/>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4" name="Freeform 73"/>
            <p:cNvSpPr>
              <a:spLocks/>
            </p:cNvSpPr>
            <p:nvPr/>
          </p:nvSpPr>
          <p:spPr bwMode="auto">
            <a:xfrm>
              <a:off x="11210925" y="5199063"/>
              <a:ext cx="47625" cy="41275"/>
            </a:xfrm>
            <a:custGeom>
              <a:avLst/>
              <a:gdLst>
                <a:gd name="T0" fmla="*/ 14 w 15"/>
                <a:gd name="T1" fmla="*/ 6 h 13"/>
                <a:gd name="T2" fmla="*/ 11 w 15"/>
                <a:gd name="T3" fmla="*/ 2 h 13"/>
                <a:gd name="T4" fmla="*/ 7 w 15"/>
                <a:gd name="T5" fmla="*/ 0 h 13"/>
                <a:gd name="T6" fmla="*/ 3 w 15"/>
                <a:gd name="T7" fmla="*/ 2 h 13"/>
                <a:gd name="T8" fmla="*/ 2 w 15"/>
                <a:gd name="T9" fmla="*/ 5 h 13"/>
                <a:gd name="T10" fmla="*/ 4 w 15"/>
                <a:gd name="T11" fmla="*/ 9 h 13"/>
                <a:gd name="T12" fmla="*/ 14 w 15"/>
                <a:gd name="T13" fmla="*/ 10 h 13"/>
                <a:gd name="T14" fmla="*/ 14 w 15"/>
                <a:gd name="T15" fmla="*/ 6 h 1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5" h="13">
                  <a:moveTo>
                    <a:pt x="14" y="6"/>
                  </a:moveTo>
                  <a:cubicBezTo>
                    <a:pt x="13" y="5"/>
                    <a:pt x="12" y="3"/>
                    <a:pt x="11" y="2"/>
                  </a:cubicBezTo>
                  <a:cubicBezTo>
                    <a:pt x="11" y="0"/>
                    <a:pt x="9" y="0"/>
                    <a:pt x="7" y="0"/>
                  </a:cubicBezTo>
                  <a:cubicBezTo>
                    <a:pt x="6" y="0"/>
                    <a:pt x="2" y="0"/>
                    <a:pt x="3" y="2"/>
                  </a:cubicBezTo>
                  <a:cubicBezTo>
                    <a:pt x="3" y="3"/>
                    <a:pt x="0" y="3"/>
                    <a:pt x="2" y="5"/>
                  </a:cubicBezTo>
                  <a:cubicBezTo>
                    <a:pt x="3" y="6"/>
                    <a:pt x="2" y="8"/>
                    <a:pt x="4" y="9"/>
                  </a:cubicBezTo>
                  <a:cubicBezTo>
                    <a:pt x="5" y="10"/>
                    <a:pt x="13" y="13"/>
                    <a:pt x="14" y="10"/>
                  </a:cubicBezTo>
                  <a:cubicBezTo>
                    <a:pt x="14" y="9"/>
                    <a:pt x="15" y="6"/>
                    <a:pt x="14" y="6"/>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5" name="Freeform 74"/>
            <p:cNvSpPr>
              <a:spLocks/>
            </p:cNvSpPr>
            <p:nvPr/>
          </p:nvSpPr>
          <p:spPr bwMode="auto">
            <a:xfrm>
              <a:off x="10729913" y="4648200"/>
              <a:ext cx="12700" cy="19050"/>
            </a:xfrm>
            <a:custGeom>
              <a:avLst/>
              <a:gdLst>
                <a:gd name="T0" fmla="*/ 3 w 4"/>
                <a:gd name="T1" fmla="*/ 1 h 6"/>
                <a:gd name="T2" fmla="*/ 2 w 4"/>
                <a:gd name="T3" fmla="*/ 2 h 6"/>
                <a:gd name="T4" fmla="*/ 0 w 4"/>
                <a:gd name="T5" fmla="*/ 2 h 6"/>
                <a:gd name="T6" fmla="*/ 0 w 4"/>
                <a:gd name="T7" fmla="*/ 5 h 6"/>
                <a:gd name="T8" fmla="*/ 3 w 4"/>
                <a:gd name="T9" fmla="*/ 6 h 6"/>
                <a:gd name="T10" fmla="*/ 3 w 4"/>
                <a:gd name="T11" fmla="*/ 5 h 6"/>
                <a:gd name="T12" fmla="*/ 4 w 4"/>
                <a:gd name="T13" fmla="*/ 4 h 6"/>
                <a:gd name="T14" fmla="*/ 3 w 4"/>
                <a:gd name="T15" fmla="*/ 2 h 6"/>
                <a:gd name="T16" fmla="*/ 3 w 4"/>
                <a:gd name="T17" fmla="*/ 1 h 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 h="6">
                  <a:moveTo>
                    <a:pt x="3" y="1"/>
                  </a:moveTo>
                  <a:cubicBezTo>
                    <a:pt x="2" y="0"/>
                    <a:pt x="2" y="2"/>
                    <a:pt x="2" y="2"/>
                  </a:cubicBezTo>
                  <a:cubicBezTo>
                    <a:pt x="2" y="3"/>
                    <a:pt x="0" y="2"/>
                    <a:pt x="0" y="2"/>
                  </a:cubicBezTo>
                  <a:cubicBezTo>
                    <a:pt x="0" y="3"/>
                    <a:pt x="0" y="5"/>
                    <a:pt x="0" y="5"/>
                  </a:cubicBezTo>
                  <a:cubicBezTo>
                    <a:pt x="1" y="6"/>
                    <a:pt x="2" y="5"/>
                    <a:pt x="3" y="6"/>
                  </a:cubicBezTo>
                  <a:cubicBezTo>
                    <a:pt x="4" y="6"/>
                    <a:pt x="4" y="5"/>
                    <a:pt x="3" y="5"/>
                  </a:cubicBezTo>
                  <a:cubicBezTo>
                    <a:pt x="3" y="4"/>
                    <a:pt x="4" y="4"/>
                    <a:pt x="4" y="4"/>
                  </a:cubicBezTo>
                  <a:cubicBezTo>
                    <a:pt x="4" y="3"/>
                    <a:pt x="3" y="3"/>
                    <a:pt x="3" y="2"/>
                  </a:cubicBezTo>
                  <a:cubicBezTo>
                    <a:pt x="3" y="2"/>
                    <a:pt x="3" y="2"/>
                    <a:pt x="3"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6" name="Freeform 75"/>
            <p:cNvSpPr>
              <a:spLocks/>
            </p:cNvSpPr>
            <p:nvPr/>
          </p:nvSpPr>
          <p:spPr bwMode="auto">
            <a:xfrm>
              <a:off x="12157075" y="2159000"/>
              <a:ext cx="28575" cy="34925"/>
            </a:xfrm>
            <a:custGeom>
              <a:avLst/>
              <a:gdLst>
                <a:gd name="T0" fmla="*/ 7 w 9"/>
                <a:gd name="T1" fmla="*/ 3 h 11"/>
                <a:gd name="T2" fmla="*/ 7 w 9"/>
                <a:gd name="T3" fmla="*/ 0 h 11"/>
                <a:gd name="T4" fmla="*/ 4 w 9"/>
                <a:gd name="T5" fmla="*/ 0 h 11"/>
                <a:gd name="T6" fmla="*/ 2 w 9"/>
                <a:gd name="T7" fmla="*/ 3 h 11"/>
                <a:gd name="T8" fmla="*/ 3 w 9"/>
                <a:gd name="T9" fmla="*/ 5 h 11"/>
                <a:gd name="T10" fmla="*/ 4 w 9"/>
                <a:gd name="T11" fmla="*/ 7 h 11"/>
                <a:gd name="T12" fmla="*/ 8 w 9"/>
                <a:gd name="T13" fmla="*/ 10 h 11"/>
                <a:gd name="T14" fmla="*/ 9 w 9"/>
                <a:gd name="T15" fmla="*/ 11 h 11"/>
                <a:gd name="T16" fmla="*/ 9 w 9"/>
                <a:gd name="T17" fmla="*/ 3 h 11"/>
                <a:gd name="T18" fmla="*/ 7 w 9"/>
                <a:gd name="T19" fmla="*/ 3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9" h="11">
                  <a:moveTo>
                    <a:pt x="7" y="3"/>
                  </a:moveTo>
                  <a:cubicBezTo>
                    <a:pt x="6" y="2"/>
                    <a:pt x="8" y="1"/>
                    <a:pt x="7" y="0"/>
                  </a:cubicBezTo>
                  <a:cubicBezTo>
                    <a:pt x="6" y="0"/>
                    <a:pt x="4" y="0"/>
                    <a:pt x="4" y="0"/>
                  </a:cubicBezTo>
                  <a:cubicBezTo>
                    <a:pt x="2" y="0"/>
                    <a:pt x="0" y="1"/>
                    <a:pt x="2" y="3"/>
                  </a:cubicBezTo>
                  <a:cubicBezTo>
                    <a:pt x="2" y="4"/>
                    <a:pt x="3" y="4"/>
                    <a:pt x="3" y="5"/>
                  </a:cubicBezTo>
                  <a:cubicBezTo>
                    <a:pt x="4" y="5"/>
                    <a:pt x="4" y="6"/>
                    <a:pt x="4" y="7"/>
                  </a:cubicBezTo>
                  <a:cubicBezTo>
                    <a:pt x="5" y="9"/>
                    <a:pt x="7" y="9"/>
                    <a:pt x="8" y="10"/>
                  </a:cubicBezTo>
                  <a:cubicBezTo>
                    <a:pt x="8" y="11"/>
                    <a:pt x="9" y="11"/>
                    <a:pt x="9" y="11"/>
                  </a:cubicBezTo>
                  <a:cubicBezTo>
                    <a:pt x="9" y="3"/>
                    <a:pt x="9" y="3"/>
                    <a:pt x="9" y="3"/>
                  </a:cubicBezTo>
                  <a:cubicBezTo>
                    <a:pt x="8" y="3"/>
                    <a:pt x="8" y="3"/>
                    <a:pt x="7" y="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sp>
          <p:nvSpPr>
            <p:cNvPr id="77" name="Freeform 76"/>
            <p:cNvSpPr>
              <a:spLocks noEditPoints="1"/>
            </p:cNvSpPr>
            <p:nvPr/>
          </p:nvSpPr>
          <p:spPr bwMode="auto">
            <a:xfrm>
              <a:off x="6189663" y="19050"/>
              <a:ext cx="5995988" cy="6218238"/>
            </a:xfrm>
            <a:custGeom>
              <a:avLst/>
              <a:gdLst>
                <a:gd name="T0" fmla="*/ 313 w 1894"/>
                <a:gd name="T1" fmla="*/ 51 h 1964"/>
                <a:gd name="T2" fmla="*/ 291 w 1894"/>
                <a:gd name="T3" fmla="*/ 162 h 1964"/>
                <a:gd name="T4" fmla="*/ 193 w 1894"/>
                <a:gd name="T5" fmla="*/ 225 h 1964"/>
                <a:gd name="T6" fmla="*/ 241 w 1894"/>
                <a:gd name="T7" fmla="*/ 331 h 1964"/>
                <a:gd name="T8" fmla="*/ 409 w 1894"/>
                <a:gd name="T9" fmla="*/ 223 h 1964"/>
                <a:gd name="T10" fmla="*/ 580 w 1894"/>
                <a:gd name="T11" fmla="*/ 138 h 1964"/>
                <a:gd name="T12" fmla="*/ 702 w 1894"/>
                <a:gd name="T13" fmla="*/ 236 h 1964"/>
                <a:gd name="T14" fmla="*/ 783 w 1894"/>
                <a:gd name="T15" fmla="*/ 257 h 1964"/>
                <a:gd name="T16" fmla="*/ 654 w 1894"/>
                <a:gd name="T17" fmla="*/ 105 h 1964"/>
                <a:gd name="T18" fmla="*/ 742 w 1894"/>
                <a:gd name="T19" fmla="*/ 159 h 1964"/>
                <a:gd name="T20" fmla="*/ 818 w 1894"/>
                <a:gd name="T21" fmla="*/ 256 h 1964"/>
                <a:gd name="T22" fmla="*/ 878 w 1894"/>
                <a:gd name="T23" fmla="*/ 302 h 1964"/>
                <a:gd name="T24" fmla="*/ 890 w 1894"/>
                <a:gd name="T25" fmla="*/ 303 h 1964"/>
                <a:gd name="T26" fmla="*/ 878 w 1894"/>
                <a:gd name="T27" fmla="*/ 281 h 1964"/>
                <a:gd name="T28" fmla="*/ 907 w 1894"/>
                <a:gd name="T29" fmla="*/ 244 h 1964"/>
                <a:gd name="T30" fmla="*/ 1016 w 1894"/>
                <a:gd name="T31" fmla="*/ 239 h 1964"/>
                <a:gd name="T32" fmla="*/ 955 w 1894"/>
                <a:gd name="T33" fmla="*/ 295 h 1964"/>
                <a:gd name="T34" fmla="*/ 1027 w 1894"/>
                <a:gd name="T35" fmla="*/ 347 h 1964"/>
                <a:gd name="T36" fmla="*/ 1159 w 1894"/>
                <a:gd name="T37" fmla="*/ 403 h 1964"/>
                <a:gd name="T38" fmla="*/ 886 w 1894"/>
                <a:gd name="T39" fmla="*/ 434 h 1964"/>
                <a:gd name="T40" fmla="*/ 578 w 1894"/>
                <a:gd name="T41" fmla="*/ 325 h 1964"/>
                <a:gd name="T42" fmla="*/ 179 w 1894"/>
                <a:gd name="T43" fmla="*/ 440 h 1964"/>
                <a:gd name="T44" fmla="*/ 27 w 1894"/>
                <a:gd name="T45" fmla="*/ 734 h 1964"/>
                <a:gd name="T46" fmla="*/ 28 w 1894"/>
                <a:gd name="T47" fmla="*/ 910 h 1964"/>
                <a:gd name="T48" fmla="*/ 93 w 1894"/>
                <a:gd name="T49" fmla="*/ 987 h 1964"/>
                <a:gd name="T50" fmla="*/ 380 w 1894"/>
                <a:gd name="T51" fmla="*/ 1051 h 1964"/>
                <a:gd name="T52" fmla="*/ 532 w 1894"/>
                <a:gd name="T53" fmla="*/ 1076 h 1964"/>
                <a:gd name="T54" fmla="*/ 589 w 1894"/>
                <a:gd name="T55" fmla="*/ 1169 h 1964"/>
                <a:gd name="T56" fmla="*/ 676 w 1894"/>
                <a:gd name="T57" fmla="*/ 1396 h 1964"/>
                <a:gd name="T58" fmla="*/ 758 w 1894"/>
                <a:gd name="T59" fmla="*/ 1848 h 1964"/>
                <a:gd name="T60" fmla="*/ 932 w 1894"/>
                <a:gd name="T61" fmla="*/ 1943 h 1964"/>
                <a:gd name="T62" fmla="*/ 1144 w 1894"/>
                <a:gd name="T63" fmla="*/ 1723 h 1964"/>
                <a:gd name="T64" fmla="*/ 1214 w 1894"/>
                <a:gd name="T65" fmla="*/ 1554 h 1964"/>
                <a:gd name="T66" fmla="*/ 1243 w 1894"/>
                <a:gd name="T67" fmla="*/ 1345 h 1964"/>
                <a:gd name="T68" fmla="*/ 1346 w 1894"/>
                <a:gd name="T69" fmla="*/ 1148 h 1964"/>
                <a:gd name="T70" fmla="*/ 1416 w 1894"/>
                <a:gd name="T71" fmla="*/ 928 h 1964"/>
                <a:gd name="T72" fmla="*/ 1206 w 1894"/>
                <a:gd name="T73" fmla="*/ 763 h 1964"/>
                <a:gd name="T74" fmla="*/ 1110 w 1894"/>
                <a:gd name="T75" fmla="*/ 536 h 1964"/>
                <a:gd name="T76" fmla="*/ 1262 w 1894"/>
                <a:gd name="T77" fmla="*/ 729 h 1964"/>
                <a:gd name="T78" fmla="*/ 1469 w 1894"/>
                <a:gd name="T79" fmla="*/ 848 h 1964"/>
                <a:gd name="T80" fmla="*/ 1686 w 1894"/>
                <a:gd name="T81" fmla="*/ 681 h 1964"/>
                <a:gd name="T82" fmla="*/ 1548 w 1894"/>
                <a:gd name="T83" fmla="*/ 637 h 1964"/>
                <a:gd name="T84" fmla="*/ 1468 w 1894"/>
                <a:gd name="T85" fmla="*/ 572 h 1964"/>
                <a:gd name="T86" fmla="*/ 1472 w 1894"/>
                <a:gd name="T87" fmla="*/ 496 h 1964"/>
                <a:gd name="T88" fmla="*/ 1598 w 1894"/>
                <a:gd name="T89" fmla="*/ 574 h 1964"/>
                <a:gd name="T90" fmla="*/ 1827 w 1894"/>
                <a:gd name="T91" fmla="*/ 608 h 1964"/>
                <a:gd name="T92" fmla="*/ 55 w 1894"/>
                <a:gd name="T93" fmla="*/ 911 h 1964"/>
                <a:gd name="T94" fmla="*/ 1033 w 1894"/>
                <a:gd name="T95" fmla="*/ 1287 h 1964"/>
                <a:gd name="T96" fmla="*/ 1128 w 1894"/>
                <a:gd name="T97" fmla="*/ 1396 h 1964"/>
                <a:gd name="T98" fmla="*/ 1116 w 1894"/>
                <a:gd name="T99" fmla="*/ 1211 h 1964"/>
                <a:gd name="T100" fmla="*/ 1127 w 1894"/>
                <a:gd name="T101" fmla="*/ 85 h 1964"/>
                <a:gd name="T102" fmla="*/ 1148 w 1894"/>
                <a:gd name="T103" fmla="*/ 199 h 1964"/>
                <a:gd name="T104" fmla="*/ 1017 w 1894"/>
                <a:gd name="T105" fmla="*/ 121 h 1964"/>
                <a:gd name="T106" fmla="*/ 1105 w 1894"/>
                <a:gd name="T107" fmla="*/ 87 h 1964"/>
                <a:gd name="T108" fmla="*/ 1152 w 1894"/>
                <a:gd name="T109" fmla="*/ 83 h 1964"/>
                <a:gd name="T110" fmla="*/ 1198 w 1894"/>
                <a:gd name="T111" fmla="*/ 111 h 1964"/>
                <a:gd name="T112" fmla="*/ 1563 w 1894"/>
                <a:gd name="T113" fmla="*/ 233 h 1964"/>
                <a:gd name="T114" fmla="*/ 1537 w 1894"/>
                <a:gd name="T115" fmla="*/ 333 h 1964"/>
                <a:gd name="T116" fmla="*/ 1420 w 1894"/>
                <a:gd name="T117" fmla="*/ 168 h 1964"/>
                <a:gd name="T118" fmla="*/ 1503 w 1894"/>
                <a:gd name="T119" fmla="*/ 63 h 1964"/>
                <a:gd name="T120" fmla="*/ 1501 w 1894"/>
                <a:gd name="T121" fmla="*/ 132 h 1964"/>
                <a:gd name="T122" fmla="*/ 1718 w 1894"/>
                <a:gd name="T123" fmla="*/ 83 h 1964"/>
                <a:gd name="T124" fmla="*/ 1676 w 1894"/>
                <a:gd name="T125" fmla="*/ 102 h 1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894" h="1964">
                  <a:moveTo>
                    <a:pt x="383" y="0"/>
                  </a:moveTo>
                  <a:cubicBezTo>
                    <a:pt x="380" y="1"/>
                    <a:pt x="377" y="3"/>
                    <a:pt x="374" y="2"/>
                  </a:cubicBezTo>
                  <a:cubicBezTo>
                    <a:pt x="372" y="1"/>
                    <a:pt x="371" y="1"/>
                    <a:pt x="369" y="1"/>
                  </a:cubicBezTo>
                  <a:cubicBezTo>
                    <a:pt x="368" y="1"/>
                    <a:pt x="366" y="1"/>
                    <a:pt x="364" y="0"/>
                  </a:cubicBezTo>
                  <a:cubicBezTo>
                    <a:pt x="364" y="0"/>
                    <a:pt x="363" y="0"/>
                    <a:pt x="362" y="0"/>
                  </a:cubicBezTo>
                  <a:cubicBezTo>
                    <a:pt x="346" y="0"/>
                    <a:pt x="346" y="0"/>
                    <a:pt x="346" y="0"/>
                  </a:cubicBezTo>
                  <a:cubicBezTo>
                    <a:pt x="346" y="0"/>
                    <a:pt x="346" y="0"/>
                    <a:pt x="346" y="1"/>
                  </a:cubicBezTo>
                  <a:cubicBezTo>
                    <a:pt x="347" y="2"/>
                    <a:pt x="347" y="3"/>
                    <a:pt x="348" y="4"/>
                  </a:cubicBezTo>
                  <a:cubicBezTo>
                    <a:pt x="349" y="5"/>
                    <a:pt x="349" y="6"/>
                    <a:pt x="350" y="8"/>
                  </a:cubicBezTo>
                  <a:cubicBezTo>
                    <a:pt x="350" y="10"/>
                    <a:pt x="350" y="11"/>
                    <a:pt x="350" y="13"/>
                  </a:cubicBezTo>
                  <a:cubicBezTo>
                    <a:pt x="350" y="14"/>
                    <a:pt x="349" y="15"/>
                    <a:pt x="350" y="15"/>
                  </a:cubicBezTo>
                  <a:cubicBezTo>
                    <a:pt x="350" y="16"/>
                    <a:pt x="350" y="16"/>
                    <a:pt x="351" y="17"/>
                  </a:cubicBezTo>
                  <a:cubicBezTo>
                    <a:pt x="352" y="18"/>
                    <a:pt x="352" y="20"/>
                    <a:pt x="350" y="19"/>
                  </a:cubicBezTo>
                  <a:cubicBezTo>
                    <a:pt x="350" y="19"/>
                    <a:pt x="349" y="19"/>
                    <a:pt x="348" y="19"/>
                  </a:cubicBezTo>
                  <a:cubicBezTo>
                    <a:pt x="347" y="19"/>
                    <a:pt x="347" y="19"/>
                    <a:pt x="346" y="19"/>
                  </a:cubicBezTo>
                  <a:cubicBezTo>
                    <a:pt x="345" y="18"/>
                    <a:pt x="342" y="16"/>
                    <a:pt x="340" y="18"/>
                  </a:cubicBezTo>
                  <a:cubicBezTo>
                    <a:pt x="340" y="19"/>
                    <a:pt x="340" y="20"/>
                    <a:pt x="340" y="20"/>
                  </a:cubicBezTo>
                  <a:cubicBezTo>
                    <a:pt x="338" y="21"/>
                    <a:pt x="337" y="20"/>
                    <a:pt x="335" y="20"/>
                  </a:cubicBezTo>
                  <a:cubicBezTo>
                    <a:pt x="335" y="20"/>
                    <a:pt x="334" y="20"/>
                    <a:pt x="333" y="21"/>
                  </a:cubicBezTo>
                  <a:cubicBezTo>
                    <a:pt x="333" y="21"/>
                    <a:pt x="332" y="21"/>
                    <a:pt x="331" y="21"/>
                  </a:cubicBezTo>
                  <a:cubicBezTo>
                    <a:pt x="330" y="21"/>
                    <a:pt x="330" y="22"/>
                    <a:pt x="329" y="22"/>
                  </a:cubicBezTo>
                  <a:cubicBezTo>
                    <a:pt x="329" y="23"/>
                    <a:pt x="328" y="22"/>
                    <a:pt x="327" y="22"/>
                  </a:cubicBezTo>
                  <a:cubicBezTo>
                    <a:pt x="325" y="22"/>
                    <a:pt x="324" y="24"/>
                    <a:pt x="323" y="22"/>
                  </a:cubicBezTo>
                  <a:cubicBezTo>
                    <a:pt x="322" y="21"/>
                    <a:pt x="322" y="19"/>
                    <a:pt x="321" y="18"/>
                  </a:cubicBezTo>
                  <a:cubicBezTo>
                    <a:pt x="320" y="17"/>
                    <a:pt x="318" y="17"/>
                    <a:pt x="317" y="16"/>
                  </a:cubicBezTo>
                  <a:cubicBezTo>
                    <a:pt x="316" y="15"/>
                    <a:pt x="316" y="13"/>
                    <a:pt x="314" y="13"/>
                  </a:cubicBezTo>
                  <a:cubicBezTo>
                    <a:pt x="313" y="13"/>
                    <a:pt x="312" y="15"/>
                    <a:pt x="311" y="16"/>
                  </a:cubicBezTo>
                  <a:cubicBezTo>
                    <a:pt x="310" y="16"/>
                    <a:pt x="309" y="16"/>
                    <a:pt x="308" y="16"/>
                  </a:cubicBezTo>
                  <a:cubicBezTo>
                    <a:pt x="308" y="16"/>
                    <a:pt x="307" y="16"/>
                    <a:pt x="306" y="17"/>
                  </a:cubicBezTo>
                  <a:cubicBezTo>
                    <a:pt x="306" y="17"/>
                    <a:pt x="305" y="17"/>
                    <a:pt x="304" y="18"/>
                  </a:cubicBezTo>
                  <a:cubicBezTo>
                    <a:pt x="303" y="18"/>
                    <a:pt x="303" y="19"/>
                    <a:pt x="302" y="19"/>
                  </a:cubicBezTo>
                  <a:cubicBezTo>
                    <a:pt x="301" y="19"/>
                    <a:pt x="299" y="20"/>
                    <a:pt x="297" y="19"/>
                  </a:cubicBezTo>
                  <a:cubicBezTo>
                    <a:pt x="294" y="19"/>
                    <a:pt x="291" y="20"/>
                    <a:pt x="289" y="22"/>
                  </a:cubicBezTo>
                  <a:cubicBezTo>
                    <a:pt x="287" y="22"/>
                    <a:pt x="286" y="22"/>
                    <a:pt x="284" y="22"/>
                  </a:cubicBezTo>
                  <a:cubicBezTo>
                    <a:pt x="283" y="23"/>
                    <a:pt x="281" y="23"/>
                    <a:pt x="279" y="24"/>
                  </a:cubicBezTo>
                  <a:cubicBezTo>
                    <a:pt x="277" y="24"/>
                    <a:pt x="279" y="25"/>
                    <a:pt x="279" y="27"/>
                  </a:cubicBezTo>
                  <a:cubicBezTo>
                    <a:pt x="279" y="27"/>
                    <a:pt x="278" y="28"/>
                    <a:pt x="279" y="28"/>
                  </a:cubicBezTo>
                  <a:cubicBezTo>
                    <a:pt x="280" y="29"/>
                    <a:pt x="281" y="28"/>
                    <a:pt x="282" y="28"/>
                  </a:cubicBezTo>
                  <a:cubicBezTo>
                    <a:pt x="283" y="28"/>
                    <a:pt x="283" y="29"/>
                    <a:pt x="284" y="28"/>
                  </a:cubicBezTo>
                  <a:cubicBezTo>
                    <a:pt x="285" y="28"/>
                    <a:pt x="285" y="27"/>
                    <a:pt x="286" y="27"/>
                  </a:cubicBezTo>
                  <a:cubicBezTo>
                    <a:pt x="286" y="27"/>
                    <a:pt x="287" y="28"/>
                    <a:pt x="287" y="28"/>
                  </a:cubicBezTo>
                  <a:cubicBezTo>
                    <a:pt x="287" y="29"/>
                    <a:pt x="288" y="29"/>
                    <a:pt x="288" y="29"/>
                  </a:cubicBezTo>
                  <a:cubicBezTo>
                    <a:pt x="287" y="30"/>
                    <a:pt x="286" y="30"/>
                    <a:pt x="286" y="30"/>
                  </a:cubicBezTo>
                  <a:cubicBezTo>
                    <a:pt x="285" y="30"/>
                    <a:pt x="285" y="29"/>
                    <a:pt x="284" y="29"/>
                  </a:cubicBezTo>
                  <a:cubicBezTo>
                    <a:pt x="283" y="29"/>
                    <a:pt x="282" y="30"/>
                    <a:pt x="282" y="30"/>
                  </a:cubicBezTo>
                  <a:cubicBezTo>
                    <a:pt x="282" y="31"/>
                    <a:pt x="283" y="31"/>
                    <a:pt x="283" y="31"/>
                  </a:cubicBezTo>
                  <a:cubicBezTo>
                    <a:pt x="283" y="32"/>
                    <a:pt x="283" y="32"/>
                    <a:pt x="283" y="33"/>
                  </a:cubicBezTo>
                  <a:cubicBezTo>
                    <a:pt x="283" y="34"/>
                    <a:pt x="283" y="34"/>
                    <a:pt x="284" y="33"/>
                  </a:cubicBezTo>
                  <a:cubicBezTo>
                    <a:pt x="285" y="32"/>
                    <a:pt x="286" y="30"/>
                    <a:pt x="287" y="32"/>
                  </a:cubicBezTo>
                  <a:cubicBezTo>
                    <a:pt x="288" y="33"/>
                    <a:pt x="288" y="35"/>
                    <a:pt x="286" y="35"/>
                  </a:cubicBezTo>
                  <a:cubicBezTo>
                    <a:pt x="285" y="35"/>
                    <a:pt x="285" y="34"/>
                    <a:pt x="284" y="35"/>
                  </a:cubicBezTo>
                  <a:cubicBezTo>
                    <a:pt x="283" y="35"/>
                    <a:pt x="283" y="35"/>
                    <a:pt x="282" y="35"/>
                  </a:cubicBezTo>
                  <a:cubicBezTo>
                    <a:pt x="281" y="35"/>
                    <a:pt x="280" y="35"/>
                    <a:pt x="279" y="36"/>
                  </a:cubicBezTo>
                  <a:cubicBezTo>
                    <a:pt x="279" y="37"/>
                    <a:pt x="280" y="37"/>
                    <a:pt x="281" y="37"/>
                  </a:cubicBezTo>
                  <a:cubicBezTo>
                    <a:pt x="282" y="38"/>
                    <a:pt x="283" y="39"/>
                    <a:pt x="284" y="40"/>
                  </a:cubicBezTo>
                  <a:cubicBezTo>
                    <a:pt x="285" y="40"/>
                    <a:pt x="286" y="41"/>
                    <a:pt x="287" y="42"/>
                  </a:cubicBezTo>
                  <a:cubicBezTo>
                    <a:pt x="288" y="43"/>
                    <a:pt x="288" y="43"/>
                    <a:pt x="289" y="43"/>
                  </a:cubicBezTo>
                  <a:cubicBezTo>
                    <a:pt x="289" y="43"/>
                    <a:pt x="290" y="42"/>
                    <a:pt x="290" y="42"/>
                  </a:cubicBezTo>
                  <a:cubicBezTo>
                    <a:pt x="291" y="40"/>
                    <a:pt x="292" y="40"/>
                    <a:pt x="294" y="41"/>
                  </a:cubicBezTo>
                  <a:cubicBezTo>
                    <a:pt x="296" y="41"/>
                    <a:pt x="297" y="41"/>
                    <a:pt x="299" y="41"/>
                  </a:cubicBezTo>
                  <a:cubicBezTo>
                    <a:pt x="300" y="41"/>
                    <a:pt x="300" y="41"/>
                    <a:pt x="301" y="42"/>
                  </a:cubicBezTo>
                  <a:cubicBezTo>
                    <a:pt x="301" y="42"/>
                    <a:pt x="302" y="42"/>
                    <a:pt x="303" y="42"/>
                  </a:cubicBezTo>
                  <a:cubicBezTo>
                    <a:pt x="305" y="43"/>
                    <a:pt x="305" y="44"/>
                    <a:pt x="307" y="45"/>
                  </a:cubicBezTo>
                  <a:cubicBezTo>
                    <a:pt x="308" y="46"/>
                    <a:pt x="310" y="46"/>
                    <a:pt x="311" y="47"/>
                  </a:cubicBezTo>
                  <a:cubicBezTo>
                    <a:pt x="312" y="48"/>
                    <a:pt x="313" y="49"/>
                    <a:pt x="313" y="51"/>
                  </a:cubicBezTo>
                  <a:cubicBezTo>
                    <a:pt x="314" y="53"/>
                    <a:pt x="315" y="50"/>
                    <a:pt x="316" y="49"/>
                  </a:cubicBezTo>
                  <a:cubicBezTo>
                    <a:pt x="317" y="49"/>
                    <a:pt x="318" y="49"/>
                    <a:pt x="318" y="49"/>
                  </a:cubicBezTo>
                  <a:cubicBezTo>
                    <a:pt x="319" y="48"/>
                    <a:pt x="320" y="48"/>
                    <a:pt x="320" y="49"/>
                  </a:cubicBezTo>
                  <a:cubicBezTo>
                    <a:pt x="322" y="49"/>
                    <a:pt x="322" y="50"/>
                    <a:pt x="324" y="50"/>
                  </a:cubicBezTo>
                  <a:cubicBezTo>
                    <a:pt x="325" y="51"/>
                    <a:pt x="326" y="51"/>
                    <a:pt x="328" y="52"/>
                  </a:cubicBezTo>
                  <a:cubicBezTo>
                    <a:pt x="329" y="53"/>
                    <a:pt x="327" y="55"/>
                    <a:pt x="328" y="56"/>
                  </a:cubicBezTo>
                  <a:cubicBezTo>
                    <a:pt x="328" y="56"/>
                    <a:pt x="329" y="57"/>
                    <a:pt x="329" y="57"/>
                  </a:cubicBezTo>
                  <a:cubicBezTo>
                    <a:pt x="331" y="59"/>
                    <a:pt x="333" y="57"/>
                    <a:pt x="335" y="58"/>
                  </a:cubicBezTo>
                  <a:cubicBezTo>
                    <a:pt x="337" y="60"/>
                    <a:pt x="333" y="60"/>
                    <a:pt x="334" y="62"/>
                  </a:cubicBezTo>
                  <a:cubicBezTo>
                    <a:pt x="334" y="62"/>
                    <a:pt x="335" y="62"/>
                    <a:pt x="335" y="62"/>
                  </a:cubicBezTo>
                  <a:cubicBezTo>
                    <a:pt x="335" y="62"/>
                    <a:pt x="335" y="63"/>
                    <a:pt x="336" y="63"/>
                  </a:cubicBezTo>
                  <a:cubicBezTo>
                    <a:pt x="336" y="63"/>
                    <a:pt x="337" y="63"/>
                    <a:pt x="338" y="63"/>
                  </a:cubicBezTo>
                  <a:cubicBezTo>
                    <a:pt x="339" y="64"/>
                    <a:pt x="339" y="64"/>
                    <a:pt x="339" y="65"/>
                  </a:cubicBezTo>
                  <a:cubicBezTo>
                    <a:pt x="338" y="65"/>
                    <a:pt x="338" y="66"/>
                    <a:pt x="338" y="66"/>
                  </a:cubicBezTo>
                  <a:cubicBezTo>
                    <a:pt x="338" y="66"/>
                    <a:pt x="338" y="67"/>
                    <a:pt x="338" y="67"/>
                  </a:cubicBezTo>
                  <a:cubicBezTo>
                    <a:pt x="337" y="68"/>
                    <a:pt x="335" y="68"/>
                    <a:pt x="336" y="70"/>
                  </a:cubicBezTo>
                  <a:cubicBezTo>
                    <a:pt x="337" y="70"/>
                    <a:pt x="337" y="71"/>
                    <a:pt x="338" y="71"/>
                  </a:cubicBezTo>
                  <a:cubicBezTo>
                    <a:pt x="338" y="72"/>
                    <a:pt x="338" y="73"/>
                    <a:pt x="339" y="73"/>
                  </a:cubicBezTo>
                  <a:cubicBezTo>
                    <a:pt x="340" y="74"/>
                    <a:pt x="341" y="74"/>
                    <a:pt x="342" y="76"/>
                  </a:cubicBezTo>
                  <a:cubicBezTo>
                    <a:pt x="342" y="77"/>
                    <a:pt x="342" y="79"/>
                    <a:pt x="344" y="80"/>
                  </a:cubicBezTo>
                  <a:cubicBezTo>
                    <a:pt x="345" y="80"/>
                    <a:pt x="346" y="80"/>
                    <a:pt x="346" y="81"/>
                  </a:cubicBezTo>
                  <a:cubicBezTo>
                    <a:pt x="347" y="81"/>
                    <a:pt x="348" y="82"/>
                    <a:pt x="349" y="82"/>
                  </a:cubicBezTo>
                  <a:cubicBezTo>
                    <a:pt x="349" y="82"/>
                    <a:pt x="350" y="82"/>
                    <a:pt x="351" y="82"/>
                  </a:cubicBezTo>
                  <a:cubicBezTo>
                    <a:pt x="352" y="82"/>
                    <a:pt x="352" y="83"/>
                    <a:pt x="353" y="83"/>
                  </a:cubicBezTo>
                  <a:cubicBezTo>
                    <a:pt x="354" y="84"/>
                    <a:pt x="356" y="83"/>
                    <a:pt x="357" y="84"/>
                  </a:cubicBezTo>
                  <a:cubicBezTo>
                    <a:pt x="358" y="85"/>
                    <a:pt x="358" y="85"/>
                    <a:pt x="357" y="86"/>
                  </a:cubicBezTo>
                  <a:cubicBezTo>
                    <a:pt x="357" y="87"/>
                    <a:pt x="357" y="87"/>
                    <a:pt x="357" y="88"/>
                  </a:cubicBezTo>
                  <a:cubicBezTo>
                    <a:pt x="357" y="89"/>
                    <a:pt x="357" y="89"/>
                    <a:pt x="357" y="90"/>
                  </a:cubicBezTo>
                  <a:cubicBezTo>
                    <a:pt x="357" y="91"/>
                    <a:pt x="357" y="91"/>
                    <a:pt x="358" y="92"/>
                  </a:cubicBezTo>
                  <a:cubicBezTo>
                    <a:pt x="358" y="93"/>
                    <a:pt x="358" y="97"/>
                    <a:pt x="358" y="98"/>
                  </a:cubicBezTo>
                  <a:cubicBezTo>
                    <a:pt x="356" y="97"/>
                    <a:pt x="358" y="95"/>
                    <a:pt x="357" y="94"/>
                  </a:cubicBezTo>
                  <a:cubicBezTo>
                    <a:pt x="356" y="93"/>
                    <a:pt x="355" y="93"/>
                    <a:pt x="355" y="93"/>
                  </a:cubicBezTo>
                  <a:cubicBezTo>
                    <a:pt x="354" y="93"/>
                    <a:pt x="354" y="92"/>
                    <a:pt x="353" y="92"/>
                  </a:cubicBezTo>
                  <a:cubicBezTo>
                    <a:pt x="353" y="91"/>
                    <a:pt x="352" y="91"/>
                    <a:pt x="352" y="92"/>
                  </a:cubicBezTo>
                  <a:cubicBezTo>
                    <a:pt x="352" y="93"/>
                    <a:pt x="353" y="93"/>
                    <a:pt x="354" y="93"/>
                  </a:cubicBezTo>
                  <a:cubicBezTo>
                    <a:pt x="355" y="94"/>
                    <a:pt x="355" y="96"/>
                    <a:pt x="355" y="97"/>
                  </a:cubicBezTo>
                  <a:cubicBezTo>
                    <a:pt x="356" y="98"/>
                    <a:pt x="355" y="99"/>
                    <a:pt x="356" y="101"/>
                  </a:cubicBezTo>
                  <a:cubicBezTo>
                    <a:pt x="356" y="102"/>
                    <a:pt x="357" y="103"/>
                    <a:pt x="358" y="103"/>
                  </a:cubicBezTo>
                  <a:cubicBezTo>
                    <a:pt x="359" y="105"/>
                    <a:pt x="358" y="106"/>
                    <a:pt x="357" y="108"/>
                  </a:cubicBezTo>
                  <a:cubicBezTo>
                    <a:pt x="357" y="109"/>
                    <a:pt x="357" y="111"/>
                    <a:pt x="357" y="112"/>
                  </a:cubicBezTo>
                  <a:cubicBezTo>
                    <a:pt x="358" y="114"/>
                    <a:pt x="357" y="116"/>
                    <a:pt x="358" y="117"/>
                  </a:cubicBezTo>
                  <a:cubicBezTo>
                    <a:pt x="358" y="119"/>
                    <a:pt x="358" y="120"/>
                    <a:pt x="358" y="122"/>
                  </a:cubicBezTo>
                  <a:cubicBezTo>
                    <a:pt x="358" y="124"/>
                    <a:pt x="357" y="125"/>
                    <a:pt x="358" y="126"/>
                  </a:cubicBezTo>
                  <a:cubicBezTo>
                    <a:pt x="359" y="126"/>
                    <a:pt x="359" y="126"/>
                    <a:pt x="359" y="127"/>
                  </a:cubicBezTo>
                  <a:cubicBezTo>
                    <a:pt x="359" y="128"/>
                    <a:pt x="360" y="129"/>
                    <a:pt x="359" y="129"/>
                  </a:cubicBezTo>
                  <a:cubicBezTo>
                    <a:pt x="359" y="130"/>
                    <a:pt x="358" y="130"/>
                    <a:pt x="358" y="131"/>
                  </a:cubicBezTo>
                  <a:cubicBezTo>
                    <a:pt x="355" y="133"/>
                    <a:pt x="354" y="137"/>
                    <a:pt x="354" y="140"/>
                  </a:cubicBezTo>
                  <a:cubicBezTo>
                    <a:pt x="354" y="141"/>
                    <a:pt x="353" y="142"/>
                    <a:pt x="353" y="144"/>
                  </a:cubicBezTo>
                  <a:cubicBezTo>
                    <a:pt x="353" y="145"/>
                    <a:pt x="353" y="146"/>
                    <a:pt x="353" y="147"/>
                  </a:cubicBezTo>
                  <a:cubicBezTo>
                    <a:pt x="353" y="148"/>
                    <a:pt x="352" y="148"/>
                    <a:pt x="352" y="149"/>
                  </a:cubicBezTo>
                  <a:cubicBezTo>
                    <a:pt x="351" y="150"/>
                    <a:pt x="352" y="150"/>
                    <a:pt x="352" y="151"/>
                  </a:cubicBezTo>
                  <a:cubicBezTo>
                    <a:pt x="352" y="152"/>
                    <a:pt x="352" y="154"/>
                    <a:pt x="351" y="156"/>
                  </a:cubicBezTo>
                  <a:cubicBezTo>
                    <a:pt x="350" y="157"/>
                    <a:pt x="349" y="158"/>
                    <a:pt x="348" y="160"/>
                  </a:cubicBezTo>
                  <a:cubicBezTo>
                    <a:pt x="347" y="161"/>
                    <a:pt x="346" y="162"/>
                    <a:pt x="345" y="163"/>
                  </a:cubicBezTo>
                  <a:cubicBezTo>
                    <a:pt x="342" y="165"/>
                    <a:pt x="338" y="163"/>
                    <a:pt x="335" y="164"/>
                  </a:cubicBezTo>
                  <a:cubicBezTo>
                    <a:pt x="334" y="165"/>
                    <a:pt x="332" y="165"/>
                    <a:pt x="330" y="165"/>
                  </a:cubicBezTo>
                  <a:cubicBezTo>
                    <a:pt x="329" y="165"/>
                    <a:pt x="327" y="164"/>
                    <a:pt x="326" y="163"/>
                  </a:cubicBezTo>
                  <a:cubicBezTo>
                    <a:pt x="325" y="162"/>
                    <a:pt x="323" y="162"/>
                    <a:pt x="322" y="162"/>
                  </a:cubicBezTo>
                  <a:cubicBezTo>
                    <a:pt x="320" y="162"/>
                    <a:pt x="319" y="162"/>
                    <a:pt x="317" y="162"/>
                  </a:cubicBezTo>
                  <a:cubicBezTo>
                    <a:pt x="316" y="163"/>
                    <a:pt x="315" y="164"/>
                    <a:pt x="313" y="163"/>
                  </a:cubicBezTo>
                  <a:cubicBezTo>
                    <a:pt x="312" y="163"/>
                    <a:pt x="312" y="163"/>
                    <a:pt x="311" y="162"/>
                  </a:cubicBezTo>
                  <a:cubicBezTo>
                    <a:pt x="311" y="162"/>
                    <a:pt x="310" y="162"/>
                    <a:pt x="309" y="161"/>
                  </a:cubicBezTo>
                  <a:cubicBezTo>
                    <a:pt x="308" y="161"/>
                    <a:pt x="307" y="160"/>
                    <a:pt x="305" y="160"/>
                  </a:cubicBezTo>
                  <a:cubicBezTo>
                    <a:pt x="302" y="159"/>
                    <a:pt x="299" y="159"/>
                    <a:pt x="296" y="160"/>
                  </a:cubicBezTo>
                  <a:cubicBezTo>
                    <a:pt x="294" y="161"/>
                    <a:pt x="293" y="161"/>
                    <a:pt x="291" y="162"/>
                  </a:cubicBezTo>
                  <a:cubicBezTo>
                    <a:pt x="289" y="162"/>
                    <a:pt x="288" y="162"/>
                    <a:pt x="286" y="162"/>
                  </a:cubicBezTo>
                  <a:cubicBezTo>
                    <a:pt x="283" y="162"/>
                    <a:pt x="280" y="162"/>
                    <a:pt x="277" y="161"/>
                  </a:cubicBezTo>
                  <a:cubicBezTo>
                    <a:pt x="275" y="161"/>
                    <a:pt x="273" y="160"/>
                    <a:pt x="271" y="160"/>
                  </a:cubicBezTo>
                  <a:cubicBezTo>
                    <a:pt x="269" y="159"/>
                    <a:pt x="267" y="159"/>
                    <a:pt x="265" y="159"/>
                  </a:cubicBezTo>
                  <a:cubicBezTo>
                    <a:pt x="264" y="159"/>
                    <a:pt x="263" y="158"/>
                    <a:pt x="261" y="158"/>
                  </a:cubicBezTo>
                  <a:cubicBezTo>
                    <a:pt x="260" y="158"/>
                    <a:pt x="259" y="158"/>
                    <a:pt x="259" y="158"/>
                  </a:cubicBezTo>
                  <a:cubicBezTo>
                    <a:pt x="258" y="158"/>
                    <a:pt x="257" y="157"/>
                    <a:pt x="257" y="157"/>
                  </a:cubicBezTo>
                  <a:cubicBezTo>
                    <a:pt x="255" y="156"/>
                    <a:pt x="254" y="156"/>
                    <a:pt x="252" y="156"/>
                  </a:cubicBezTo>
                  <a:cubicBezTo>
                    <a:pt x="250" y="156"/>
                    <a:pt x="249" y="156"/>
                    <a:pt x="247" y="156"/>
                  </a:cubicBezTo>
                  <a:cubicBezTo>
                    <a:pt x="245" y="156"/>
                    <a:pt x="244" y="157"/>
                    <a:pt x="242" y="158"/>
                  </a:cubicBezTo>
                  <a:cubicBezTo>
                    <a:pt x="241" y="159"/>
                    <a:pt x="240" y="158"/>
                    <a:pt x="238" y="158"/>
                  </a:cubicBezTo>
                  <a:cubicBezTo>
                    <a:pt x="236" y="159"/>
                    <a:pt x="235" y="159"/>
                    <a:pt x="233" y="160"/>
                  </a:cubicBezTo>
                  <a:cubicBezTo>
                    <a:pt x="232" y="160"/>
                    <a:pt x="230" y="161"/>
                    <a:pt x="229" y="160"/>
                  </a:cubicBezTo>
                  <a:cubicBezTo>
                    <a:pt x="228" y="160"/>
                    <a:pt x="227" y="160"/>
                    <a:pt x="227" y="160"/>
                  </a:cubicBezTo>
                  <a:cubicBezTo>
                    <a:pt x="226" y="159"/>
                    <a:pt x="226" y="158"/>
                    <a:pt x="226" y="158"/>
                  </a:cubicBezTo>
                  <a:cubicBezTo>
                    <a:pt x="224" y="157"/>
                    <a:pt x="223" y="158"/>
                    <a:pt x="222" y="156"/>
                  </a:cubicBezTo>
                  <a:cubicBezTo>
                    <a:pt x="221" y="155"/>
                    <a:pt x="220" y="155"/>
                    <a:pt x="219" y="154"/>
                  </a:cubicBezTo>
                  <a:cubicBezTo>
                    <a:pt x="217" y="154"/>
                    <a:pt x="216" y="153"/>
                    <a:pt x="214" y="154"/>
                  </a:cubicBezTo>
                  <a:cubicBezTo>
                    <a:pt x="214" y="154"/>
                    <a:pt x="211" y="156"/>
                    <a:pt x="211" y="155"/>
                  </a:cubicBezTo>
                  <a:cubicBezTo>
                    <a:pt x="210" y="155"/>
                    <a:pt x="212" y="151"/>
                    <a:pt x="210" y="153"/>
                  </a:cubicBezTo>
                  <a:cubicBezTo>
                    <a:pt x="209" y="153"/>
                    <a:pt x="209" y="154"/>
                    <a:pt x="208" y="154"/>
                  </a:cubicBezTo>
                  <a:cubicBezTo>
                    <a:pt x="207" y="155"/>
                    <a:pt x="207" y="155"/>
                    <a:pt x="206" y="155"/>
                  </a:cubicBezTo>
                  <a:cubicBezTo>
                    <a:pt x="205" y="156"/>
                    <a:pt x="205" y="157"/>
                    <a:pt x="204" y="157"/>
                  </a:cubicBezTo>
                  <a:cubicBezTo>
                    <a:pt x="203" y="158"/>
                    <a:pt x="201" y="158"/>
                    <a:pt x="201" y="159"/>
                  </a:cubicBezTo>
                  <a:cubicBezTo>
                    <a:pt x="201" y="159"/>
                    <a:pt x="202" y="160"/>
                    <a:pt x="203" y="160"/>
                  </a:cubicBezTo>
                  <a:cubicBezTo>
                    <a:pt x="203" y="161"/>
                    <a:pt x="204" y="160"/>
                    <a:pt x="204" y="161"/>
                  </a:cubicBezTo>
                  <a:cubicBezTo>
                    <a:pt x="204" y="163"/>
                    <a:pt x="203" y="163"/>
                    <a:pt x="202" y="163"/>
                  </a:cubicBezTo>
                  <a:cubicBezTo>
                    <a:pt x="201" y="162"/>
                    <a:pt x="200" y="162"/>
                    <a:pt x="198" y="163"/>
                  </a:cubicBezTo>
                  <a:cubicBezTo>
                    <a:pt x="198" y="164"/>
                    <a:pt x="197" y="164"/>
                    <a:pt x="196" y="164"/>
                  </a:cubicBezTo>
                  <a:cubicBezTo>
                    <a:pt x="196" y="164"/>
                    <a:pt x="195" y="165"/>
                    <a:pt x="194" y="165"/>
                  </a:cubicBezTo>
                  <a:cubicBezTo>
                    <a:pt x="192" y="166"/>
                    <a:pt x="189" y="164"/>
                    <a:pt x="186" y="166"/>
                  </a:cubicBezTo>
                  <a:cubicBezTo>
                    <a:pt x="186" y="166"/>
                    <a:pt x="186" y="167"/>
                    <a:pt x="185" y="168"/>
                  </a:cubicBezTo>
                  <a:cubicBezTo>
                    <a:pt x="184" y="169"/>
                    <a:pt x="183" y="168"/>
                    <a:pt x="182" y="170"/>
                  </a:cubicBezTo>
                  <a:cubicBezTo>
                    <a:pt x="181" y="170"/>
                    <a:pt x="181" y="171"/>
                    <a:pt x="181" y="172"/>
                  </a:cubicBezTo>
                  <a:cubicBezTo>
                    <a:pt x="181" y="172"/>
                    <a:pt x="180" y="173"/>
                    <a:pt x="180" y="174"/>
                  </a:cubicBezTo>
                  <a:cubicBezTo>
                    <a:pt x="180" y="175"/>
                    <a:pt x="180" y="177"/>
                    <a:pt x="181" y="178"/>
                  </a:cubicBezTo>
                  <a:cubicBezTo>
                    <a:pt x="183" y="178"/>
                    <a:pt x="183" y="178"/>
                    <a:pt x="184" y="180"/>
                  </a:cubicBezTo>
                  <a:cubicBezTo>
                    <a:pt x="185" y="180"/>
                    <a:pt x="185" y="182"/>
                    <a:pt x="185" y="183"/>
                  </a:cubicBezTo>
                  <a:cubicBezTo>
                    <a:pt x="185" y="184"/>
                    <a:pt x="184" y="185"/>
                    <a:pt x="186" y="185"/>
                  </a:cubicBezTo>
                  <a:cubicBezTo>
                    <a:pt x="187" y="185"/>
                    <a:pt x="188" y="184"/>
                    <a:pt x="189" y="183"/>
                  </a:cubicBezTo>
                  <a:cubicBezTo>
                    <a:pt x="190" y="183"/>
                    <a:pt x="190" y="182"/>
                    <a:pt x="191" y="183"/>
                  </a:cubicBezTo>
                  <a:cubicBezTo>
                    <a:pt x="192" y="184"/>
                    <a:pt x="191" y="184"/>
                    <a:pt x="190" y="185"/>
                  </a:cubicBezTo>
                  <a:cubicBezTo>
                    <a:pt x="190" y="185"/>
                    <a:pt x="190" y="186"/>
                    <a:pt x="189" y="186"/>
                  </a:cubicBezTo>
                  <a:cubicBezTo>
                    <a:pt x="189" y="187"/>
                    <a:pt x="188" y="186"/>
                    <a:pt x="188" y="187"/>
                  </a:cubicBezTo>
                  <a:cubicBezTo>
                    <a:pt x="188" y="188"/>
                    <a:pt x="188" y="188"/>
                    <a:pt x="189" y="188"/>
                  </a:cubicBezTo>
                  <a:cubicBezTo>
                    <a:pt x="189" y="188"/>
                    <a:pt x="188" y="189"/>
                    <a:pt x="189" y="189"/>
                  </a:cubicBezTo>
                  <a:cubicBezTo>
                    <a:pt x="189" y="190"/>
                    <a:pt x="190" y="189"/>
                    <a:pt x="191" y="189"/>
                  </a:cubicBezTo>
                  <a:cubicBezTo>
                    <a:pt x="194" y="190"/>
                    <a:pt x="190" y="191"/>
                    <a:pt x="189" y="191"/>
                  </a:cubicBezTo>
                  <a:cubicBezTo>
                    <a:pt x="189" y="192"/>
                    <a:pt x="190" y="193"/>
                    <a:pt x="190" y="193"/>
                  </a:cubicBezTo>
                  <a:cubicBezTo>
                    <a:pt x="191" y="194"/>
                    <a:pt x="191" y="194"/>
                    <a:pt x="190" y="195"/>
                  </a:cubicBezTo>
                  <a:cubicBezTo>
                    <a:pt x="190" y="195"/>
                    <a:pt x="190" y="196"/>
                    <a:pt x="189" y="197"/>
                  </a:cubicBezTo>
                  <a:cubicBezTo>
                    <a:pt x="189" y="197"/>
                    <a:pt x="189" y="198"/>
                    <a:pt x="189" y="198"/>
                  </a:cubicBezTo>
                  <a:cubicBezTo>
                    <a:pt x="189" y="199"/>
                    <a:pt x="189" y="200"/>
                    <a:pt x="189" y="201"/>
                  </a:cubicBezTo>
                  <a:cubicBezTo>
                    <a:pt x="189" y="203"/>
                    <a:pt x="190" y="201"/>
                    <a:pt x="191" y="201"/>
                  </a:cubicBezTo>
                  <a:cubicBezTo>
                    <a:pt x="191" y="201"/>
                    <a:pt x="191" y="202"/>
                    <a:pt x="191" y="202"/>
                  </a:cubicBezTo>
                  <a:cubicBezTo>
                    <a:pt x="191" y="202"/>
                    <a:pt x="190" y="202"/>
                    <a:pt x="190" y="203"/>
                  </a:cubicBezTo>
                  <a:cubicBezTo>
                    <a:pt x="189" y="204"/>
                    <a:pt x="190" y="204"/>
                    <a:pt x="190" y="205"/>
                  </a:cubicBezTo>
                  <a:cubicBezTo>
                    <a:pt x="190" y="206"/>
                    <a:pt x="189" y="207"/>
                    <a:pt x="190" y="207"/>
                  </a:cubicBezTo>
                  <a:cubicBezTo>
                    <a:pt x="190" y="208"/>
                    <a:pt x="190" y="209"/>
                    <a:pt x="190" y="210"/>
                  </a:cubicBezTo>
                  <a:cubicBezTo>
                    <a:pt x="190" y="210"/>
                    <a:pt x="190" y="211"/>
                    <a:pt x="190" y="212"/>
                  </a:cubicBezTo>
                  <a:cubicBezTo>
                    <a:pt x="190" y="213"/>
                    <a:pt x="191" y="213"/>
                    <a:pt x="191" y="214"/>
                  </a:cubicBezTo>
                  <a:cubicBezTo>
                    <a:pt x="192" y="215"/>
                    <a:pt x="191" y="216"/>
                    <a:pt x="192" y="218"/>
                  </a:cubicBezTo>
                  <a:cubicBezTo>
                    <a:pt x="192" y="219"/>
                    <a:pt x="192" y="220"/>
                    <a:pt x="193" y="221"/>
                  </a:cubicBezTo>
                  <a:cubicBezTo>
                    <a:pt x="193" y="222"/>
                    <a:pt x="194" y="222"/>
                    <a:pt x="194" y="222"/>
                  </a:cubicBezTo>
                  <a:cubicBezTo>
                    <a:pt x="195" y="224"/>
                    <a:pt x="194" y="224"/>
                    <a:pt x="193" y="225"/>
                  </a:cubicBezTo>
                  <a:cubicBezTo>
                    <a:pt x="193" y="227"/>
                    <a:pt x="193" y="228"/>
                    <a:pt x="193" y="229"/>
                  </a:cubicBezTo>
                  <a:cubicBezTo>
                    <a:pt x="192" y="230"/>
                    <a:pt x="192" y="231"/>
                    <a:pt x="192" y="233"/>
                  </a:cubicBezTo>
                  <a:cubicBezTo>
                    <a:pt x="193" y="233"/>
                    <a:pt x="193" y="232"/>
                    <a:pt x="194" y="232"/>
                  </a:cubicBezTo>
                  <a:cubicBezTo>
                    <a:pt x="194" y="232"/>
                    <a:pt x="194" y="233"/>
                    <a:pt x="194" y="233"/>
                  </a:cubicBezTo>
                  <a:cubicBezTo>
                    <a:pt x="193" y="234"/>
                    <a:pt x="193" y="234"/>
                    <a:pt x="192" y="235"/>
                  </a:cubicBezTo>
                  <a:cubicBezTo>
                    <a:pt x="192" y="235"/>
                    <a:pt x="192" y="236"/>
                    <a:pt x="191" y="236"/>
                  </a:cubicBezTo>
                  <a:cubicBezTo>
                    <a:pt x="191" y="237"/>
                    <a:pt x="190" y="239"/>
                    <a:pt x="190" y="240"/>
                  </a:cubicBezTo>
                  <a:cubicBezTo>
                    <a:pt x="189" y="243"/>
                    <a:pt x="190" y="245"/>
                    <a:pt x="189" y="248"/>
                  </a:cubicBezTo>
                  <a:cubicBezTo>
                    <a:pt x="188" y="250"/>
                    <a:pt x="188" y="251"/>
                    <a:pt x="187" y="253"/>
                  </a:cubicBezTo>
                  <a:cubicBezTo>
                    <a:pt x="187" y="255"/>
                    <a:pt x="186" y="256"/>
                    <a:pt x="185" y="258"/>
                  </a:cubicBezTo>
                  <a:cubicBezTo>
                    <a:pt x="185" y="259"/>
                    <a:pt x="185" y="260"/>
                    <a:pt x="184" y="262"/>
                  </a:cubicBezTo>
                  <a:cubicBezTo>
                    <a:pt x="184" y="264"/>
                    <a:pt x="183" y="265"/>
                    <a:pt x="182" y="267"/>
                  </a:cubicBezTo>
                  <a:cubicBezTo>
                    <a:pt x="181" y="268"/>
                    <a:pt x="179" y="268"/>
                    <a:pt x="179" y="270"/>
                  </a:cubicBezTo>
                  <a:cubicBezTo>
                    <a:pt x="178" y="271"/>
                    <a:pt x="179" y="273"/>
                    <a:pt x="178" y="275"/>
                  </a:cubicBezTo>
                  <a:cubicBezTo>
                    <a:pt x="178" y="276"/>
                    <a:pt x="177" y="277"/>
                    <a:pt x="177" y="279"/>
                  </a:cubicBezTo>
                  <a:cubicBezTo>
                    <a:pt x="177" y="280"/>
                    <a:pt x="176" y="282"/>
                    <a:pt x="177" y="284"/>
                  </a:cubicBezTo>
                  <a:cubicBezTo>
                    <a:pt x="177" y="284"/>
                    <a:pt x="178" y="284"/>
                    <a:pt x="179" y="284"/>
                  </a:cubicBezTo>
                  <a:cubicBezTo>
                    <a:pt x="180" y="285"/>
                    <a:pt x="180" y="285"/>
                    <a:pt x="180" y="286"/>
                  </a:cubicBezTo>
                  <a:cubicBezTo>
                    <a:pt x="181" y="286"/>
                    <a:pt x="181" y="287"/>
                    <a:pt x="182" y="287"/>
                  </a:cubicBezTo>
                  <a:cubicBezTo>
                    <a:pt x="182" y="286"/>
                    <a:pt x="182" y="285"/>
                    <a:pt x="182" y="284"/>
                  </a:cubicBezTo>
                  <a:cubicBezTo>
                    <a:pt x="182" y="284"/>
                    <a:pt x="183" y="284"/>
                    <a:pt x="183" y="283"/>
                  </a:cubicBezTo>
                  <a:cubicBezTo>
                    <a:pt x="184" y="283"/>
                    <a:pt x="184" y="282"/>
                    <a:pt x="185" y="282"/>
                  </a:cubicBezTo>
                  <a:cubicBezTo>
                    <a:pt x="185" y="280"/>
                    <a:pt x="186" y="279"/>
                    <a:pt x="187" y="281"/>
                  </a:cubicBezTo>
                  <a:cubicBezTo>
                    <a:pt x="187" y="282"/>
                    <a:pt x="187" y="283"/>
                    <a:pt x="187" y="283"/>
                  </a:cubicBezTo>
                  <a:cubicBezTo>
                    <a:pt x="187" y="284"/>
                    <a:pt x="186" y="284"/>
                    <a:pt x="186" y="285"/>
                  </a:cubicBezTo>
                  <a:cubicBezTo>
                    <a:pt x="185" y="287"/>
                    <a:pt x="184" y="286"/>
                    <a:pt x="182" y="287"/>
                  </a:cubicBezTo>
                  <a:cubicBezTo>
                    <a:pt x="181" y="288"/>
                    <a:pt x="182" y="289"/>
                    <a:pt x="182" y="290"/>
                  </a:cubicBezTo>
                  <a:cubicBezTo>
                    <a:pt x="182" y="291"/>
                    <a:pt x="182" y="292"/>
                    <a:pt x="182" y="292"/>
                  </a:cubicBezTo>
                  <a:cubicBezTo>
                    <a:pt x="183" y="293"/>
                    <a:pt x="183" y="292"/>
                    <a:pt x="184" y="292"/>
                  </a:cubicBezTo>
                  <a:cubicBezTo>
                    <a:pt x="185" y="291"/>
                    <a:pt x="185" y="290"/>
                    <a:pt x="187" y="290"/>
                  </a:cubicBezTo>
                  <a:cubicBezTo>
                    <a:pt x="187" y="290"/>
                    <a:pt x="188" y="290"/>
                    <a:pt x="188" y="290"/>
                  </a:cubicBezTo>
                  <a:cubicBezTo>
                    <a:pt x="190" y="290"/>
                    <a:pt x="190" y="289"/>
                    <a:pt x="191" y="289"/>
                  </a:cubicBezTo>
                  <a:cubicBezTo>
                    <a:pt x="192" y="289"/>
                    <a:pt x="193" y="290"/>
                    <a:pt x="193" y="291"/>
                  </a:cubicBezTo>
                  <a:cubicBezTo>
                    <a:pt x="194" y="293"/>
                    <a:pt x="192" y="292"/>
                    <a:pt x="190" y="291"/>
                  </a:cubicBezTo>
                  <a:cubicBezTo>
                    <a:pt x="190" y="291"/>
                    <a:pt x="189" y="291"/>
                    <a:pt x="189" y="291"/>
                  </a:cubicBezTo>
                  <a:cubicBezTo>
                    <a:pt x="188" y="292"/>
                    <a:pt x="189" y="292"/>
                    <a:pt x="190" y="293"/>
                  </a:cubicBezTo>
                  <a:cubicBezTo>
                    <a:pt x="190" y="293"/>
                    <a:pt x="189" y="294"/>
                    <a:pt x="189" y="295"/>
                  </a:cubicBezTo>
                  <a:cubicBezTo>
                    <a:pt x="190" y="296"/>
                    <a:pt x="190" y="296"/>
                    <a:pt x="190" y="297"/>
                  </a:cubicBezTo>
                  <a:cubicBezTo>
                    <a:pt x="191" y="298"/>
                    <a:pt x="191" y="299"/>
                    <a:pt x="191" y="300"/>
                  </a:cubicBezTo>
                  <a:cubicBezTo>
                    <a:pt x="191" y="300"/>
                    <a:pt x="191" y="301"/>
                    <a:pt x="190" y="301"/>
                  </a:cubicBezTo>
                  <a:cubicBezTo>
                    <a:pt x="190" y="304"/>
                    <a:pt x="190" y="306"/>
                    <a:pt x="191" y="308"/>
                  </a:cubicBezTo>
                  <a:cubicBezTo>
                    <a:pt x="191" y="310"/>
                    <a:pt x="191" y="312"/>
                    <a:pt x="191" y="313"/>
                  </a:cubicBezTo>
                  <a:cubicBezTo>
                    <a:pt x="191" y="315"/>
                    <a:pt x="191" y="316"/>
                    <a:pt x="190" y="318"/>
                  </a:cubicBezTo>
                  <a:cubicBezTo>
                    <a:pt x="189" y="320"/>
                    <a:pt x="189" y="322"/>
                    <a:pt x="188" y="324"/>
                  </a:cubicBezTo>
                  <a:cubicBezTo>
                    <a:pt x="188" y="324"/>
                    <a:pt x="187" y="326"/>
                    <a:pt x="187" y="327"/>
                  </a:cubicBezTo>
                  <a:cubicBezTo>
                    <a:pt x="188" y="327"/>
                    <a:pt x="190" y="326"/>
                    <a:pt x="191" y="326"/>
                  </a:cubicBezTo>
                  <a:cubicBezTo>
                    <a:pt x="192" y="325"/>
                    <a:pt x="193" y="325"/>
                    <a:pt x="195" y="325"/>
                  </a:cubicBezTo>
                  <a:cubicBezTo>
                    <a:pt x="196" y="325"/>
                    <a:pt x="198" y="324"/>
                    <a:pt x="199" y="325"/>
                  </a:cubicBezTo>
                  <a:cubicBezTo>
                    <a:pt x="201" y="325"/>
                    <a:pt x="202" y="325"/>
                    <a:pt x="203" y="325"/>
                  </a:cubicBezTo>
                  <a:cubicBezTo>
                    <a:pt x="204" y="325"/>
                    <a:pt x="205" y="325"/>
                    <a:pt x="205" y="325"/>
                  </a:cubicBezTo>
                  <a:cubicBezTo>
                    <a:pt x="206" y="326"/>
                    <a:pt x="206" y="326"/>
                    <a:pt x="207" y="327"/>
                  </a:cubicBezTo>
                  <a:cubicBezTo>
                    <a:pt x="208" y="327"/>
                    <a:pt x="210" y="327"/>
                    <a:pt x="211" y="327"/>
                  </a:cubicBezTo>
                  <a:cubicBezTo>
                    <a:pt x="212" y="327"/>
                    <a:pt x="213" y="327"/>
                    <a:pt x="214" y="327"/>
                  </a:cubicBezTo>
                  <a:cubicBezTo>
                    <a:pt x="214" y="326"/>
                    <a:pt x="215" y="326"/>
                    <a:pt x="215" y="325"/>
                  </a:cubicBezTo>
                  <a:cubicBezTo>
                    <a:pt x="217" y="324"/>
                    <a:pt x="218" y="325"/>
                    <a:pt x="219" y="324"/>
                  </a:cubicBezTo>
                  <a:cubicBezTo>
                    <a:pt x="220" y="323"/>
                    <a:pt x="221" y="321"/>
                    <a:pt x="222" y="321"/>
                  </a:cubicBezTo>
                  <a:cubicBezTo>
                    <a:pt x="223" y="321"/>
                    <a:pt x="224" y="322"/>
                    <a:pt x="224" y="322"/>
                  </a:cubicBezTo>
                  <a:cubicBezTo>
                    <a:pt x="225" y="322"/>
                    <a:pt x="226" y="322"/>
                    <a:pt x="227" y="322"/>
                  </a:cubicBezTo>
                  <a:cubicBezTo>
                    <a:pt x="227" y="322"/>
                    <a:pt x="228" y="322"/>
                    <a:pt x="229" y="322"/>
                  </a:cubicBezTo>
                  <a:cubicBezTo>
                    <a:pt x="230" y="322"/>
                    <a:pt x="231" y="322"/>
                    <a:pt x="231" y="322"/>
                  </a:cubicBezTo>
                  <a:cubicBezTo>
                    <a:pt x="233" y="322"/>
                    <a:pt x="232" y="324"/>
                    <a:pt x="233" y="325"/>
                  </a:cubicBezTo>
                  <a:cubicBezTo>
                    <a:pt x="234" y="326"/>
                    <a:pt x="236" y="326"/>
                    <a:pt x="237" y="327"/>
                  </a:cubicBezTo>
                  <a:cubicBezTo>
                    <a:pt x="237" y="327"/>
                    <a:pt x="237" y="328"/>
                    <a:pt x="238" y="329"/>
                  </a:cubicBezTo>
                  <a:cubicBezTo>
                    <a:pt x="238" y="329"/>
                    <a:pt x="239" y="329"/>
                    <a:pt x="240" y="330"/>
                  </a:cubicBezTo>
                  <a:cubicBezTo>
                    <a:pt x="240" y="330"/>
                    <a:pt x="241" y="331"/>
                    <a:pt x="241" y="331"/>
                  </a:cubicBezTo>
                  <a:cubicBezTo>
                    <a:pt x="242" y="332"/>
                    <a:pt x="243" y="332"/>
                    <a:pt x="243" y="333"/>
                  </a:cubicBezTo>
                  <a:cubicBezTo>
                    <a:pt x="244" y="334"/>
                    <a:pt x="243" y="334"/>
                    <a:pt x="242" y="334"/>
                  </a:cubicBezTo>
                  <a:cubicBezTo>
                    <a:pt x="241" y="335"/>
                    <a:pt x="242" y="335"/>
                    <a:pt x="243" y="336"/>
                  </a:cubicBezTo>
                  <a:cubicBezTo>
                    <a:pt x="243" y="336"/>
                    <a:pt x="243" y="337"/>
                    <a:pt x="244" y="338"/>
                  </a:cubicBezTo>
                  <a:cubicBezTo>
                    <a:pt x="244" y="338"/>
                    <a:pt x="244" y="339"/>
                    <a:pt x="245" y="339"/>
                  </a:cubicBezTo>
                  <a:cubicBezTo>
                    <a:pt x="246" y="340"/>
                    <a:pt x="246" y="340"/>
                    <a:pt x="246" y="341"/>
                  </a:cubicBezTo>
                  <a:cubicBezTo>
                    <a:pt x="247" y="342"/>
                    <a:pt x="248" y="342"/>
                    <a:pt x="248" y="343"/>
                  </a:cubicBezTo>
                  <a:cubicBezTo>
                    <a:pt x="248" y="343"/>
                    <a:pt x="249" y="344"/>
                    <a:pt x="249" y="345"/>
                  </a:cubicBezTo>
                  <a:cubicBezTo>
                    <a:pt x="250" y="347"/>
                    <a:pt x="251" y="347"/>
                    <a:pt x="252" y="348"/>
                  </a:cubicBezTo>
                  <a:cubicBezTo>
                    <a:pt x="253" y="349"/>
                    <a:pt x="254" y="350"/>
                    <a:pt x="255" y="351"/>
                  </a:cubicBezTo>
                  <a:cubicBezTo>
                    <a:pt x="256" y="351"/>
                    <a:pt x="256" y="351"/>
                    <a:pt x="257" y="351"/>
                  </a:cubicBezTo>
                  <a:cubicBezTo>
                    <a:pt x="258" y="352"/>
                    <a:pt x="258" y="352"/>
                    <a:pt x="259" y="352"/>
                  </a:cubicBezTo>
                  <a:cubicBezTo>
                    <a:pt x="260" y="353"/>
                    <a:pt x="262" y="352"/>
                    <a:pt x="263" y="352"/>
                  </a:cubicBezTo>
                  <a:cubicBezTo>
                    <a:pt x="264" y="351"/>
                    <a:pt x="264" y="350"/>
                    <a:pt x="265" y="350"/>
                  </a:cubicBezTo>
                  <a:cubicBezTo>
                    <a:pt x="265" y="350"/>
                    <a:pt x="266" y="350"/>
                    <a:pt x="267" y="350"/>
                  </a:cubicBezTo>
                  <a:cubicBezTo>
                    <a:pt x="268" y="349"/>
                    <a:pt x="268" y="347"/>
                    <a:pt x="269" y="346"/>
                  </a:cubicBezTo>
                  <a:cubicBezTo>
                    <a:pt x="269" y="345"/>
                    <a:pt x="271" y="344"/>
                    <a:pt x="272" y="343"/>
                  </a:cubicBezTo>
                  <a:cubicBezTo>
                    <a:pt x="274" y="343"/>
                    <a:pt x="275" y="342"/>
                    <a:pt x="276" y="341"/>
                  </a:cubicBezTo>
                  <a:cubicBezTo>
                    <a:pt x="278" y="341"/>
                    <a:pt x="279" y="340"/>
                    <a:pt x="281" y="339"/>
                  </a:cubicBezTo>
                  <a:cubicBezTo>
                    <a:pt x="281" y="339"/>
                    <a:pt x="282" y="338"/>
                    <a:pt x="282" y="337"/>
                  </a:cubicBezTo>
                  <a:cubicBezTo>
                    <a:pt x="283" y="337"/>
                    <a:pt x="283" y="337"/>
                    <a:pt x="284" y="337"/>
                  </a:cubicBezTo>
                  <a:cubicBezTo>
                    <a:pt x="286" y="336"/>
                    <a:pt x="286" y="335"/>
                    <a:pt x="288" y="334"/>
                  </a:cubicBezTo>
                  <a:cubicBezTo>
                    <a:pt x="291" y="334"/>
                    <a:pt x="293" y="334"/>
                    <a:pt x="296" y="334"/>
                  </a:cubicBezTo>
                  <a:cubicBezTo>
                    <a:pt x="300" y="334"/>
                    <a:pt x="303" y="334"/>
                    <a:pt x="307" y="334"/>
                  </a:cubicBezTo>
                  <a:cubicBezTo>
                    <a:pt x="309" y="334"/>
                    <a:pt x="310" y="334"/>
                    <a:pt x="312" y="334"/>
                  </a:cubicBezTo>
                  <a:cubicBezTo>
                    <a:pt x="313" y="334"/>
                    <a:pt x="315" y="334"/>
                    <a:pt x="317" y="334"/>
                  </a:cubicBezTo>
                  <a:cubicBezTo>
                    <a:pt x="318" y="334"/>
                    <a:pt x="319" y="335"/>
                    <a:pt x="321" y="336"/>
                  </a:cubicBezTo>
                  <a:cubicBezTo>
                    <a:pt x="322" y="336"/>
                    <a:pt x="324" y="336"/>
                    <a:pt x="325" y="335"/>
                  </a:cubicBezTo>
                  <a:cubicBezTo>
                    <a:pt x="327" y="334"/>
                    <a:pt x="328" y="334"/>
                    <a:pt x="329" y="333"/>
                  </a:cubicBezTo>
                  <a:cubicBezTo>
                    <a:pt x="331" y="332"/>
                    <a:pt x="332" y="333"/>
                    <a:pt x="333" y="334"/>
                  </a:cubicBezTo>
                  <a:cubicBezTo>
                    <a:pt x="335" y="334"/>
                    <a:pt x="336" y="335"/>
                    <a:pt x="338" y="333"/>
                  </a:cubicBezTo>
                  <a:cubicBezTo>
                    <a:pt x="339" y="332"/>
                    <a:pt x="339" y="331"/>
                    <a:pt x="340" y="329"/>
                  </a:cubicBezTo>
                  <a:cubicBezTo>
                    <a:pt x="341" y="328"/>
                    <a:pt x="342" y="327"/>
                    <a:pt x="343" y="325"/>
                  </a:cubicBezTo>
                  <a:cubicBezTo>
                    <a:pt x="344" y="324"/>
                    <a:pt x="345" y="323"/>
                    <a:pt x="345" y="321"/>
                  </a:cubicBezTo>
                  <a:cubicBezTo>
                    <a:pt x="346" y="320"/>
                    <a:pt x="347" y="319"/>
                    <a:pt x="348" y="318"/>
                  </a:cubicBezTo>
                  <a:cubicBezTo>
                    <a:pt x="350" y="317"/>
                    <a:pt x="351" y="316"/>
                    <a:pt x="353" y="316"/>
                  </a:cubicBezTo>
                  <a:cubicBezTo>
                    <a:pt x="355" y="316"/>
                    <a:pt x="356" y="316"/>
                    <a:pt x="357" y="315"/>
                  </a:cubicBezTo>
                  <a:cubicBezTo>
                    <a:pt x="358" y="314"/>
                    <a:pt x="359" y="313"/>
                    <a:pt x="361" y="313"/>
                  </a:cubicBezTo>
                  <a:cubicBezTo>
                    <a:pt x="361" y="314"/>
                    <a:pt x="362" y="314"/>
                    <a:pt x="362" y="314"/>
                  </a:cubicBezTo>
                  <a:cubicBezTo>
                    <a:pt x="363" y="314"/>
                    <a:pt x="364" y="314"/>
                    <a:pt x="365" y="314"/>
                  </a:cubicBezTo>
                  <a:cubicBezTo>
                    <a:pt x="365" y="314"/>
                    <a:pt x="365" y="313"/>
                    <a:pt x="366" y="313"/>
                  </a:cubicBezTo>
                  <a:cubicBezTo>
                    <a:pt x="366" y="313"/>
                    <a:pt x="367" y="313"/>
                    <a:pt x="367" y="313"/>
                  </a:cubicBezTo>
                  <a:cubicBezTo>
                    <a:pt x="367" y="312"/>
                    <a:pt x="366" y="312"/>
                    <a:pt x="365" y="311"/>
                  </a:cubicBezTo>
                  <a:cubicBezTo>
                    <a:pt x="363" y="308"/>
                    <a:pt x="366" y="305"/>
                    <a:pt x="368" y="303"/>
                  </a:cubicBezTo>
                  <a:cubicBezTo>
                    <a:pt x="368" y="303"/>
                    <a:pt x="368" y="302"/>
                    <a:pt x="369" y="301"/>
                  </a:cubicBezTo>
                  <a:cubicBezTo>
                    <a:pt x="369" y="299"/>
                    <a:pt x="370" y="298"/>
                    <a:pt x="371" y="296"/>
                  </a:cubicBezTo>
                  <a:cubicBezTo>
                    <a:pt x="371" y="295"/>
                    <a:pt x="373" y="294"/>
                    <a:pt x="374" y="293"/>
                  </a:cubicBezTo>
                  <a:cubicBezTo>
                    <a:pt x="376" y="292"/>
                    <a:pt x="377" y="291"/>
                    <a:pt x="378" y="290"/>
                  </a:cubicBezTo>
                  <a:cubicBezTo>
                    <a:pt x="380" y="289"/>
                    <a:pt x="381" y="288"/>
                    <a:pt x="383" y="287"/>
                  </a:cubicBezTo>
                  <a:cubicBezTo>
                    <a:pt x="384" y="286"/>
                    <a:pt x="385" y="285"/>
                    <a:pt x="387" y="285"/>
                  </a:cubicBezTo>
                  <a:cubicBezTo>
                    <a:pt x="388" y="284"/>
                    <a:pt x="388" y="283"/>
                    <a:pt x="387" y="282"/>
                  </a:cubicBezTo>
                  <a:cubicBezTo>
                    <a:pt x="385" y="282"/>
                    <a:pt x="385" y="281"/>
                    <a:pt x="383" y="280"/>
                  </a:cubicBezTo>
                  <a:cubicBezTo>
                    <a:pt x="381" y="278"/>
                    <a:pt x="379" y="277"/>
                    <a:pt x="378" y="274"/>
                  </a:cubicBezTo>
                  <a:cubicBezTo>
                    <a:pt x="378" y="273"/>
                    <a:pt x="378" y="273"/>
                    <a:pt x="377" y="272"/>
                  </a:cubicBezTo>
                  <a:cubicBezTo>
                    <a:pt x="376" y="270"/>
                    <a:pt x="376" y="269"/>
                    <a:pt x="376" y="267"/>
                  </a:cubicBezTo>
                  <a:cubicBezTo>
                    <a:pt x="376" y="266"/>
                    <a:pt x="376" y="264"/>
                    <a:pt x="376" y="262"/>
                  </a:cubicBezTo>
                  <a:cubicBezTo>
                    <a:pt x="377" y="260"/>
                    <a:pt x="378" y="259"/>
                    <a:pt x="379" y="257"/>
                  </a:cubicBezTo>
                  <a:cubicBezTo>
                    <a:pt x="382" y="254"/>
                    <a:pt x="384" y="252"/>
                    <a:pt x="386" y="249"/>
                  </a:cubicBezTo>
                  <a:cubicBezTo>
                    <a:pt x="387" y="248"/>
                    <a:pt x="388" y="246"/>
                    <a:pt x="389" y="245"/>
                  </a:cubicBezTo>
                  <a:cubicBezTo>
                    <a:pt x="390" y="243"/>
                    <a:pt x="391" y="243"/>
                    <a:pt x="393" y="242"/>
                  </a:cubicBezTo>
                  <a:cubicBezTo>
                    <a:pt x="395" y="240"/>
                    <a:pt x="396" y="237"/>
                    <a:pt x="397" y="234"/>
                  </a:cubicBezTo>
                  <a:cubicBezTo>
                    <a:pt x="398" y="233"/>
                    <a:pt x="398" y="232"/>
                    <a:pt x="399" y="230"/>
                  </a:cubicBezTo>
                  <a:cubicBezTo>
                    <a:pt x="400" y="229"/>
                    <a:pt x="401" y="228"/>
                    <a:pt x="402" y="227"/>
                  </a:cubicBezTo>
                  <a:cubicBezTo>
                    <a:pt x="403" y="226"/>
                    <a:pt x="403" y="226"/>
                    <a:pt x="404" y="225"/>
                  </a:cubicBezTo>
                  <a:cubicBezTo>
                    <a:pt x="406" y="224"/>
                    <a:pt x="407" y="224"/>
                    <a:pt x="409" y="223"/>
                  </a:cubicBezTo>
                  <a:cubicBezTo>
                    <a:pt x="411" y="223"/>
                    <a:pt x="413" y="222"/>
                    <a:pt x="414" y="222"/>
                  </a:cubicBezTo>
                  <a:cubicBezTo>
                    <a:pt x="416" y="222"/>
                    <a:pt x="417" y="221"/>
                    <a:pt x="419" y="221"/>
                  </a:cubicBezTo>
                  <a:cubicBezTo>
                    <a:pt x="421" y="220"/>
                    <a:pt x="424" y="219"/>
                    <a:pt x="426" y="218"/>
                  </a:cubicBezTo>
                  <a:cubicBezTo>
                    <a:pt x="428" y="217"/>
                    <a:pt x="429" y="216"/>
                    <a:pt x="430" y="215"/>
                  </a:cubicBezTo>
                  <a:cubicBezTo>
                    <a:pt x="432" y="214"/>
                    <a:pt x="434" y="213"/>
                    <a:pt x="436" y="212"/>
                  </a:cubicBezTo>
                  <a:cubicBezTo>
                    <a:pt x="438" y="212"/>
                    <a:pt x="439" y="210"/>
                    <a:pt x="441" y="209"/>
                  </a:cubicBezTo>
                  <a:cubicBezTo>
                    <a:pt x="443" y="209"/>
                    <a:pt x="445" y="208"/>
                    <a:pt x="447" y="208"/>
                  </a:cubicBezTo>
                  <a:cubicBezTo>
                    <a:pt x="448" y="207"/>
                    <a:pt x="449" y="206"/>
                    <a:pt x="451" y="205"/>
                  </a:cubicBezTo>
                  <a:cubicBezTo>
                    <a:pt x="452" y="204"/>
                    <a:pt x="452" y="202"/>
                    <a:pt x="452" y="201"/>
                  </a:cubicBezTo>
                  <a:cubicBezTo>
                    <a:pt x="452" y="199"/>
                    <a:pt x="451" y="198"/>
                    <a:pt x="451" y="197"/>
                  </a:cubicBezTo>
                  <a:cubicBezTo>
                    <a:pt x="450" y="195"/>
                    <a:pt x="451" y="194"/>
                    <a:pt x="452" y="193"/>
                  </a:cubicBezTo>
                  <a:cubicBezTo>
                    <a:pt x="453" y="193"/>
                    <a:pt x="453" y="192"/>
                    <a:pt x="454" y="192"/>
                  </a:cubicBezTo>
                  <a:cubicBezTo>
                    <a:pt x="455" y="192"/>
                    <a:pt x="456" y="192"/>
                    <a:pt x="455" y="191"/>
                  </a:cubicBezTo>
                  <a:cubicBezTo>
                    <a:pt x="455" y="190"/>
                    <a:pt x="454" y="190"/>
                    <a:pt x="454" y="190"/>
                  </a:cubicBezTo>
                  <a:cubicBezTo>
                    <a:pt x="453" y="189"/>
                    <a:pt x="453" y="189"/>
                    <a:pt x="453" y="188"/>
                  </a:cubicBezTo>
                  <a:cubicBezTo>
                    <a:pt x="452" y="188"/>
                    <a:pt x="452" y="187"/>
                    <a:pt x="452" y="186"/>
                  </a:cubicBezTo>
                  <a:cubicBezTo>
                    <a:pt x="452" y="185"/>
                    <a:pt x="451" y="185"/>
                    <a:pt x="451" y="184"/>
                  </a:cubicBezTo>
                  <a:cubicBezTo>
                    <a:pt x="451" y="183"/>
                    <a:pt x="451" y="182"/>
                    <a:pt x="451" y="181"/>
                  </a:cubicBezTo>
                  <a:cubicBezTo>
                    <a:pt x="450" y="180"/>
                    <a:pt x="450" y="180"/>
                    <a:pt x="449" y="179"/>
                  </a:cubicBezTo>
                  <a:cubicBezTo>
                    <a:pt x="449" y="178"/>
                    <a:pt x="448" y="177"/>
                    <a:pt x="449" y="176"/>
                  </a:cubicBezTo>
                  <a:cubicBezTo>
                    <a:pt x="449" y="175"/>
                    <a:pt x="450" y="174"/>
                    <a:pt x="451" y="173"/>
                  </a:cubicBezTo>
                  <a:cubicBezTo>
                    <a:pt x="451" y="172"/>
                    <a:pt x="452" y="171"/>
                    <a:pt x="452" y="171"/>
                  </a:cubicBezTo>
                  <a:cubicBezTo>
                    <a:pt x="453" y="169"/>
                    <a:pt x="454" y="168"/>
                    <a:pt x="455" y="167"/>
                  </a:cubicBezTo>
                  <a:cubicBezTo>
                    <a:pt x="456" y="167"/>
                    <a:pt x="457" y="167"/>
                    <a:pt x="457" y="166"/>
                  </a:cubicBezTo>
                  <a:cubicBezTo>
                    <a:pt x="458" y="166"/>
                    <a:pt x="458" y="165"/>
                    <a:pt x="459" y="165"/>
                  </a:cubicBezTo>
                  <a:cubicBezTo>
                    <a:pt x="461" y="164"/>
                    <a:pt x="462" y="164"/>
                    <a:pt x="464" y="163"/>
                  </a:cubicBezTo>
                  <a:cubicBezTo>
                    <a:pt x="467" y="161"/>
                    <a:pt x="469" y="158"/>
                    <a:pt x="472" y="159"/>
                  </a:cubicBezTo>
                  <a:cubicBezTo>
                    <a:pt x="474" y="159"/>
                    <a:pt x="476" y="161"/>
                    <a:pt x="477" y="161"/>
                  </a:cubicBezTo>
                  <a:cubicBezTo>
                    <a:pt x="479" y="161"/>
                    <a:pt x="481" y="161"/>
                    <a:pt x="484" y="161"/>
                  </a:cubicBezTo>
                  <a:cubicBezTo>
                    <a:pt x="485" y="161"/>
                    <a:pt x="487" y="162"/>
                    <a:pt x="488" y="162"/>
                  </a:cubicBezTo>
                  <a:cubicBezTo>
                    <a:pt x="489" y="162"/>
                    <a:pt x="490" y="162"/>
                    <a:pt x="490" y="162"/>
                  </a:cubicBezTo>
                  <a:cubicBezTo>
                    <a:pt x="491" y="163"/>
                    <a:pt x="491" y="163"/>
                    <a:pt x="492" y="164"/>
                  </a:cubicBezTo>
                  <a:cubicBezTo>
                    <a:pt x="493" y="164"/>
                    <a:pt x="495" y="164"/>
                    <a:pt x="497" y="164"/>
                  </a:cubicBezTo>
                  <a:cubicBezTo>
                    <a:pt x="498" y="163"/>
                    <a:pt x="499" y="164"/>
                    <a:pt x="499" y="166"/>
                  </a:cubicBezTo>
                  <a:cubicBezTo>
                    <a:pt x="498" y="167"/>
                    <a:pt x="498" y="167"/>
                    <a:pt x="500" y="167"/>
                  </a:cubicBezTo>
                  <a:cubicBezTo>
                    <a:pt x="500" y="167"/>
                    <a:pt x="501" y="168"/>
                    <a:pt x="502" y="169"/>
                  </a:cubicBezTo>
                  <a:cubicBezTo>
                    <a:pt x="503" y="169"/>
                    <a:pt x="503" y="168"/>
                    <a:pt x="504" y="168"/>
                  </a:cubicBezTo>
                  <a:cubicBezTo>
                    <a:pt x="505" y="168"/>
                    <a:pt x="507" y="169"/>
                    <a:pt x="508" y="170"/>
                  </a:cubicBezTo>
                  <a:cubicBezTo>
                    <a:pt x="509" y="171"/>
                    <a:pt x="510" y="172"/>
                    <a:pt x="512" y="171"/>
                  </a:cubicBezTo>
                  <a:cubicBezTo>
                    <a:pt x="513" y="171"/>
                    <a:pt x="513" y="171"/>
                    <a:pt x="514" y="171"/>
                  </a:cubicBezTo>
                  <a:cubicBezTo>
                    <a:pt x="515" y="171"/>
                    <a:pt x="515" y="171"/>
                    <a:pt x="516" y="172"/>
                  </a:cubicBezTo>
                  <a:cubicBezTo>
                    <a:pt x="517" y="172"/>
                    <a:pt x="519" y="172"/>
                    <a:pt x="521" y="172"/>
                  </a:cubicBezTo>
                  <a:cubicBezTo>
                    <a:pt x="522" y="171"/>
                    <a:pt x="523" y="170"/>
                    <a:pt x="524" y="169"/>
                  </a:cubicBezTo>
                  <a:cubicBezTo>
                    <a:pt x="525" y="168"/>
                    <a:pt x="526" y="167"/>
                    <a:pt x="528" y="166"/>
                  </a:cubicBezTo>
                  <a:cubicBezTo>
                    <a:pt x="529" y="165"/>
                    <a:pt x="529" y="164"/>
                    <a:pt x="530" y="163"/>
                  </a:cubicBezTo>
                  <a:cubicBezTo>
                    <a:pt x="531" y="161"/>
                    <a:pt x="533" y="161"/>
                    <a:pt x="534" y="160"/>
                  </a:cubicBezTo>
                  <a:cubicBezTo>
                    <a:pt x="535" y="160"/>
                    <a:pt x="535" y="160"/>
                    <a:pt x="536" y="159"/>
                  </a:cubicBezTo>
                  <a:cubicBezTo>
                    <a:pt x="537" y="159"/>
                    <a:pt x="538" y="159"/>
                    <a:pt x="540" y="158"/>
                  </a:cubicBezTo>
                  <a:cubicBezTo>
                    <a:pt x="540" y="157"/>
                    <a:pt x="540" y="157"/>
                    <a:pt x="541" y="156"/>
                  </a:cubicBezTo>
                  <a:cubicBezTo>
                    <a:pt x="542" y="156"/>
                    <a:pt x="543" y="156"/>
                    <a:pt x="543" y="155"/>
                  </a:cubicBezTo>
                  <a:cubicBezTo>
                    <a:pt x="544" y="155"/>
                    <a:pt x="544" y="154"/>
                    <a:pt x="544" y="154"/>
                  </a:cubicBezTo>
                  <a:cubicBezTo>
                    <a:pt x="545" y="154"/>
                    <a:pt x="546" y="153"/>
                    <a:pt x="546" y="153"/>
                  </a:cubicBezTo>
                  <a:cubicBezTo>
                    <a:pt x="547" y="153"/>
                    <a:pt x="547" y="152"/>
                    <a:pt x="548" y="152"/>
                  </a:cubicBezTo>
                  <a:cubicBezTo>
                    <a:pt x="549" y="152"/>
                    <a:pt x="549" y="152"/>
                    <a:pt x="550" y="152"/>
                  </a:cubicBezTo>
                  <a:cubicBezTo>
                    <a:pt x="552" y="152"/>
                    <a:pt x="553" y="151"/>
                    <a:pt x="555" y="151"/>
                  </a:cubicBezTo>
                  <a:cubicBezTo>
                    <a:pt x="556" y="151"/>
                    <a:pt x="556" y="151"/>
                    <a:pt x="557" y="151"/>
                  </a:cubicBezTo>
                  <a:cubicBezTo>
                    <a:pt x="558" y="150"/>
                    <a:pt x="558" y="150"/>
                    <a:pt x="559" y="149"/>
                  </a:cubicBezTo>
                  <a:cubicBezTo>
                    <a:pt x="560" y="148"/>
                    <a:pt x="561" y="148"/>
                    <a:pt x="562" y="147"/>
                  </a:cubicBezTo>
                  <a:cubicBezTo>
                    <a:pt x="563" y="146"/>
                    <a:pt x="563" y="146"/>
                    <a:pt x="563" y="145"/>
                  </a:cubicBezTo>
                  <a:cubicBezTo>
                    <a:pt x="564" y="144"/>
                    <a:pt x="566" y="143"/>
                    <a:pt x="566" y="141"/>
                  </a:cubicBezTo>
                  <a:cubicBezTo>
                    <a:pt x="567" y="141"/>
                    <a:pt x="567" y="140"/>
                    <a:pt x="568" y="140"/>
                  </a:cubicBezTo>
                  <a:cubicBezTo>
                    <a:pt x="569" y="139"/>
                    <a:pt x="569" y="139"/>
                    <a:pt x="570" y="138"/>
                  </a:cubicBezTo>
                  <a:cubicBezTo>
                    <a:pt x="570" y="138"/>
                    <a:pt x="570" y="137"/>
                    <a:pt x="571" y="137"/>
                  </a:cubicBezTo>
                  <a:cubicBezTo>
                    <a:pt x="572" y="137"/>
                    <a:pt x="574" y="137"/>
                    <a:pt x="576" y="137"/>
                  </a:cubicBezTo>
                  <a:cubicBezTo>
                    <a:pt x="578" y="137"/>
                    <a:pt x="579" y="138"/>
                    <a:pt x="580" y="138"/>
                  </a:cubicBezTo>
                  <a:cubicBezTo>
                    <a:pt x="582" y="139"/>
                    <a:pt x="584" y="138"/>
                    <a:pt x="585" y="139"/>
                  </a:cubicBezTo>
                  <a:cubicBezTo>
                    <a:pt x="586" y="139"/>
                    <a:pt x="586" y="140"/>
                    <a:pt x="587" y="140"/>
                  </a:cubicBezTo>
                  <a:cubicBezTo>
                    <a:pt x="587" y="141"/>
                    <a:pt x="588" y="141"/>
                    <a:pt x="589" y="141"/>
                  </a:cubicBezTo>
                  <a:cubicBezTo>
                    <a:pt x="591" y="141"/>
                    <a:pt x="592" y="142"/>
                    <a:pt x="593" y="142"/>
                  </a:cubicBezTo>
                  <a:cubicBezTo>
                    <a:pt x="595" y="143"/>
                    <a:pt x="596" y="144"/>
                    <a:pt x="597" y="144"/>
                  </a:cubicBezTo>
                  <a:cubicBezTo>
                    <a:pt x="598" y="144"/>
                    <a:pt x="599" y="144"/>
                    <a:pt x="599" y="145"/>
                  </a:cubicBezTo>
                  <a:cubicBezTo>
                    <a:pt x="600" y="145"/>
                    <a:pt x="600" y="146"/>
                    <a:pt x="601" y="146"/>
                  </a:cubicBezTo>
                  <a:cubicBezTo>
                    <a:pt x="602" y="146"/>
                    <a:pt x="603" y="147"/>
                    <a:pt x="603" y="147"/>
                  </a:cubicBezTo>
                  <a:cubicBezTo>
                    <a:pt x="604" y="148"/>
                    <a:pt x="604" y="148"/>
                    <a:pt x="604" y="149"/>
                  </a:cubicBezTo>
                  <a:cubicBezTo>
                    <a:pt x="604" y="149"/>
                    <a:pt x="605" y="149"/>
                    <a:pt x="605" y="149"/>
                  </a:cubicBezTo>
                  <a:cubicBezTo>
                    <a:pt x="606" y="150"/>
                    <a:pt x="606" y="151"/>
                    <a:pt x="606" y="151"/>
                  </a:cubicBezTo>
                  <a:cubicBezTo>
                    <a:pt x="607" y="153"/>
                    <a:pt x="606" y="154"/>
                    <a:pt x="606" y="155"/>
                  </a:cubicBezTo>
                  <a:cubicBezTo>
                    <a:pt x="606" y="156"/>
                    <a:pt x="606" y="157"/>
                    <a:pt x="607" y="158"/>
                  </a:cubicBezTo>
                  <a:cubicBezTo>
                    <a:pt x="607" y="158"/>
                    <a:pt x="608" y="159"/>
                    <a:pt x="608" y="159"/>
                  </a:cubicBezTo>
                  <a:cubicBezTo>
                    <a:pt x="608" y="160"/>
                    <a:pt x="608" y="161"/>
                    <a:pt x="608" y="161"/>
                  </a:cubicBezTo>
                  <a:cubicBezTo>
                    <a:pt x="609" y="162"/>
                    <a:pt x="609" y="162"/>
                    <a:pt x="609" y="163"/>
                  </a:cubicBezTo>
                  <a:cubicBezTo>
                    <a:pt x="609" y="164"/>
                    <a:pt x="609" y="164"/>
                    <a:pt x="610" y="165"/>
                  </a:cubicBezTo>
                  <a:cubicBezTo>
                    <a:pt x="611" y="166"/>
                    <a:pt x="610" y="166"/>
                    <a:pt x="611" y="167"/>
                  </a:cubicBezTo>
                  <a:cubicBezTo>
                    <a:pt x="611" y="168"/>
                    <a:pt x="611" y="168"/>
                    <a:pt x="611" y="169"/>
                  </a:cubicBezTo>
                  <a:cubicBezTo>
                    <a:pt x="611" y="170"/>
                    <a:pt x="611" y="171"/>
                    <a:pt x="612" y="171"/>
                  </a:cubicBezTo>
                  <a:cubicBezTo>
                    <a:pt x="612" y="172"/>
                    <a:pt x="612" y="172"/>
                    <a:pt x="612" y="173"/>
                  </a:cubicBezTo>
                  <a:cubicBezTo>
                    <a:pt x="612" y="173"/>
                    <a:pt x="611" y="173"/>
                    <a:pt x="611" y="174"/>
                  </a:cubicBezTo>
                  <a:cubicBezTo>
                    <a:pt x="611" y="174"/>
                    <a:pt x="612" y="174"/>
                    <a:pt x="612" y="175"/>
                  </a:cubicBezTo>
                  <a:cubicBezTo>
                    <a:pt x="612" y="175"/>
                    <a:pt x="613" y="176"/>
                    <a:pt x="613" y="176"/>
                  </a:cubicBezTo>
                  <a:cubicBezTo>
                    <a:pt x="614" y="176"/>
                    <a:pt x="615" y="176"/>
                    <a:pt x="616" y="176"/>
                  </a:cubicBezTo>
                  <a:cubicBezTo>
                    <a:pt x="616" y="176"/>
                    <a:pt x="617" y="176"/>
                    <a:pt x="618" y="176"/>
                  </a:cubicBezTo>
                  <a:cubicBezTo>
                    <a:pt x="619" y="177"/>
                    <a:pt x="620" y="179"/>
                    <a:pt x="621" y="181"/>
                  </a:cubicBezTo>
                  <a:cubicBezTo>
                    <a:pt x="621" y="182"/>
                    <a:pt x="622" y="182"/>
                    <a:pt x="622" y="182"/>
                  </a:cubicBezTo>
                  <a:cubicBezTo>
                    <a:pt x="623" y="183"/>
                    <a:pt x="623" y="183"/>
                    <a:pt x="623" y="184"/>
                  </a:cubicBezTo>
                  <a:cubicBezTo>
                    <a:pt x="624" y="185"/>
                    <a:pt x="624" y="185"/>
                    <a:pt x="625" y="185"/>
                  </a:cubicBezTo>
                  <a:cubicBezTo>
                    <a:pt x="625" y="186"/>
                    <a:pt x="625" y="187"/>
                    <a:pt x="625" y="187"/>
                  </a:cubicBezTo>
                  <a:cubicBezTo>
                    <a:pt x="625" y="188"/>
                    <a:pt x="624" y="189"/>
                    <a:pt x="625" y="189"/>
                  </a:cubicBezTo>
                  <a:cubicBezTo>
                    <a:pt x="626" y="190"/>
                    <a:pt x="627" y="189"/>
                    <a:pt x="627" y="189"/>
                  </a:cubicBezTo>
                  <a:cubicBezTo>
                    <a:pt x="629" y="189"/>
                    <a:pt x="629" y="190"/>
                    <a:pt x="630" y="190"/>
                  </a:cubicBezTo>
                  <a:cubicBezTo>
                    <a:pt x="632" y="190"/>
                    <a:pt x="633" y="190"/>
                    <a:pt x="634" y="191"/>
                  </a:cubicBezTo>
                  <a:cubicBezTo>
                    <a:pt x="634" y="191"/>
                    <a:pt x="635" y="192"/>
                    <a:pt x="636" y="192"/>
                  </a:cubicBezTo>
                  <a:cubicBezTo>
                    <a:pt x="637" y="193"/>
                    <a:pt x="637" y="194"/>
                    <a:pt x="638" y="194"/>
                  </a:cubicBezTo>
                  <a:cubicBezTo>
                    <a:pt x="639" y="195"/>
                    <a:pt x="639" y="196"/>
                    <a:pt x="640" y="196"/>
                  </a:cubicBezTo>
                  <a:cubicBezTo>
                    <a:pt x="641" y="198"/>
                    <a:pt x="642" y="198"/>
                    <a:pt x="643" y="199"/>
                  </a:cubicBezTo>
                  <a:cubicBezTo>
                    <a:pt x="644" y="200"/>
                    <a:pt x="645" y="202"/>
                    <a:pt x="646" y="203"/>
                  </a:cubicBezTo>
                  <a:cubicBezTo>
                    <a:pt x="648" y="203"/>
                    <a:pt x="649" y="204"/>
                    <a:pt x="650" y="205"/>
                  </a:cubicBezTo>
                  <a:cubicBezTo>
                    <a:pt x="650" y="206"/>
                    <a:pt x="651" y="206"/>
                    <a:pt x="651" y="207"/>
                  </a:cubicBezTo>
                  <a:cubicBezTo>
                    <a:pt x="652" y="207"/>
                    <a:pt x="652" y="208"/>
                    <a:pt x="653" y="208"/>
                  </a:cubicBezTo>
                  <a:cubicBezTo>
                    <a:pt x="654" y="209"/>
                    <a:pt x="655" y="209"/>
                    <a:pt x="656" y="210"/>
                  </a:cubicBezTo>
                  <a:cubicBezTo>
                    <a:pt x="657" y="211"/>
                    <a:pt x="658" y="212"/>
                    <a:pt x="659" y="213"/>
                  </a:cubicBezTo>
                  <a:cubicBezTo>
                    <a:pt x="660" y="214"/>
                    <a:pt x="661" y="215"/>
                    <a:pt x="662" y="216"/>
                  </a:cubicBezTo>
                  <a:cubicBezTo>
                    <a:pt x="663" y="217"/>
                    <a:pt x="665" y="217"/>
                    <a:pt x="666" y="217"/>
                  </a:cubicBezTo>
                  <a:cubicBezTo>
                    <a:pt x="667" y="219"/>
                    <a:pt x="667" y="220"/>
                    <a:pt x="669" y="221"/>
                  </a:cubicBezTo>
                  <a:cubicBezTo>
                    <a:pt x="670" y="221"/>
                    <a:pt x="671" y="220"/>
                    <a:pt x="673" y="220"/>
                  </a:cubicBezTo>
                  <a:cubicBezTo>
                    <a:pt x="674" y="220"/>
                    <a:pt x="675" y="220"/>
                    <a:pt x="676" y="220"/>
                  </a:cubicBezTo>
                  <a:cubicBezTo>
                    <a:pt x="676" y="220"/>
                    <a:pt x="677" y="219"/>
                    <a:pt x="677" y="219"/>
                  </a:cubicBezTo>
                  <a:cubicBezTo>
                    <a:pt x="679" y="219"/>
                    <a:pt x="680" y="219"/>
                    <a:pt x="682" y="220"/>
                  </a:cubicBezTo>
                  <a:cubicBezTo>
                    <a:pt x="682" y="220"/>
                    <a:pt x="682" y="221"/>
                    <a:pt x="683" y="221"/>
                  </a:cubicBezTo>
                  <a:cubicBezTo>
                    <a:pt x="683" y="222"/>
                    <a:pt x="684" y="222"/>
                    <a:pt x="685" y="222"/>
                  </a:cubicBezTo>
                  <a:cubicBezTo>
                    <a:pt x="685" y="223"/>
                    <a:pt x="685" y="224"/>
                    <a:pt x="686" y="224"/>
                  </a:cubicBezTo>
                  <a:cubicBezTo>
                    <a:pt x="686" y="225"/>
                    <a:pt x="687" y="225"/>
                    <a:pt x="687" y="226"/>
                  </a:cubicBezTo>
                  <a:cubicBezTo>
                    <a:pt x="688" y="227"/>
                    <a:pt x="689" y="228"/>
                    <a:pt x="690" y="228"/>
                  </a:cubicBezTo>
                  <a:cubicBezTo>
                    <a:pt x="692" y="229"/>
                    <a:pt x="693" y="229"/>
                    <a:pt x="694" y="230"/>
                  </a:cubicBezTo>
                  <a:cubicBezTo>
                    <a:pt x="695" y="231"/>
                    <a:pt x="696" y="231"/>
                    <a:pt x="697" y="232"/>
                  </a:cubicBezTo>
                  <a:cubicBezTo>
                    <a:pt x="698" y="233"/>
                    <a:pt x="696" y="234"/>
                    <a:pt x="696" y="235"/>
                  </a:cubicBezTo>
                  <a:cubicBezTo>
                    <a:pt x="696" y="235"/>
                    <a:pt x="696" y="235"/>
                    <a:pt x="695" y="236"/>
                  </a:cubicBezTo>
                  <a:cubicBezTo>
                    <a:pt x="695" y="236"/>
                    <a:pt x="695" y="236"/>
                    <a:pt x="695" y="236"/>
                  </a:cubicBezTo>
                  <a:cubicBezTo>
                    <a:pt x="694" y="238"/>
                    <a:pt x="698" y="236"/>
                    <a:pt x="698" y="236"/>
                  </a:cubicBezTo>
                  <a:cubicBezTo>
                    <a:pt x="698" y="235"/>
                    <a:pt x="700" y="235"/>
                    <a:pt x="700" y="235"/>
                  </a:cubicBezTo>
                  <a:cubicBezTo>
                    <a:pt x="701" y="235"/>
                    <a:pt x="702" y="236"/>
                    <a:pt x="702" y="236"/>
                  </a:cubicBezTo>
                  <a:cubicBezTo>
                    <a:pt x="704" y="235"/>
                    <a:pt x="704" y="235"/>
                    <a:pt x="704" y="235"/>
                  </a:cubicBezTo>
                  <a:cubicBezTo>
                    <a:pt x="705" y="234"/>
                    <a:pt x="706" y="234"/>
                    <a:pt x="706" y="235"/>
                  </a:cubicBezTo>
                  <a:cubicBezTo>
                    <a:pt x="707" y="236"/>
                    <a:pt x="707" y="236"/>
                    <a:pt x="707" y="237"/>
                  </a:cubicBezTo>
                  <a:cubicBezTo>
                    <a:pt x="708" y="237"/>
                    <a:pt x="709" y="238"/>
                    <a:pt x="709" y="239"/>
                  </a:cubicBezTo>
                  <a:cubicBezTo>
                    <a:pt x="709" y="239"/>
                    <a:pt x="708" y="240"/>
                    <a:pt x="709" y="241"/>
                  </a:cubicBezTo>
                  <a:cubicBezTo>
                    <a:pt x="709" y="242"/>
                    <a:pt x="710" y="242"/>
                    <a:pt x="709" y="243"/>
                  </a:cubicBezTo>
                  <a:cubicBezTo>
                    <a:pt x="709" y="244"/>
                    <a:pt x="708" y="244"/>
                    <a:pt x="708" y="245"/>
                  </a:cubicBezTo>
                  <a:cubicBezTo>
                    <a:pt x="709" y="246"/>
                    <a:pt x="710" y="246"/>
                    <a:pt x="710" y="247"/>
                  </a:cubicBezTo>
                  <a:cubicBezTo>
                    <a:pt x="711" y="247"/>
                    <a:pt x="711" y="248"/>
                    <a:pt x="712" y="248"/>
                  </a:cubicBezTo>
                  <a:cubicBezTo>
                    <a:pt x="713" y="249"/>
                    <a:pt x="714" y="249"/>
                    <a:pt x="714" y="250"/>
                  </a:cubicBezTo>
                  <a:cubicBezTo>
                    <a:pt x="715" y="250"/>
                    <a:pt x="715" y="251"/>
                    <a:pt x="716" y="251"/>
                  </a:cubicBezTo>
                  <a:cubicBezTo>
                    <a:pt x="716" y="252"/>
                    <a:pt x="717" y="251"/>
                    <a:pt x="718" y="251"/>
                  </a:cubicBezTo>
                  <a:cubicBezTo>
                    <a:pt x="719" y="252"/>
                    <a:pt x="719" y="251"/>
                    <a:pt x="720" y="251"/>
                  </a:cubicBezTo>
                  <a:cubicBezTo>
                    <a:pt x="721" y="250"/>
                    <a:pt x="723" y="250"/>
                    <a:pt x="725" y="251"/>
                  </a:cubicBezTo>
                  <a:cubicBezTo>
                    <a:pt x="726" y="252"/>
                    <a:pt x="726" y="253"/>
                    <a:pt x="726" y="255"/>
                  </a:cubicBezTo>
                  <a:cubicBezTo>
                    <a:pt x="727" y="256"/>
                    <a:pt x="728" y="257"/>
                    <a:pt x="728" y="259"/>
                  </a:cubicBezTo>
                  <a:cubicBezTo>
                    <a:pt x="729" y="260"/>
                    <a:pt x="728" y="262"/>
                    <a:pt x="729" y="263"/>
                  </a:cubicBezTo>
                  <a:cubicBezTo>
                    <a:pt x="729" y="265"/>
                    <a:pt x="730" y="266"/>
                    <a:pt x="731" y="267"/>
                  </a:cubicBezTo>
                  <a:cubicBezTo>
                    <a:pt x="731" y="269"/>
                    <a:pt x="731" y="271"/>
                    <a:pt x="732" y="272"/>
                  </a:cubicBezTo>
                  <a:cubicBezTo>
                    <a:pt x="732" y="273"/>
                    <a:pt x="733" y="275"/>
                    <a:pt x="734" y="276"/>
                  </a:cubicBezTo>
                  <a:cubicBezTo>
                    <a:pt x="735" y="278"/>
                    <a:pt x="736" y="278"/>
                    <a:pt x="736" y="280"/>
                  </a:cubicBezTo>
                  <a:cubicBezTo>
                    <a:pt x="736" y="281"/>
                    <a:pt x="737" y="282"/>
                    <a:pt x="736" y="282"/>
                  </a:cubicBezTo>
                  <a:cubicBezTo>
                    <a:pt x="736" y="283"/>
                    <a:pt x="735" y="282"/>
                    <a:pt x="734" y="283"/>
                  </a:cubicBezTo>
                  <a:cubicBezTo>
                    <a:pt x="734" y="283"/>
                    <a:pt x="733" y="283"/>
                    <a:pt x="732" y="284"/>
                  </a:cubicBezTo>
                  <a:cubicBezTo>
                    <a:pt x="731" y="284"/>
                    <a:pt x="730" y="284"/>
                    <a:pt x="730" y="285"/>
                  </a:cubicBezTo>
                  <a:cubicBezTo>
                    <a:pt x="729" y="285"/>
                    <a:pt x="728" y="286"/>
                    <a:pt x="729" y="287"/>
                  </a:cubicBezTo>
                  <a:cubicBezTo>
                    <a:pt x="730" y="288"/>
                    <a:pt x="730" y="290"/>
                    <a:pt x="729" y="291"/>
                  </a:cubicBezTo>
                  <a:cubicBezTo>
                    <a:pt x="728" y="291"/>
                    <a:pt x="727" y="292"/>
                    <a:pt x="727" y="292"/>
                  </a:cubicBezTo>
                  <a:cubicBezTo>
                    <a:pt x="727" y="293"/>
                    <a:pt x="727" y="294"/>
                    <a:pt x="726" y="294"/>
                  </a:cubicBezTo>
                  <a:cubicBezTo>
                    <a:pt x="725" y="297"/>
                    <a:pt x="723" y="299"/>
                    <a:pt x="724" y="302"/>
                  </a:cubicBezTo>
                  <a:cubicBezTo>
                    <a:pt x="724" y="302"/>
                    <a:pt x="724" y="304"/>
                    <a:pt x="724" y="304"/>
                  </a:cubicBezTo>
                  <a:cubicBezTo>
                    <a:pt x="725" y="304"/>
                    <a:pt x="726" y="304"/>
                    <a:pt x="727" y="304"/>
                  </a:cubicBezTo>
                  <a:cubicBezTo>
                    <a:pt x="727" y="304"/>
                    <a:pt x="728" y="305"/>
                    <a:pt x="729" y="305"/>
                  </a:cubicBezTo>
                  <a:cubicBezTo>
                    <a:pt x="730" y="305"/>
                    <a:pt x="730" y="305"/>
                    <a:pt x="731" y="305"/>
                  </a:cubicBezTo>
                  <a:cubicBezTo>
                    <a:pt x="733" y="305"/>
                    <a:pt x="734" y="305"/>
                    <a:pt x="735" y="303"/>
                  </a:cubicBezTo>
                  <a:cubicBezTo>
                    <a:pt x="736" y="301"/>
                    <a:pt x="737" y="300"/>
                    <a:pt x="738" y="299"/>
                  </a:cubicBezTo>
                  <a:cubicBezTo>
                    <a:pt x="739" y="298"/>
                    <a:pt x="740" y="296"/>
                    <a:pt x="741" y="295"/>
                  </a:cubicBezTo>
                  <a:cubicBezTo>
                    <a:pt x="742" y="294"/>
                    <a:pt x="742" y="293"/>
                    <a:pt x="743" y="292"/>
                  </a:cubicBezTo>
                  <a:cubicBezTo>
                    <a:pt x="744" y="291"/>
                    <a:pt x="745" y="290"/>
                    <a:pt x="745" y="288"/>
                  </a:cubicBezTo>
                  <a:cubicBezTo>
                    <a:pt x="744" y="288"/>
                    <a:pt x="744" y="287"/>
                    <a:pt x="743" y="286"/>
                  </a:cubicBezTo>
                  <a:cubicBezTo>
                    <a:pt x="743" y="286"/>
                    <a:pt x="744" y="285"/>
                    <a:pt x="744" y="284"/>
                  </a:cubicBezTo>
                  <a:cubicBezTo>
                    <a:pt x="745" y="283"/>
                    <a:pt x="746" y="282"/>
                    <a:pt x="747" y="281"/>
                  </a:cubicBezTo>
                  <a:cubicBezTo>
                    <a:pt x="748" y="280"/>
                    <a:pt x="749" y="279"/>
                    <a:pt x="750" y="279"/>
                  </a:cubicBezTo>
                  <a:cubicBezTo>
                    <a:pt x="751" y="279"/>
                    <a:pt x="752" y="278"/>
                    <a:pt x="753" y="279"/>
                  </a:cubicBezTo>
                  <a:cubicBezTo>
                    <a:pt x="753" y="279"/>
                    <a:pt x="753" y="279"/>
                    <a:pt x="754" y="280"/>
                  </a:cubicBezTo>
                  <a:cubicBezTo>
                    <a:pt x="756" y="280"/>
                    <a:pt x="757" y="279"/>
                    <a:pt x="757" y="278"/>
                  </a:cubicBezTo>
                  <a:cubicBezTo>
                    <a:pt x="758" y="275"/>
                    <a:pt x="757" y="273"/>
                    <a:pt x="757" y="271"/>
                  </a:cubicBezTo>
                  <a:cubicBezTo>
                    <a:pt x="757" y="269"/>
                    <a:pt x="756" y="267"/>
                    <a:pt x="755" y="265"/>
                  </a:cubicBezTo>
                  <a:cubicBezTo>
                    <a:pt x="753" y="263"/>
                    <a:pt x="750" y="262"/>
                    <a:pt x="748" y="261"/>
                  </a:cubicBezTo>
                  <a:cubicBezTo>
                    <a:pt x="747" y="260"/>
                    <a:pt x="747" y="260"/>
                    <a:pt x="746" y="260"/>
                  </a:cubicBezTo>
                  <a:cubicBezTo>
                    <a:pt x="745" y="260"/>
                    <a:pt x="744" y="260"/>
                    <a:pt x="744" y="260"/>
                  </a:cubicBezTo>
                  <a:cubicBezTo>
                    <a:pt x="742" y="258"/>
                    <a:pt x="745" y="255"/>
                    <a:pt x="745" y="253"/>
                  </a:cubicBezTo>
                  <a:cubicBezTo>
                    <a:pt x="746" y="252"/>
                    <a:pt x="746" y="250"/>
                    <a:pt x="746" y="249"/>
                  </a:cubicBezTo>
                  <a:cubicBezTo>
                    <a:pt x="747" y="247"/>
                    <a:pt x="748" y="246"/>
                    <a:pt x="749" y="244"/>
                  </a:cubicBezTo>
                  <a:cubicBezTo>
                    <a:pt x="749" y="243"/>
                    <a:pt x="750" y="242"/>
                    <a:pt x="751" y="241"/>
                  </a:cubicBezTo>
                  <a:cubicBezTo>
                    <a:pt x="752" y="240"/>
                    <a:pt x="753" y="239"/>
                    <a:pt x="755" y="238"/>
                  </a:cubicBezTo>
                  <a:cubicBezTo>
                    <a:pt x="755" y="238"/>
                    <a:pt x="758" y="238"/>
                    <a:pt x="759" y="239"/>
                  </a:cubicBezTo>
                  <a:cubicBezTo>
                    <a:pt x="759" y="240"/>
                    <a:pt x="756" y="241"/>
                    <a:pt x="759" y="241"/>
                  </a:cubicBezTo>
                  <a:cubicBezTo>
                    <a:pt x="760" y="241"/>
                    <a:pt x="761" y="241"/>
                    <a:pt x="761" y="242"/>
                  </a:cubicBezTo>
                  <a:cubicBezTo>
                    <a:pt x="762" y="242"/>
                    <a:pt x="763" y="242"/>
                    <a:pt x="763" y="242"/>
                  </a:cubicBezTo>
                  <a:cubicBezTo>
                    <a:pt x="765" y="243"/>
                    <a:pt x="767" y="242"/>
                    <a:pt x="768" y="243"/>
                  </a:cubicBezTo>
                  <a:cubicBezTo>
                    <a:pt x="769" y="244"/>
                    <a:pt x="770" y="245"/>
                    <a:pt x="771" y="246"/>
                  </a:cubicBezTo>
                  <a:cubicBezTo>
                    <a:pt x="773" y="248"/>
                    <a:pt x="774" y="251"/>
                    <a:pt x="777" y="253"/>
                  </a:cubicBezTo>
                  <a:cubicBezTo>
                    <a:pt x="778" y="253"/>
                    <a:pt x="779" y="254"/>
                    <a:pt x="780" y="255"/>
                  </a:cubicBezTo>
                  <a:cubicBezTo>
                    <a:pt x="781" y="256"/>
                    <a:pt x="782" y="257"/>
                    <a:pt x="783" y="257"/>
                  </a:cubicBezTo>
                  <a:cubicBezTo>
                    <a:pt x="785" y="257"/>
                    <a:pt x="785" y="255"/>
                    <a:pt x="785" y="254"/>
                  </a:cubicBezTo>
                  <a:cubicBezTo>
                    <a:pt x="785" y="252"/>
                    <a:pt x="787" y="251"/>
                    <a:pt x="787" y="249"/>
                  </a:cubicBezTo>
                  <a:cubicBezTo>
                    <a:pt x="787" y="248"/>
                    <a:pt x="786" y="247"/>
                    <a:pt x="786" y="246"/>
                  </a:cubicBezTo>
                  <a:cubicBezTo>
                    <a:pt x="785" y="245"/>
                    <a:pt x="784" y="245"/>
                    <a:pt x="784" y="244"/>
                  </a:cubicBezTo>
                  <a:cubicBezTo>
                    <a:pt x="783" y="243"/>
                    <a:pt x="783" y="241"/>
                    <a:pt x="781" y="241"/>
                  </a:cubicBezTo>
                  <a:cubicBezTo>
                    <a:pt x="780" y="240"/>
                    <a:pt x="779" y="240"/>
                    <a:pt x="778" y="239"/>
                  </a:cubicBezTo>
                  <a:cubicBezTo>
                    <a:pt x="777" y="239"/>
                    <a:pt x="777" y="238"/>
                    <a:pt x="776" y="237"/>
                  </a:cubicBezTo>
                  <a:cubicBezTo>
                    <a:pt x="775" y="235"/>
                    <a:pt x="774" y="234"/>
                    <a:pt x="772" y="234"/>
                  </a:cubicBezTo>
                  <a:cubicBezTo>
                    <a:pt x="770" y="234"/>
                    <a:pt x="769" y="232"/>
                    <a:pt x="767" y="231"/>
                  </a:cubicBezTo>
                  <a:cubicBezTo>
                    <a:pt x="766" y="230"/>
                    <a:pt x="764" y="230"/>
                    <a:pt x="763" y="229"/>
                  </a:cubicBezTo>
                  <a:cubicBezTo>
                    <a:pt x="761" y="228"/>
                    <a:pt x="760" y="227"/>
                    <a:pt x="758" y="227"/>
                  </a:cubicBezTo>
                  <a:cubicBezTo>
                    <a:pt x="757" y="226"/>
                    <a:pt x="756" y="226"/>
                    <a:pt x="755" y="225"/>
                  </a:cubicBezTo>
                  <a:cubicBezTo>
                    <a:pt x="754" y="224"/>
                    <a:pt x="753" y="223"/>
                    <a:pt x="752" y="223"/>
                  </a:cubicBezTo>
                  <a:cubicBezTo>
                    <a:pt x="751" y="222"/>
                    <a:pt x="749" y="222"/>
                    <a:pt x="748" y="222"/>
                  </a:cubicBezTo>
                  <a:cubicBezTo>
                    <a:pt x="746" y="221"/>
                    <a:pt x="745" y="220"/>
                    <a:pt x="743" y="219"/>
                  </a:cubicBezTo>
                  <a:cubicBezTo>
                    <a:pt x="741" y="218"/>
                    <a:pt x="739" y="217"/>
                    <a:pt x="737" y="216"/>
                  </a:cubicBezTo>
                  <a:cubicBezTo>
                    <a:pt x="736" y="215"/>
                    <a:pt x="735" y="214"/>
                    <a:pt x="734" y="214"/>
                  </a:cubicBezTo>
                  <a:cubicBezTo>
                    <a:pt x="733" y="213"/>
                    <a:pt x="730" y="211"/>
                    <a:pt x="731" y="209"/>
                  </a:cubicBezTo>
                  <a:cubicBezTo>
                    <a:pt x="731" y="208"/>
                    <a:pt x="733" y="209"/>
                    <a:pt x="734" y="208"/>
                  </a:cubicBezTo>
                  <a:cubicBezTo>
                    <a:pt x="734" y="207"/>
                    <a:pt x="734" y="207"/>
                    <a:pt x="735" y="206"/>
                  </a:cubicBezTo>
                  <a:cubicBezTo>
                    <a:pt x="735" y="206"/>
                    <a:pt x="736" y="206"/>
                    <a:pt x="736" y="205"/>
                  </a:cubicBezTo>
                  <a:cubicBezTo>
                    <a:pt x="737" y="201"/>
                    <a:pt x="734" y="199"/>
                    <a:pt x="730" y="199"/>
                  </a:cubicBezTo>
                  <a:cubicBezTo>
                    <a:pt x="729" y="200"/>
                    <a:pt x="728" y="200"/>
                    <a:pt x="726" y="200"/>
                  </a:cubicBezTo>
                  <a:cubicBezTo>
                    <a:pt x="724" y="200"/>
                    <a:pt x="723" y="200"/>
                    <a:pt x="721" y="200"/>
                  </a:cubicBezTo>
                  <a:cubicBezTo>
                    <a:pt x="720" y="200"/>
                    <a:pt x="719" y="201"/>
                    <a:pt x="717" y="201"/>
                  </a:cubicBezTo>
                  <a:cubicBezTo>
                    <a:pt x="717" y="201"/>
                    <a:pt x="716" y="201"/>
                    <a:pt x="715" y="201"/>
                  </a:cubicBezTo>
                  <a:cubicBezTo>
                    <a:pt x="713" y="201"/>
                    <a:pt x="711" y="201"/>
                    <a:pt x="710" y="200"/>
                  </a:cubicBezTo>
                  <a:cubicBezTo>
                    <a:pt x="709" y="199"/>
                    <a:pt x="707" y="199"/>
                    <a:pt x="706" y="198"/>
                  </a:cubicBezTo>
                  <a:cubicBezTo>
                    <a:pt x="705" y="198"/>
                    <a:pt x="705" y="198"/>
                    <a:pt x="704" y="197"/>
                  </a:cubicBezTo>
                  <a:cubicBezTo>
                    <a:pt x="704" y="197"/>
                    <a:pt x="704" y="196"/>
                    <a:pt x="703" y="196"/>
                  </a:cubicBezTo>
                  <a:cubicBezTo>
                    <a:pt x="702" y="195"/>
                    <a:pt x="701" y="195"/>
                    <a:pt x="700" y="194"/>
                  </a:cubicBezTo>
                  <a:cubicBezTo>
                    <a:pt x="699" y="193"/>
                    <a:pt x="699" y="191"/>
                    <a:pt x="697" y="190"/>
                  </a:cubicBezTo>
                  <a:cubicBezTo>
                    <a:pt x="697" y="190"/>
                    <a:pt x="696" y="190"/>
                    <a:pt x="696" y="189"/>
                  </a:cubicBezTo>
                  <a:cubicBezTo>
                    <a:pt x="695" y="189"/>
                    <a:pt x="695" y="188"/>
                    <a:pt x="694" y="187"/>
                  </a:cubicBezTo>
                  <a:cubicBezTo>
                    <a:pt x="693" y="187"/>
                    <a:pt x="693" y="186"/>
                    <a:pt x="692" y="186"/>
                  </a:cubicBezTo>
                  <a:cubicBezTo>
                    <a:pt x="691" y="185"/>
                    <a:pt x="691" y="184"/>
                    <a:pt x="691" y="183"/>
                  </a:cubicBezTo>
                  <a:cubicBezTo>
                    <a:pt x="691" y="182"/>
                    <a:pt x="690" y="181"/>
                    <a:pt x="689" y="180"/>
                  </a:cubicBezTo>
                  <a:cubicBezTo>
                    <a:pt x="688" y="179"/>
                    <a:pt x="687" y="178"/>
                    <a:pt x="687" y="177"/>
                  </a:cubicBezTo>
                  <a:cubicBezTo>
                    <a:pt x="686" y="176"/>
                    <a:pt x="686" y="175"/>
                    <a:pt x="686" y="174"/>
                  </a:cubicBezTo>
                  <a:cubicBezTo>
                    <a:pt x="686" y="174"/>
                    <a:pt x="685" y="173"/>
                    <a:pt x="685" y="173"/>
                  </a:cubicBezTo>
                  <a:cubicBezTo>
                    <a:pt x="684" y="171"/>
                    <a:pt x="684" y="170"/>
                    <a:pt x="684" y="168"/>
                  </a:cubicBezTo>
                  <a:cubicBezTo>
                    <a:pt x="684" y="166"/>
                    <a:pt x="683" y="165"/>
                    <a:pt x="682" y="164"/>
                  </a:cubicBezTo>
                  <a:cubicBezTo>
                    <a:pt x="681" y="163"/>
                    <a:pt x="681" y="161"/>
                    <a:pt x="680" y="160"/>
                  </a:cubicBezTo>
                  <a:cubicBezTo>
                    <a:pt x="679" y="159"/>
                    <a:pt x="678" y="159"/>
                    <a:pt x="676" y="158"/>
                  </a:cubicBezTo>
                  <a:cubicBezTo>
                    <a:pt x="675" y="158"/>
                    <a:pt x="674" y="156"/>
                    <a:pt x="673" y="155"/>
                  </a:cubicBezTo>
                  <a:cubicBezTo>
                    <a:pt x="672" y="154"/>
                    <a:pt x="671" y="154"/>
                    <a:pt x="670" y="153"/>
                  </a:cubicBezTo>
                  <a:cubicBezTo>
                    <a:pt x="668" y="152"/>
                    <a:pt x="668" y="151"/>
                    <a:pt x="666" y="151"/>
                  </a:cubicBezTo>
                  <a:cubicBezTo>
                    <a:pt x="665" y="150"/>
                    <a:pt x="664" y="149"/>
                    <a:pt x="663" y="148"/>
                  </a:cubicBezTo>
                  <a:cubicBezTo>
                    <a:pt x="663" y="148"/>
                    <a:pt x="662" y="147"/>
                    <a:pt x="661" y="147"/>
                  </a:cubicBezTo>
                  <a:cubicBezTo>
                    <a:pt x="661" y="147"/>
                    <a:pt x="660" y="146"/>
                    <a:pt x="660" y="146"/>
                  </a:cubicBezTo>
                  <a:cubicBezTo>
                    <a:pt x="658" y="145"/>
                    <a:pt x="657" y="144"/>
                    <a:pt x="655" y="143"/>
                  </a:cubicBezTo>
                  <a:cubicBezTo>
                    <a:pt x="655" y="142"/>
                    <a:pt x="654" y="141"/>
                    <a:pt x="653" y="140"/>
                  </a:cubicBezTo>
                  <a:cubicBezTo>
                    <a:pt x="653" y="138"/>
                    <a:pt x="652" y="137"/>
                    <a:pt x="651" y="136"/>
                  </a:cubicBezTo>
                  <a:cubicBezTo>
                    <a:pt x="651" y="135"/>
                    <a:pt x="651" y="133"/>
                    <a:pt x="651" y="131"/>
                  </a:cubicBezTo>
                  <a:cubicBezTo>
                    <a:pt x="651" y="130"/>
                    <a:pt x="650" y="129"/>
                    <a:pt x="650" y="127"/>
                  </a:cubicBezTo>
                  <a:cubicBezTo>
                    <a:pt x="650" y="126"/>
                    <a:pt x="651" y="124"/>
                    <a:pt x="652" y="125"/>
                  </a:cubicBezTo>
                  <a:cubicBezTo>
                    <a:pt x="653" y="125"/>
                    <a:pt x="654" y="126"/>
                    <a:pt x="655" y="125"/>
                  </a:cubicBezTo>
                  <a:cubicBezTo>
                    <a:pt x="654" y="124"/>
                    <a:pt x="654" y="124"/>
                    <a:pt x="655" y="123"/>
                  </a:cubicBezTo>
                  <a:cubicBezTo>
                    <a:pt x="656" y="121"/>
                    <a:pt x="655" y="119"/>
                    <a:pt x="654" y="118"/>
                  </a:cubicBezTo>
                  <a:cubicBezTo>
                    <a:pt x="653" y="117"/>
                    <a:pt x="652" y="117"/>
                    <a:pt x="652" y="116"/>
                  </a:cubicBezTo>
                  <a:cubicBezTo>
                    <a:pt x="651" y="115"/>
                    <a:pt x="651" y="115"/>
                    <a:pt x="650" y="114"/>
                  </a:cubicBezTo>
                  <a:cubicBezTo>
                    <a:pt x="650" y="113"/>
                    <a:pt x="647" y="113"/>
                    <a:pt x="648" y="111"/>
                  </a:cubicBezTo>
                  <a:cubicBezTo>
                    <a:pt x="648" y="110"/>
                    <a:pt x="649" y="110"/>
                    <a:pt x="649" y="110"/>
                  </a:cubicBezTo>
                  <a:cubicBezTo>
                    <a:pt x="650" y="109"/>
                    <a:pt x="650" y="108"/>
                    <a:pt x="650" y="108"/>
                  </a:cubicBezTo>
                  <a:cubicBezTo>
                    <a:pt x="651" y="107"/>
                    <a:pt x="653" y="105"/>
                    <a:pt x="654" y="105"/>
                  </a:cubicBezTo>
                  <a:cubicBezTo>
                    <a:pt x="654" y="106"/>
                    <a:pt x="652" y="109"/>
                    <a:pt x="654" y="108"/>
                  </a:cubicBezTo>
                  <a:cubicBezTo>
                    <a:pt x="655" y="108"/>
                    <a:pt x="655" y="107"/>
                    <a:pt x="656" y="107"/>
                  </a:cubicBezTo>
                  <a:cubicBezTo>
                    <a:pt x="657" y="107"/>
                    <a:pt x="657" y="108"/>
                    <a:pt x="658" y="107"/>
                  </a:cubicBezTo>
                  <a:cubicBezTo>
                    <a:pt x="660" y="106"/>
                    <a:pt x="661" y="105"/>
                    <a:pt x="662" y="105"/>
                  </a:cubicBezTo>
                  <a:cubicBezTo>
                    <a:pt x="664" y="104"/>
                    <a:pt x="665" y="104"/>
                    <a:pt x="667" y="103"/>
                  </a:cubicBezTo>
                  <a:cubicBezTo>
                    <a:pt x="667" y="103"/>
                    <a:pt x="668" y="103"/>
                    <a:pt x="668" y="102"/>
                  </a:cubicBezTo>
                  <a:cubicBezTo>
                    <a:pt x="669" y="101"/>
                    <a:pt x="669" y="101"/>
                    <a:pt x="669" y="100"/>
                  </a:cubicBezTo>
                  <a:cubicBezTo>
                    <a:pt x="669" y="99"/>
                    <a:pt x="671" y="99"/>
                    <a:pt x="671" y="99"/>
                  </a:cubicBezTo>
                  <a:cubicBezTo>
                    <a:pt x="672" y="99"/>
                    <a:pt x="672" y="99"/>
                    <a:pt x="673" y="100"/>
                  </a:cubicBezTo>
                  <a:cubicBezTo>
                    <a:pt x="675" y="100"/>
                    <a:pt x="676" y="99"/>
                    <a:pt x="678" y="99"/>
                  </a:cubicBezTo>
                  <a:cubicBezTo>
                    <a:pt x="679" y="100"/>
                    <a:pt x="680" y="101"/>
                    <a:pt x="680" y="102"/>
                  </a:cubicBezTo>
                  <a:cubicBezTo>
                    <a:pt x="680" y="103"/>
                    <a:pt x="682" y="103"/>
                    <a:pt x="681" y="104"/>
                  </a:cubicBezTo>
                  <a:cubicBezTo>
                    <a:pt x="680" y="104"/>
                    <a:pt x="680" y="104"/>
                    <a:pt x="680" y="105"/>
                  </a:cubicBezTo>
                  <a:cubicBezTo>
                    <a:pt x="680" y="105"/>
                    <a:pt x="680" y="105"/>
                    <a:pt x="679" y="105"/>
                  </a:cubicBezTo>
                  <a:cubicBezTo>
                    <a:pt x="679" y="106"/>
                    <a:pt x="679" y="106"/>
                    <a:pt x="679" y="106"/>
                  </a:cubicBezTo>
                  <a:cubicBezTo>
                    <a:pt x="678" y="106"/>
                    <a:pt x="679" y="107"/>
                    <a:pt x="678" y="107"/>
                  </a:cubicBezTo>
                  <a:cubicBezTo>
                    <a:pt x="678" y="107"/>
                    <a:pt x="679" y="107"/>
                    <a:pt x="679" y="107"/>
                  </a:cubicBezTo>
                  <a:cubicBezTo>
                    <a:pt x="678" y="107"/>
                    <a:pt x="678" y="107"/>
                    <a:pt x="678" y="108"/>
                  </a:cubicBezTo>
                  <a:cubicBezTo>
                    <a:pt x="678" y="108"/>
                    <a:pt x="677" y="109"/>
                    <a:pt x="678" y="109"/>
                  </a:cubicBezTo>
                  <a:cubicBezTo>
                    <a:pt x="678" y="110"/>
                    <a:pt x="678" y="111"/>
                    <a:pt x="678" y="112"/>
                  </a:cubicBezTo>
                  <a:cubicBezTo>
                    <a:pt x="678" y="113"/>
                    <a:pt x="678" y="113"/>
                    <a:pt x="679" y="114"/>
                  </a:cubicBezTo>
                  <a:cubicBezTo>
                    <a:pt x="680" y="115"/>
                    <a:pt x="679" y="117"/>
                    <a:pt x="679" y="118"/>
                  </a:cubicBezTo>
                  <a:cubicBezTo>
                    <a:pt x="680" y="119"/>
                    <a:pt x="680" y="119"/>
                    <a:pt x="681" y="119"/>
                  </a:cubicBezTo>
                  <a:cubicBezTo>
                    <a:pt x="681" y="120"/>
                    <a:pt x="682" y="121"/>
                    <a:pt x="682" y="121"/>
                  </a:cubicBezTo>
                  <a:cubicBezTo>
                    <a:pt x="683" y="121"/>
                    <a:pt x="683" y="121"/>
                    <a:pt x="684" y="122"/>
                  </a:cubicBezTo>
                  <a:cubicBezTo>
                    <a:pt x="684" y="123"/>
                    <a:pt x="684" y="124"/>
                    <a:pt x="684" y="125"/>
                  </a:cubicBezTo>
                  <a:cubicBezTo>
                    <a:pt x="685" y="126"/>
                    <a:pt x="687" y="126"/>
                    <a:pt x="687" y="124"/>
                  </a:cubicBezTo>
                  <a:cubicBezTo>
                    <a:pt x="687" y="122"/>
                    <a:pt x="687" y="121"/>
                    <a:pt x="688" y="120"/>
                  </a:cubicBezTo>
                  <a:cubicBezTo>
                    <a:pt x="689" y="119"/>
                    <a:pt x="689" y="119"/>
                    <a:pt x="690" y="119"/>
                  </a:cubicBezTo>
                  <a:cubicBezTo>
                    <a:pt x="691" y="119"/>
                    <a:pt x="691" y="120"/>
                    <a:pt x="692" y="119"/>
                  </a:cubicBezTo>
                  <a:cubicBezTo>
                    <a:pt x="693" y="118"/>
                    <a:pt x="692" y="117"/>
                    <a:pt x="692" y="116"/>
                  </a:cubicBezTo>
                  <a:cubicBezTo>
                    <a:pt x="693" y="116"/>
                    <a:pt x="693" y="115"/>
                    <a:pt x="693" y="115"/>
                  </a:cubicBezTo>
                  <a:cubicBezTo>
                    <a:pt x="694" y="113"/>
                    <a:pt x="693" y="112"/>
                    <a:pt x="695" y="111"/>
                  </a:cubicBezTo>
                  <a:cubicBezTo>
                    <a:pt x="696" y="111"/>
                    <a:pt x="697" y="111"/>
                    <a:pt x="697" y="112"/>
                  </a:cubicBezTo>
                  <a:cubicBezTo>
                    <a:pt x="698" y="112"/>
                    <a:pt x="698" y="113"/>
                    <a:pt x="699" y="114"/>
                  </a:cubicBezTo>
                  <a:cubicBezTo>
                    <a:pt x="699" y="114"/>
                    <a:pt x="700" y="114"/>
                    <a:pt x="701" y="115"/>
                  </a:cubicBezTo>
                  <a:cubicBezTo>
                    <a:pt x="702" y="115"/>
                    <a:pt x="702" y="116"/>
                    <a:pt x="703" y="116"/>
                  </a:cubicBezTo>
                  <a:cubicBezTo>
                    <a:pt x="703" y="116"/>
                    <a:pt x="704" y="116"/>
                    <a:pt x="705" y="117"/>
                  </a:cubicBezTo>
                  <a:cubicBezTo>
                    <a:pt x="706" y="118"/>
                    <a:pt x="707" y="119"/>
                    <a:pt x="707" y="120"/>
                  </a:cubicBezTo>
                  <a:cubicBezTo>
                    <a:pt x="708" y="122"/>
                    <a:pt x="707" y="123"/>
                    <a:pt x="708" y="125"/>
                  </a:cubicBezTo>
                  <a:cubicBezTo>
                    <a:pt x="708" y="125"/>
                    <a:pt x="709" y="126"/>
                    <a:pt x="709" y="127"/>
                  </a:cubicBezTo>
                  <a:cubicBezTo>
                    <a:pt x="709" y="127"/>
                    <a:pt x="709" y="128"/>
                    <a:pt x="709" y="129"/>
                  </a:cubicBezTo>
                  <a:cubicBezTo>
                    <a:pt x="709" y="130"/>
                    <a:pt x="711" y="131"/>
                    <a:pt x="711" y="132"/>
                  </a:cubicBezTo>
                  <a:cubicBezTo>
                    <a:pt x="712" y="134"/>
                    <a:pt x="713" y="134"/>
                    <a:pt x="714" y="135"/>
                  </a:cubicBezTo>
                  <a:cubicBezTo>
                    <a:pt x="715" y="136"/>
                    <a:pt x="716" y="137"/>
                    <a:pt x="717" y="138"/>
                  </a:cubicBezTo>
                  <a:cubicBezTo>
                    <a:pt x="718" y="138"/>
                    <a:pt x="719" y="138"/>
                    <a:pt x="719" y="139"/>
                  </a:cubicBezTo>
                  <a:cubicBezTo>
                    <a:pt x="720" y="141"/>
                    <a:pt x="718" y="139"/>
                    <a:pt x="717" y="139"/>
                  </a:cubicBezTo>
                  <a:cubicBezTo>
                    <a:pt x="717" y="139"/>
                    <a:pt x="716" y="139"/>
                    <a:pt x="716" y="139"/>
                  </a:cubicBezTo>
                  <a:cubicBezTo>
                    <a:pt x="715" y="139"/>
                    <a:pt x="715" y="138"/>
                    <a:pt x="715" y="138"/>
                  </a:cubicBezTo>
                  <a:cubicBezTo>
                    <a:pt x="714" y="138"/>
                    <a:pt x="714" y="139"/>
                    <a:pt x="714" y="139"/>
                  </a:cubicBezTo>
                  <a:cubicBezTo>
                    <a:pt x="713" y="139"/>
                    <a:pt x="713" y="139"/>
                    <a:pt x="712" y="139"/>
                  </a:cubicBezTo>
                  <a:cubicBezTo>
                    <a:pt x="712" y="141"/>
                    <a:pt x="714" y="141"/>
                    <a:pt x="715" y="141"/>
                  </a:cubicBezTo>
                  <a:cubicBezTo>
                    <a:pt x="715" y="142"/>
                    <a:pt x="715" y="144"/>
                    <a:pt x="716" y="145"/>
                  </a:cubicBezTo>
                  <a:cubicBezTo>
                    <a:pt x="717" y="145"/>
                    <a:pt x="718" y="146"/>
                    <a:pt x="718" y="147"/>
                  </a:cubicBezTo>
                  <a:cubicBezTo>
                    <a:pt x="719" y="147"/>
                    <a:pt x="719" y="148"/>
                    <a:pt x="719" y="148"/>
                  </a:cubicBezTo>
                  <a:cubicBezTo>
                    <a:pt x="720" y="149"/>
                    <a:pt x="721" y="149"/>
                    <a:pt x="722" y="150"/>
                  </a:cubicBezTo>
                  <a:cubicBezTo>
                    <a:pt x="722" y="150"/>
                    <a:pt x="723" y="151"/>
                    <a:pt x="724" y="151"/>
                  </a:cubicBezTo>
                  <a:cubicBezTo>
                    <a:pt x="724" y="151"/>
                    <a:pt x="725" y="152"/>
                    <a:pt x="725" y="152"/>
                  </a:cubicBezTo>
                  <a:cubicBezTo>
                    <a:pt x="726" y="152"/>
                    <a:pt x="727" y="152"/>
                    <a:pt x="728" y="153"/>
                  </a:cubicBezTo>
                  <a:cubicBezTo>
                    <a:pt x="728" y="153"/>
                    <a:pt x="729" y="153"/>
                    <a:pt x="729" y="154"/>
                  </a:cubicBezTo>
                  <a:cubicBezTo>
                    <a:pt x="729" y="154"/>
                    <a:pt x="729" y="155"/>
                    <a:pt x="730" y="155"/>
                  </a:cubicBezTo>
                  <a:cubicBezTo>
                    <a:pt x="730" y="155"/>
                    <a:pt x="730" y="155"/>
                    <a:pt x="731" y="156"/>
                  </a:cubicBezTo>
                  <a:cubicBezTo>
                    <a:pt x="732" y="156"/>
                    <a:pt x="731" y="158"/>
                    <a:pt x="733" y="159"/>
                  </a:cubicBezTo>
                  <a:cubicBezTo>
                    <a:pt x="734" y="159"/>
                    <a:pt x="736" y="159"/>
                    <a:pt x="737" y="159"/>
                  </a:cubicBezTo>
                  <a:cubicBezTo>
                    <a:pt x="739" y="159"/>
                    <a:pt x="741" y="159"/>
                    <a:pt x="742" y="159"/>
                  </a:cubicBezTo>
                  <a:cubicBezTo>
                    <a:pt x="743" y="159"/>
                    <a:pt x="743" y="160"/>
                    <a:pt x="744" y="160"/>
                  </a:cubicBezTo>
                  <a:cubicBezTo>
                    <a:pt x="744" y="161"/>
                    <a:pt x="745" y="160"/>
                    <a:pt x="746" y="161"/>
                  </a:cubicBezTo>
                  <a:cubicBezTo>
                    <a:pt x="747" y="161"/>
                    <a:pt x="747" y="162"/>
                    <a:pt x="747" y="162"/>
                  </a:cubicBezTo>
                  <a:cubicBezTo>
                    <a:pt x="748" y="163"/>
                    <a:pt x="748" y="162"/>
                    <a:pt x="749" y="163"/>
                  </a:cubicBezTo>
                  <a:cubicBezTo>
                    <a:pt x="749" y="164"/>
                    <a:pt x="749" y="164"/>
                    <a:pt x="750" y="165"/>
                  </a:cubicBezTo>
                  <a:cubicBezTo>
                    <a:pt x="751" y="165"/>
                    <a:pt x="752" y="165"/>
                    <a:pt x="752" y="165"/>
                  </a:cubicBezTo>
                  <a:cubicBezTo>
                    <a:pt x="753" y="165"/>
                    <a:pt x="753" y="166"/>
                    <a:pt x="754" y="167"/>
                  </a:cubicBezTo>
                  <a:cubicBezTo>
                    <a:pt x="754" y="167"/>
                    <a:pt x="755" y="167"/>
                    <a:pt x="756" y="168"/>
                  </a:cubicBezTo>
                  <a:cubicBezTo>
                    <a:pt x="756" y="168"/>
                    <a:pt x="757" y="169"/>
                    <a:pt x="757" y="169"/>
                  </a:cubicBezTo>
                  <a:cubicBezTo>
                    <a:pt x="758" y="170"/>
                    <a:pt x="759" y="170"/>
                    <a:pt x="759" y="170"/>
                  </a:cubicBezTo>
                  <a:cubicBezTo>
                    <a:pt x="760" y="170"/>
                    <a:pt x="760" y="171"/>
                    <a:pt x="761" y="171"/>
                  </a:cubicBezTo>
                  <a:cubicBezTo>
                    <a:pt x="762" y="172"/>
                    <a:pt x="762" y="172"/>
                    <a:pt x="763" y="172"/>
                  </a:cubicBezTo>
                  <a:cubicBezTo>
                    <a:pt x="764" y="173"/>
                    <a:pt x="764" y="174"/>
                    <a:pt x="765" y="174"/>
                  </a:cubicBezTo>
                  <a:cubicBezTo>
                    <a:pt x="765" y="175"/>
                    <a:pt x="766" y="175"/>
                    <a:pt x="767" y="175"/>
                  </a:cubicBezTo>
                  <a:cubicBezTo>
                    <a:pt x="767" y="176"/>
                    <a:pt x="769" y="177"/>
                    <a:pt x="769" y="178"/>
                  </a:cubicBezTo>
                  <a:cubicBezTo>
                    <a:pt x="770" y="178"/>
                    <a:pt x="770" y="179"/>
                    <a:pt x="770" y="179"/>
                  </a:cubicBezTo>
                  <a:cubicBezTo>
                    <a:pt x="771" y="180"/>
                    <a:pt x="771" y="180"/>
                    <a:pt x="772" y="180"/>
                  </a:cubicBezTo>
                  <a:cubicBezTo>
                    <a:pt x="773" y="181"/>
                    <a:pt x="773" y="182"/>
                    <a:pt x="773" y="182"/>
                  </a:cubicBezTo>
                  <a:cubicBezTo>
                    <a:pt x="774" y="182"/>
                    <a:pt x="775" y="182"/>
                    <a:pt x="775" y="183"/>
                  </a:cubicBezTo>
                  <a:cubicBezTo>
                    <a:pt x="776" y="183"/>
                    <a:pt x="777" y="183"/>
                    <a:pt x="778" y="184"/>
                  </a:cubicBezTo>
                  <a:cubicBezTo>
                    <a:pt x="779" y="184"/>
                    <a:pt x="780" y="184"/>
                    <a:pt x="781" y="185"/>
                  </a:cubicBezTo>
                  <a:cubicBezTo>
                    <a:pt x="783" y="186"/>
                    <a:pt x="784" y="186"/>
                    <a:pt x="786" y="187"/>
                  </a:cubicBezTo>
                  <a:cubicBezTo>
                    <a:pt x="786" y="188"/>
                    <a:pt x="787" y="190"/>
                    <a:pt x="788" y="190"/>
                  </a:cubicBezTo>
                  <a:cubicBezTo>
                    <a:pt x="789" y="189"/>
                    <a:pt x="787" y="188"/>
                    <a:pt x="788" y="188"/>
                  </a:cubicBezTo>
                  <a:cubicBezTo>
                    <a:pt x="789" y="187"/>
                    <a:pt x="789" y="189"/>
                    <a:pt x="790" y="187"/>
                  </a:cubicBezTo>
                  <a:cubicBezTo>
                    <a:pt x="790" y="187"/>
                    <a:pt x="790" y="186"/>
                    <a:pt x="791" y="186"/>
                  </a:cubicBezTo>
                  <a:cubicBezTo>
                    <a:pt x="791" y="186"/>
                    <a:pt x="792" y="187"/>
                    <a:pt x="792" y="187"/>
                  </a:cubicBezTo>
                  <a:cubicBezTo>
                    <a:pt x="791" y="189"/>
                    <a:pt x="790" y="188"/>
                    <a:pt x="789" y="189"/>
                  </a:cubicBezTo>
                  <a:cubicBezTo>
                    <a:pt x="788" y="189"/>
                    <a:pt x="789" y="191"/>
                    <a:pt x="790" y="191"/>
                  </a:cubicBezTo>
                  <a:cubicBezTo>
                    <a:pt x="790" y="191"/>
                    <a:pt x="791" y="192"/>
                    <a:pt x="792" y="193"/>
                  </a:cubicBezTo>
                  <a:cubicBezTo>
                    <a:pt x="793" y="193"/>
                    <a:pt x="794" y="193"/>
                    <a:pt x="794" y="194"/>
                  </a:cubicBezTo>
                  <a:cubicBezTo>
                    <a:pt x="795" y="195"/>
                    <a:pt x="796" y="197"/>
                    <a:pt x="797" y="197"/>
                  </a:cubicBezTo>
                  <a:cubicBezTo>
                    <a:pt x="798" y="198"/>
                    <a:pt x="798" y="198"/>
                    <a:pt x="799" y="199"/>
                  </a:cubicBezTo>
                  <a:cubicBezTo>
                    <a:pt x="799" y="200"/>
                    <a:pt x="799" y="201"/>
                    <a:pt x="800" y="201"/>
                  </a:cubicBezTo>
                  <a:cubicBezTo>
                    <a:pt x="801" y="201"/>
                    <a:pt x="802" y="201"/>
                    <a:pt x="803" y="201"/>
                  </a:cubicBezTo>
                  <a:cubicBezTo>
                    <a:pt x="804" y="202"/>
                    <a:pt x="804" y="204"/>
                    <a:pt x="805" y="204"/>
                  </a:cubicBezTo>
                  <a:cubicBezTo>
                    <a:pt x="806" y="204"/>
                    <a:pt x="806" y="203"/>
                    <a:pt x="807" y="203"/>
                  </a:cubicBezTo>
                  <a:cubicBezTo>
                    <a:pt x="808" y="204"/>
                    <a:pt x="808" y="204"/>
                    <a:pt x="808" y="205"/>
                  </a:cubicBezTo>
                  <a:cubicBezTo>
                    <a:pt x="808" y="206"/>
                    <a:pt x="809" y="206"/>
                    <a:pt x="809" y="207"/>
                  </a:cubicBezTo>
                  <a:cubicBezTo>
                    <a:pt x="809" y="208"/>
                    <a:pt x="810" y="210"/>
                    <a:pt x="809" y="211"/>
                  </a:cubicBezTo>
                  <a:cubicBezTo>
                    <a:pt x="808" y="211"/>
                    <a:pt x="807" y="211"/>
                    <a:pt x="807" y="211"/>
                  </a:cubicBezTo>
                  <a:cubicBezTo>
                    <a:pt x="806" y="212"/>
                    <a:pt x="806" y="213"/>
                    <a:pt x="806" y="213"/>
                  </a:cubicBezTo>
                  <a:cubicBezTo>
                    <a:pt x="806" y="214"/>
                    <a:pt x="805" y="216"/>
                    <a:pt x="806" y="217"/>
                  </a:cubicBezTo>
                  <a:cubicBezTo>
                    <a:pt x="806" y="217"/>
                    <a:pt x="807" y="217"/>
                    <a:pt x="808" y="217"/>
                  </a:cubicBezTo>
                  <a:cubicBezTo>
                    <a:pt x="808" y="218"/>
                    <a:pt x="808" y="218"/>
                    <a:pt x="808" y="219"/>
                  </a:cubicBezTo>
                  <a:cubicBezTo>
                    <a:pt x="808" y="221"/>
                    <a:pt x="807" y="223"/>
                    <a:pt x="807" y="224"/>
                  </a:cubicBezTo>
                  <a:cubicBezTo>
                    <a:pt x="806" y="226"/>
                    <a:pt x="807" y="228"/>
                    <a:pt x="806" y="229"/>
                  </a:cubicBezTo>
                  <a:cubicBezTo>
                    <a:pt x="805" y="230"/>
                    <a:pt x="805" y="230"/>
                    <a:pt x="805" y="231"/>
                  </a:cubicBezTo>
                  <a:cubicBezTo>
                    <a:pt x="805" y="231"/>
                    <a:pt x="805" y="232"/>
                    <a:pt x="805" y="233"/>
                  </a:cubicBezTo>
                  <a:cubicBezTo>
                    <a:pt x="804" y="233"/>
                    <a:pt x="803" y="234"/>
                    <a:pt x="803" y="234"/>
                  </a:cubicBezTo>
                  <a:cubicBezTo>
                    <a:pt x="803" y="236"/>
                    <a:pt x="804" y="235"/>
                    <a:pt x="804" y="236"/>
                  </a:cubicBezTo>
                  <a:cubicBezTo>
                    <a:pt x="805" y="237"/>
                    <a:pt x="804" y="238"/>
                    <a:pt x="805" y="239"/>
                  </a:cubicBezTo>
                  <a:cubicBezTo>
                    <a:pt x="805" y="239"/>
                    <a:pt x="805" y="240"/>
                    <a:pt x="806" y="240"/>
                  </a:cubicBezTo>
                  <a:cubicBezTo>
                    <a:pt x="806" y="241"/>
                    <a:pt x="806" y="242"/>
                    <a:pt x="805" y="241"/>
                  </a:cubicBezTo>
                  <a:cubicBezTo>
                    <a:pt x="804" y="241"/>
                    <a:pt x="805" y="241"/>
                    <a:pt x="804" y="240"/>
                  </a:cubicBezTo>
                  <a:cubicBezTo>
                    <a:pt x="803" y="239"/>
                    <a:pt x="803" y="241"/>
                    <a:pt x="804" y="242"/>
                  </a:cubicBezTo>
                  <a:cubicBezTo>
                    <a:pt x="804" y="243"/>
                    <a:pt x="805" y="244"/>
                    <a:pt x="805" y="244"/>
                  </a:cubicBezTo>
                  <a:cubicBezTo>
                    <a:pt x="806" y="245"/>
                    <a:pt x="807" y="245"/>
                    <a:pt x="807" y="245"/>
                  </a:cubicBezTo>
                  <a:cubicBezTo>
                    <a:pt x="808" y="246"/>
                    <a:pt x="809" y="246"/>
                    <a:pt x="810" y="247"/>
                  </a:cubicBezTo>
                  <a:cubicBezTo>
                    <a:pt x="810" y="247"/>
                    <a:pt x="811" y="248"/>
                    <a:pt x="811" y="248"/>
                  </a:cubicBezTo>
                  <a:cubicBezTo>
                    <a:pt x="812" y="249"/>
                    <a:pt x="812" y="249"/>
                    <a:pt x="813" y="249"/>
                  </a:cubicBezTo>
                  <a:cubicBezTo>
                    <a:pt x="814" y="249"/>
                    <a:pt x="814" y="250"/>
                    <a:pt x="815" y="251"/>
                  </a:cubicBezTo>
                  <a:cubicBezTo>
                    <a:pt x="816" y="251"/>
                    <a:pt x="816" y="251"/>
                    <a:pt x="816" y="252"/>
                  </a:cubicBezTo>
                  <a:cubicBezTo>
                    <a:pt x="816" y="253"/>
                    <a:pt x="816" y="254"/>
                    <a:pt x="817" y="254"/>
                  </a:cubicBezTo>
                  <a:cubicBezTo>
                    <a:pt x="817" y="255"/>
                    <a:pt x="817" y="255"/>
                    <a:pt x="818" y="256"/>
                  </a:cubicBezTo>
                  <a:cubicBezTo>
                    <a:pt x="818" y="257"/>
                    <a:pt x="818" y="257"/>
                    <a:pt x="819" y="258"/>
                  </a:cubicBezTo>
                  <a:cubicBezTo>
                    <a:pt x="819" y="258"/>
                    <a:pt x="819" y="259"/>
                    <a:pt x="819" y="259"/>
                  </a:cubicBezTo>
                  <a:cubicBezTo>
                    <a:pt x="820" y="260"/>
                    <a:pt x="820" y="260"/>
                    <a:pt x="820" y="261"/>
                  </a:cubicBezTo>
                  <a:cubicBezTo>
                    <a:pt x="820" y="262"/>
                    <a:pt x="820" y="262"/>
                    <a:pt x="821" y="263"/>
                  </a:cubicBezTo>
                  <a:cubicBezTo>
                    <a:pt x="821" y="263"/>
                    <a:pt x="822" y="264"/>
                    <a:pt x="822" y="264"/>
                  </a:cubicBezTo>
                  <a:cubicBezTo>
                    <a:pt x="823" y="265"/>
                    <a:pt x="823" y="267"/>
                    <a:pt x="824" y="267"/>
                  </a:cubicBezTo>
                  <a:cubicBezTo>
                    <a:pt x="825" y="268"/>
                    <a:pt x="825" y="267"/>
                    <a:pt x="825" y="269"/>
                  </a:cubicBezTo>
                  <a:cubicBezTo>
                    <a:pt x="826" y="271"/>
                    <a:pt x="827" y="270"/>
                    <a:pt x="828" y="271"/>
                  </a:cubicBezTo>
                  <a:cubicBezTo>
                    <a:pt x="829" y="271"/>
                    <a:pt x="829" y="272"/>
                    <a:pt x="830" y="272"/>
                  </a:cubicBezTo>
                  <a:cubicBezTo>
                    <a:pt x="830" y="273"/>
                    <a:pt x="831" y="273"/>
                    <a:pt x="832" y="273"/>
                  </a:cubicBezTo>
                  <a:cubicBezTo>
                    <a:pt x="832" y="274"/>
                    <a:pt x="832" y="275"/>
                    <a:pt x="833" y="275"/>
                  </a:cubicBezTo>
                  <a:cubicBezTo>
                    <a:pt x="833" y="276"/>
                    <a:pt x="834" y="276"/>
                    <a:pt x="834" y="277"/>
                  </a:cubicBezTo>
                  <a:cubicBezTo>
                    <a:pt x="834" y="277"/>
                    <a:pt x="835" y="278"/>
                    <a:pt x="835" y="277"/>
                  </a:cubicBezTo>
                  <a:cubicBezTo>
                    <a:pt x="835" y="276"/>
                    <a:pt x="836" y="276"/>
                    <a:pt x="836" y="275"/>
                  </a:cubicBezTo>
                  <a:cubicBezTo>
                    <a:pt x="837" y="275"/>
                    <a:pt x="837" y="274"/>
                    <a:pt x="837" y="274"/>
                  </a:cubicBezTo>
                  <a:cubicBezTo>
                    <a:pt x="838" y="274"/>
                    <a:pt x="838" y="275"/>
                    <a:pt x="839" y="275"/>
                  </a:cubicBezTo>
                  <a:cubicBezTo>
                    <a:pt x="840" y="276"/>
                    <a:pt x="841" y="274"/>
                    <a:pt x="842" y="276"/>
                  </a:cubicBezTo>
                  <a:cubicBezTo>
                    <a:pt x="843" y="277"/>
                    <a:pt x="843" y="277"/>
                    <a:pt x="843" y="278"/>
                  </a:cubicBezTo>
                  <a:cubicBezTo>
                    <a:pt x="843" y="278"/>
                    <a:pt x="843" y="280"/>
                    <a:pt x="842" y="280"/>
                  </a:cubicBezTo>
                  <a:cubicBezTo>
                    <a:pt x="842" y="281"/>
                    <a:pt x="842" y="279"/>
                    <a:pt x="841" y="279"/>
                  </a:cubicBezTo>
                  <a:cubicBezTo>
                    <a:pt x="841" y="278"/>
                    <a:pt x="840" y="279"/>
                    <a:pt x="839" y="278"/>
                  </a:cubicBezTo>
                  <a:cubicBezTo>
                    <a:pt x="838" y="278"/>
                    <a:pt x="838" y="278"/>
                    <a:pt x="837" y="278"/>
                  </a:cubicBezTo>
                  <a:cubicBezTo>
                    <a:pt x="837" y="279"/>
                    <a:pt x="836" y="279"/>
                    <a:pt x="835" y="279"/>
                  </a:cubicBezTo>
                  <a:cubicBezTo>
                    <a:pt x="834" y="280"/>
                    <a:pt x="835" y="280"/>
                    <a:pt x="835" y="281"/>
                  </a:cubicBezTo>
                  <a:cubicBezTo>
                    <a:pt x="835" y="282"/>
                    <a:pt x="833" y="281"/>
                    <a:pt x="833" y="282"/>
                  </a:cubicBezTo>
                  <a:cubicBezTo>
                    <a:pt x="832" y="282"/>
                    <a:pt x="832" y="283"/>
                    <a:pt x="832" y="283"/>
                  </a:cubicBezTo>
                  <a:cubicBezTo>
                    <a:pt x="831" y="284"/>
                    <a:pt x="831" y="284"/>
                    <a:pt x="831" y="285"/>
                  </a:cubicBezTo>
                  <a:cubicBezTo>
                    <a:pt x="831" y="286"/>
                    <a:pt x="831" y="286"/>
                    <a:pt x="831" y="286"/>
                  </a:cubicBezTo>
                  <a:cubicBezTo>
                    <a:pt x="831" y="287"/>
                    <a:pt x="831" y="287"/>
                    <a:pt x="831" y="287"/>
                  </a:cubicBezTo>
                  <a:cubicBezTo>
                    <a:pt x="830" y="288"/>
                    <a:pt x="831" y="288"/>
                    <a:pt x="832" y="288"/>
                  </a:cubicBezTo>
                  <a:cubicBezTo>
                    <a:pt x="832" y="288"/>
                    <a:pt x="833" y="287"/>
                    <a:pt x="833" y="287"/>
                  </a:cubicBezTo>
                  <a:cubicBezTo>
                    <a:pt x="834" y="286"/>
                    <a:pt x="835" y="286"/>
                    <a:pt x="835" y="285"/>
                  </a:cubicBezTo>
                  <a:cubicBezTo>
                    <a:pt x="835" y="285"/>
                    <a:pt x="834" y="284"/>
                    <a:pt x="834" y="284"/>
                  </a:cubicBezTo>
                  <a:cubicBezTo>
                    <a:pt x="834" y="283"/>
                    <a:pt x="834" y="282"/>
                    <a:pt x="835" y="282"/>
                  </a:cubicBezTo>
                  <a:cubicBezTo>
                    <a:pt x="836" y="283"/>
                    <a:pt x="836" y="284"/>
                    <a:pt x="836" y="284"/>
                  </a:cubicBezTo>
                  <a:cubicBezTo>
                    <a:pt x="837" y="285"/>
                    <a:pt x="838" y="285"/>
                    <a:pt x="838" y="285"/>
                  </a:cubicBezTo>
                  <a:cubicBezTo>
                    <a:pt x="839" y="286"/>
                    <a:pt x="839" y="286"/>
                    <a:pt x="839" y="287"/>
                  </a:cubicBezTo>
                  <a:cubicBezTo>
                    <a:pt x="840" y="288"/>
                    <a:pt x="840" y="288"/>
                    <a:pt x="841" y="288"/>
                  </a:cubicBezTo>
                  <a:cubicBezTo>
                    <a:pt x="841" y="289"/>
                    <a:pt x="842" y="290"/>
                    <a:pt x="842" y="291"/>
                  </a:cubicBezTo>
                  <a:cubicBezTo>
                    <a:pt x="842" y="292"/>
                    <a:pt x="842" y="293"/>
                    <a:pt x="843" y="294"/>
                  </a:cubicBezTo>
                  <a:cubicBezTo>
                    <a:pt x="843" y="294"/>
                    <a:pt x="844" y="294"/>
                    <a:pt x="845" y="293"/>
                  </a:cubicBezTo>
                  <a:cubicBezTo>
                    <a:pt x="845" y="292"/>
                    <a:pt x="845" y="292"/>
                    <a:pt x="846" y="292"/>
                  </a:cubicBezTo>
                  <a:cubicBezTo>
                    <a:pt x="847" y="293"/>
                    <a:pt x="847" y="292"/>
                    <a:pt x="848" y="292"/>
                  </a:cubicBezTo>
                  <a:cubicBezTo>
                    <a:pt x="848" y="291"/>
                    <a:pt x="849" y="290"/>
                    <a:pt x="850" y="291"/>
                  </a:cubicBezTo>
                  <a:cubicBezTo>
                    <a:pt x="850" y="292"/>
                    <a:pt x="850" y="292"/>
                    <a:pt x="850" y="293"/>
                  </a:cubicBezTo>
                  <a:cubicBezTo>
                    <a:pt x="850" y="294"/>
                    <a:pt x="851" y="294"/>
                    <a:pt x="852" y="295"/>
                  </a:cubicBezTo>
                  <a:cubicBezTo>
                    <a:pt x="852" y="295"/>
                    <a:pt x="852" y="295"/>
                    <a:pt x="853" y="295"/>
                  </a:cubicBezTo>
                  <a:cubicBezTo>
                    <a:pt x="855" y="293"/>
                    <a:pt x="857" y="295"/>
                    <a:pt x="858" y="294"/>
                  </a:cubicBezTo>
                  <a:cubicBezTo>
                    <a:pt x="860" y="292"/>
                    <a:pt x="861" y="293"/>
                    <a:pt x="862" y="293"/>
                  </a:cubicBezTo>
                  <a:cubicBezTo>
                    <a:pt x="864" y="294"/>
                    <a:pt x="865" y="293"/>
                    <a:pt x="867" y="293"/>
                  </a:cubicBezTo>
                  <a:cubicBezTo>
                    <a:pt x="869" y="293"/>
                    <a:pt x="870" y="293"/>
                    <a:pt x="871" y="293"/>
                  </a:cubicBezTo>
                  <a:cubicBezTo>
                    <a:pt x="872" y="293"/>
                    <a:pt x="874" y="292"/>
                    <a:pt x="874" y="293"/>
                  </a:cubicBezTo>
                  <a:cubicBezTo>
                    <a:pt x="875" y="293"/>
                    <a:pt x="875" y="294"/>
                    <a:pt x="875" y="294"/>
                  </a:cubicBezTo>
                  <a:cubicBezTo>
                    <a:pt x="876" y="294"/>
                    <a:pt x="876" y="294"/>
                    <a:pt x="877" y="294"/>
                  </a:cubicBezTo>
                  <a:cubicBezTo>
                    <a:pt x="877" y="294"/>
                    <a:pt x="878" y="294"/>
                    <a:pt x="878" y="294"/>
                  </a:cubicBezTo>
                  <a:cubicBezTo>
                    <a:pt x="879" y="294"/>
                    <a:pt x="879" y="294"/>
                    <a:pt x="880" y="295"/>
                  </a:cubicBezTo>
                  <a:cubicBezTo>
                    <a:pt x="880" y="295"/>
                    <a:pt x="881" y="295"/>
                    <a:pt x="881" y="295"/>
                  </a:cubicBezTo>
                  <a:cubicBezTo>
                    <a:pt x="882" y="296"/>
                    <a:pt x="882" y="296"/>
                    <a:pt x="882" y="296"/>
                  </a:cubicBezTo>
                  <a:cubicBezTo>
                    <a:pt x="883" y="297"/>
                    <a:pt x="884" y="297"/>
                    <a:pt x="885" y="297"/>
                  </a:cubicBezTo>
                  <a:cubicBezTo>
                    <a:pt x="885" y="297"/>
                    <a:pt x="886" y="298"/>
                    <a:pt x="886" y="298"/>
                  </a:cubicBezTo>
                  <a:cubicBezTo>
                    <a:pt x="887" y="298"/>
                    <a:pt x="888" y="298"/>
                    <a:pt x="888" y="299"/>
                  </a:cubicBezTo>
                  <a:cubicBezTo>
                    <a:pt x="888" y="300"/>
                    <a:pt x="887" y="300"/>
                    <a:pt x="887" y="300"/>
                  </a:cubicBezTo>
                  <a:cubicBezTo>
                    <a:pt x="886" y="301"/>
                    <a:pt x="886" y="302"/>
                    <a:pt x="885" y="302"/>
                  </a:cubicBezTo>
                  <a:cubicBezTo>
                    <a:pt x="884" y="303"/>
                    <a:pt x="883" y="304"/>
                    <a:pt x="882" y="303"/>
                  </a:cubicBezTo>
                  <a:cubicBezTo>
                    <a:pt x="881" y="303"/>
                    <a:pt x="879" y="303"/>
                    <a:pt x="878" y="302"/>
                  </a:cubicBezTo>
                  <a:cubicBezTo>
                    <a:pt x="878" y="302"/>
                    <a:pt x="877" y="301"/>
                    <a:pt x="876" y="301"/>
                  </a:cubicBezTo>
                  <a:cubicBezTo>
                    <a:pt x="876" y="301"/>
                    <a:pt x="875" y="300"/>
                    <a:pt x="875" y="300"/>
                  </a:cubicBezTo>
                  <a:cubicBezTo>
                    <a:pt x="874" y="299"/>
                    <a:pt x="873" y="299"/>
                    <a:pt x="872" y="299"/>
                  </a:cubicBezTo>
                  <a:cubicBezTo>
                    <a:pt x="871" y="298"/>
                    <a:pt x="871" y="298"/>
                    <a:pt x="870" y="298"/>
                  </a:cubicBezTo>
                  <a:cubicBezTo>
                    <a:pt x="869" y="297"/>
                    <a:pt x="869" y="298"/>
                    <a:pt x="868" y="297"/>
                  </a:cubicBezTo>
                  <a:cubicBezTo>
                    <a:pt x="867" y="297"/>
                    <a:pt x="866" y="296"/>
                    <a:pt x="865" y="295"/>
                  </a:cubicBezTo>
                  <a:cubicBezTo>
                    <a:pt x="865" y="295"/>
                    <a:pt x="864" y="295"/>
                    <a:pt x="864" y="295"/>
                  </a:cubicBezTo>
                  <a:cubicBezTo>
                    <a:pt x="862" y="295"/>
                    <a:pt x="861" y="294"/>
                    <a:pt x="859" y="294"/>
                  </a:cubicBezTo>
                  <a:cubicBezTo>
                    <a:pt x="858" y="295"/>
                    <a:pt x="857" y="295"/>
                    <a:pt x="856" y="295"/>
                  </a:cubicBezTo>
                  <a:cubicBezTo>
                    <a:pt x="855" y="296"/>
                    <a:pt x="855" y="295"/>
                    <a:pt x="854" y="295"/>
                  </a:cubicBezTo>
                  <a:cubicBezTo>
                    <a:pt x="852" y="295"/>
                    <a:pt x="853" y="297"/>
                    <a:pt x="851" y="298"/>
                  </a:cubicBezTo>
                  <a:cubicBezTo>
                    <a:pt x="850" y="298"/>
                    <a:pt x="850" y="298"/>
                    <a:pt x="849" y="299"/>
                  </a:cubicBezTo>
                  <a:cubicBezTo>
                    <a:pt x="848" y="299"/>
                    <a:pt x="848" y="300"/>
                    <a:pt x="848" y="301"/>
                  </a:cubicBezTo>
                  <a:cubicBezTo>
                    <a:pt x="847" y="302"/>
                    <a:pt x="846" y="303"/>
                    <a:pt x="845" y="304"/>
                  </a:cubicBezTo>
                  <a:cubicBezTo>
                    <a:pt x="844" y="304"/>
                    <a:pt x="842" y="305"/>
                    <a:pt x="843" y="306"/>
                  </a:cubicBezTo>
                  <a:cubicBezTo>
                    <a:pt x="844" y="307"/>
                    <a:pt x="844" y="307"/>
                    <a:pt x="845" y="307"/>
                  </a:cubicBezTo>
                  <a:cubicBezTo>
                    <a:pt x="845" y="308"/>
                    <a:pt x="845" y="309"/>
                    <a:pt x="846" y="309"/>
                  </a:cubicBezTo>
                  <a:cubicBezTo>
                    <a:pt x="847" y="311"/>
                    <a:pt x="849" y="310"/>
                    <a:pt x="850" y="312"/>
                  </a:cubicBezTo>
                  <a:cubicBezTo>
                    <a:pt x="850" y="313"/>
                    <a:pt x="850" y="314"/>
                    <a:pt x="851" y="314"/>
                  </a:cubicBezTo>
                  <a:cubicBezTo>
                    <a:pt x="851" y="315"/>
                    <a:pt x="852" y="315"/>
                    <a:pt x="853" y="315"/>
                  </a:cubicBezTo>
                  <a:cubicBezTo>
                    <a:pt x="854" y="316"/>
                    <a:pt x="855" y="318"/>
                    <a:pt x="855" y="319"/>
                  </a:cubicBezTo>
                  <a:cubicBezTo>
                    <a:pt x="855" y="322"/>
                    <a:pt x="851" y="324"/>
                    <a:pt x="854" y="327"/>
                  </a:cubicBezTo>
                  <a:cubicBezTo>
                    <a:pt x="854" y="328"/>
                    <a:pt x="855" y="328"/>
                    <a:pt x="856" y="329"/>
                  </a:cubicBezTo>
                  <a:cubicBezTo>
                    <a:pt x="856" y="330"/>
                    <a:pt x="855" y="333"/>
                    <a:pt x="856" y="333"/>
                  </a:cubicBezTo>
                  <a:cubicBezTo>
                    <a:pt x="857" y="333"/>
                    <a:pt x="858" y="332"/>
                    <a:pt x="858" y="332"/>
                  </a:cubicBezTo>
                  <a:cubicBezTo>
                    <a:pt x="859" y="331"/>
                    <a:pt x="860" y="331"/>
                    <a:pt x="861" y="330"/>
                  </a:cubicBezTo>
                  <a:cubicBezTo>
                    <a:pt x="862" y="328"/>
                    <a:pt x="862" y="327"/>
                    <a:pt x="864" y="327"/>
                  </a:cubicBezTo>
                  <a:cubicBezTo>
                    <a:pt x="866" y="327"/>
                    <a:pt x="866" y="329"/>
                    <a:pt x="867" y="330"/>
                  </a:cubicBezTo>
                  <a:cubicBezTo>
                    <a:pt x="868" y="331"/>
                    <a:pt x="869" y="332"/>
                    <a:pt x="870" y="333"/>
                  </a:cubicBezTo>
                  <a:cubicBezTo>
                    <a:pt x="870" y="335"/>
                    <a:pt x="870" y="336"/>
                    <a:pt x="871" y="338"/>
                  </a:cubicBezTo>
                  <a:cubicBezTo>
                    <a:pt x="872" y="339"/>
                    <a:pt x="872" y="340"/>
                    <a:pt x="873" y="341"/>
                  </a:cubicBezTo>
                  <a:cubicBezTo>
                    <a:pt x="873" y="342"/>
                    <a:pt x="873" y="343"/>
                    <a:pt x="873" y="343"/>
                  </a:cubicBezTo>
                  <a:cubicBezTo>
                    <a:pt x="874" y="343"/>
                    <a:pt x="874" y="342"/>
                    <a:pt x="874" y="341"/>
                  </a:cubicBezTo>
                  <a:cubicBezTo>
                    <a:pt x="874" y="340"/>
                    <a:pt x="872" y="338"/>
                    <a:pt x="873" y="337"/>
                  </a:cubicBezTo>
                  <a:cubicBezTo>
                    <a:pt x="873" y="337"/>
                    <a:pt x="874" y="337"/>
                    <a:pt x="875" y="336"/>
                  </a:cubicBezTo>
                  <a:cubicBezTo>
                    <a:pt x="875" y="335"/>
                    <a:pt x="875" y="334"/>
                    <a:pt x="875" y="334"/>
                  </a:cubicBezTo>
                  <a:cubicBezTo>
                    <a:pt x="875" y="331"/>
                    <a:pt x="877" y="333"/>
                    <a:pt x="878" y="334"/>
                  </a:cubicBezTo>
                  <a:cubicBezTo>
                    <a:pt x="879" y="335"/>
                    <a:pt x="881" y="334"/>
                    <a:pt x="882" y="335"/>
                  </a:cubicBezTo>
                  <a:cubicBezTo>
                    <a:pt x="882" y="336"/>
                    <a:pt x="883" y="337"/>
                    <a:pt x="883" y="337"/>
                  </a:cubicBezTo>
                  <a:cubicBezTo>
                    <a:pt x="884" y="337"/>
                    <a:pt x="884" y="337"/>
                    <a:pt x="885" y="338"/>
                  </a:cubicBezTo>
                  <a:cubicBezTo>
                    <a:pt x="886" y="339"/>
                    <a:pt x="887" y="340"/>
                    <a:pt x="887" y="341"/>
                  </a:cubicBezTo>
                  <a:cubicBezTo>
                    <a:pt x="888" y="341"/>
                    <a:pt x="888" y="342"/>
                    <a:pt x="889" y="342"/>
                  </a:cubicBezTo>
                  <a:cubicBezTo>
                    <a:pt x="889" y="341"/>
                    <a:pt x="889" y="340"/>
                    <a:pt x="888" y="339"/>
                  </a:cubicBezTo>
                  <a:cubicBezTo>
                    <a:pt x="887" y="338"/>
                    <a:pt x="887" y="337"/>
                    <a:pt x="886" y="336"/>
                  </a:cubicBezTo>
                  <a:cubicBezTo>
                    <a:pt x="885" y="334"/>
                    <a:pt x="886" y="332"/>
                    <a:pt x="885" y="331"/>
                  </a:cubicBezTo>
                  <a:cubicBezTo>
                    <a:pt x="885" y="329"/>
                    <a:pt x="884" y="329"/>
                    <a:pt x="884" y="327"/>
                  </a:cubicBezTo>
                  <a:cubicBezTo>
                    <a:pt x="884" y="325"/>
                    <a:pt x="883" y="324"/>
                    <a:pt x="882" y="323"/>
                  </a:cubicBezTo>
                  <a:cubicBezTo>
                    <a:pt x="882" y="322"/>
                    <a:pt x="881" y="322"/>
                    <a:pt x="881" y="321"/>
                  </a:cubicBezTo>
                  <a:cubicBezTo>
                    <a:pt x="881" y="320"/>
                    <a:pt x="881" y="319"/>
                    <a:pt x="881" y="319"/>
                  </a:cubicBezTo>
                  <a:cubicBezTo>
                    <a:pt x="881" y="318"/>
                    <a:pt x="879" y="316"/>
                    <a:pt x="880" y="315"/>
                  </a:cubicBezTo>
                  <a:cubicBezTo>
                    <a:pt x="882" y="315"/>
                    <a:pt x="882" y="316"/>
                    <a:pt x="882" y="317"/>
                  </a:cubicBezTo>
                  <a:cubicBezTo>
                    <a:pt x="883" y="317"/>
                    <a:pt x="883" y="318"/>
                    <a:pt x="884" y="318"/>
                  </a:cubicBezTo>
                  <a:cubicBezTo>
                    <a:pt x="885" y="319"/>
                    <a:pt x="887" y="319"/>
                    <a:pt x="888" y="320"/>
                  </a:cubicBezTo>
                  <a:cubicBezTo>
                    <a:pt x="888" y="320"/>
                    <a:pt x="888" y="321"/>
                    <a:pt x="889" y="321"/>
                  </a:cubicBezTo>
                  <a:cubicBezTo>
                    <a:pt x="890" y="320"/>
                    <a:pt x="890" y="319"/>
                    <a:pt x="890" y="319"/>
                  </a:cubicBezTo>
                  <a:cubicBezTo>
                    <a:pt x="891" y="317"/>
                    <a:pt x="895" y="317"/>
                    <a:pt x="894" y="315"/>
                  </a:cubicBezTo>
                  <a:cubicBezTo>
                    <a:pt x="894" y="314"/>
                    <a:pt x="894" y="314"/>
                    <a:pt x="893" y="313"/>
                  </a:cubicBezTo>
                  <a:cubicBezTo>
                    <a:pt x="893" y="313"/>
                    <a:pt x="893" y="312"/>
                    <a:pt x="893" y="312"/>
                  </a:cubicBezTo>
                  <a:cubicBezTo>
                    <a:pt x="892" y="310"/>
                    <a:pt x="891" y="312"/>
                    <a:pt x="890" y="312"/>
                  </a:cubicBezTo>
                  <a:cubicBezTo>
                    <a:pt x="888" y="312"/>
                    <a:pt x="889" y="311"/>
                    <a:pt x="888" y="310"/>
                  </a:cubicBezTo>
                  <a:cubicBezTo>
                    <a:pt x="888" y="310"/>
                    <a:pt x="888" y="309"/>
                    <a:pt x="887" y="309"/>
                  </a:cubicBezTo>
                  <a:cubicBezTo>
                    <a:pt x="887" y="308"/>
                    <a:pt x="887" y="308"/>
                    <a:pt x="886" y="307"/>
                  </a:cubicBezTo>
                  <a:cubicBezTo>
                    <a:pt x="886" y="306"/>
                    <a:pt x="883" y="305"/>
                    <a:pt x="886" y="304"/>
                  </a:cubicBezTo>
                  <a:cubicBezTo>
                    <a:pt x="887" y="304"/>
                    <a:pt x="887" y="304"/>
                    <a:pt x="888" y="304"/>
                  </a:cubicBezTo>
                  <a:cubicBezTo>
                    <a:pt x="888" y="303"/>
                    <a:pt x="889" y="303"/>
                    <a:pt x="890" y="303"/>
                  </a:cubicBezTo>
                  <a:cubicBezTo>
                    <a:pt x="891" y="303"/>
                    <a:pt x="891" y="303"/>
                    <a:pt x="892" y="303"/>
                  </a:cubicBezTo>
                  <a:cubicBezTo>
                    <a:pt x="893" y="303"/>
                    <a:pt x="893" y="303"/>
                    <a:pt x="893" y="303"/>
                  </a:cubicBezTo>
                  <a:cubicBezTo>
                    <a:pt x="894" y="304"/>
                    <a:pt x="894" y="304"/>
                    <a:pt x="894" y="304"/>
                  </a:cubicBezTo>
                  <a:cubicBezTo>
                    <a:pt x="895" y="305"/>
                    <a:pt x="895" y="302"/>
                    <a:pt x="896" y="301"/>
                  </a:cubicBezTo>
                  <a:cubicBezTo>
                    <a:pt x="898" y="300"/>
                    <a:pt x="897" y="304"/>
                    <a:pt x="898" y="305"/>
                  </a:cubicBezTo>
                  <a:cubicBezTo>
                    <a:pt x="898" y="305"/>
                    <a:pt x="899" y="304"/>
                    <a:pt x="900" y="304"/>
                  </a:cubicBezTo>
                  <a:cubicBezTo>
                    <a:pt x="901" y="305"/>
                    <a:pt x="900" y="306"/>
                    <a:pt x="900" y="307"/>
                  </a:cubicBezTo>
                  <a:cubicBezTo>
                    <a:pt x="901" y="308"/>
                    <a:pt x="903" y="307"/>
                    <a:pt x="904" y="308"/>
                  </a:cubicBezTo>
                  <a:cubicBezTo>
                    <a:pt x="904" y="309"/>
                    <a:pt x="904" y="310"/>
                    <a:pt x="904" y="310"/>
                  </a:cubicBezTo>
                  <a:cubicBezTo>
                    <a:pt x="905" y="311"/>
                    <a:pt x="906" y="310"/>
                    <a:pt x="906" y="310"/>
                  </a:cubicBezTo>
                  <a:cubicBezTo>
                    <a:pt x="907" y="310"/>
                    <a:pt x="907" y="311"/>
                    <a:pt x="908" y="310"/>
                  </a:cubicBezTo>
                  <a:cubicBezTo>
                    <a:pt x="909" y="309"/>
                    <a:pt x="909" y="309"/>
                    <a:pt x="909" y="308"/>
                  </a:cubicBezTo>
                  <a:cubicBezTo>
                    <a:pt x="909" y="307"/>
                    <a:pt x="908" y="307"/>
                    <a:pt x="908" y="306"/>
                  </a:cubicBezTo>
                  <a:cubicBezTo>
                    <a:pt x="907" y="305"/>
                    <a:pt x="907" y="305"/>
                    <a:pt x="907" y="304"/>
                  </a:cubicBezTo>
                  <a:cubicBezTo>
                    <a:pt x="907" y="302"/>
                    <a:pt x="906" y="301"/>
                    <a:pt x="907" y="300"/>
                  </a:cubicBezTo>
                  <a:cubicBezTo>
                    <a:pt x="907" y="299"/>
                    <a:pt x="908" y="299"/>
                    <a:pt x="907" y="298"/>
                  </a:cubicBezTo>
                  <a:cubicBezTo>
                    <a:pt x="907" y="297"/>
                    <a:pt x="906" y="297"/>
                    <a:pt x="906" y="297"/>
                  </a:cubicBezTo>
                  <a:cubicBezTo>
                    <a:pt x="905" y="296"/>
                    <a:pt x="904" y="295"/>
                    <a:pt x="903" y="294"/>
                  </a:cubicBezTo>
                  <a:cubicBezTo>
                    <a:pt x="902" y="294"/>
                    <a:pt x="899" y="293"/>
                    <a:pt x="900" y="292"/>
                  </a:cubicBezTo>
                  <a:cubicBezTo>
                    <a:pt x="900" y="291"/>
                    <a:pt x="903" y="292"/>
                    <a:pt x="903" y="292"/>
                  </a:cubicBezTo>
                  <a:cubicBezTo>
                    <a:pt x="904" y="292"/>
                    <a:pt x="905" y="292"/>
                    <a:pt x="906" y="293"/>
                  </a:cubicBezTo>
                  <a:cubicBezTo>
                    <a:pt x="907" y="293"/>
                    <a:pt x="906" y="294"/>
                    <a:pt x="907" y="294"/>
                  </a:cubicBezTo>
                  <a:cubicBezTo>
                    <a:pt x="907" y="295"/>
                    <a:pt x="909" y="296"/>
                    <a:pt x="909" y="297"/>
                  </a:cubicBezTo>
                  <a:cubicBezTo>
                    <a:pt x="909" y="298"/>
                    <a:pt x="909" y="298"/>
                    <a:pt x="910" y="299"/>
                  </a:cubicBezTo>
                  <a:cubicBezTo>
                    <a:pt x="910" y="300"/>
                    <a:pt x="911" y="300"/>
                    <a:pt x="911" y="300"/>
                  </a:cubicBezTo>
                  <a:cubicBezTo>
                    <a:pt x="912" y="300"/>
                    <a:pt x="912" y="300"/>
                    <a:pt x="913" y="301"/>
                  </a:cubicBezTo>
                  <a:cubicBezTo>
                    <a:pt x="913" y="301"/>
                    <a:pt x="913" y="302"/>
                    <a:pt x="914" y="302"/>
                  </a:cubicBezTo>
                  <a:cubicBezTo>
                    <a:pt x="915" y="303"/>
                    <a:pt x="918" y="304"/>
                    <a:pt x="918" y="303"/>
                  </a:cubicBezTo>
                  <a:cubicBezTo>
                    <a:pt x="919" y="302"/>
                    <a:pt x="919" y="299"/>
                    <a:pt x="918" y="298"/>
                  </a:cubicBezTo>
                  <a:cubicBezTo>
                    <a:pt x="917" y="298"/>
                    <a:pt x="916" y="298"/>
                    <a:pt x="916" y="298"/>
                  </a:cubicBezTo>
                  <a:cubicBezTo>
                    <a:pt x="915" y="298"/>
                    <a:pt x="914" y="298"/>
                    <a:pt x="914" y="298"/>
                  </a:cubicBezTo>
                  <a:cubicBezTo>
                    <a:pt x="912" y="297"/>
                    <a:pt x="912" y="295"/>
                    <a:pt x="911" y="294"/>
                  </a:cubicBezTo>
                  <a:cubicBezTo>
                    <a:pt x="911" y="293"/>
                    <a:pt x="910" y="292"/>
                    <a:pt x="910" y="290"/>
                  </a:cubicBezTo>
                  <a:cubicBezTo>
                    <a:pt x="910" y="290"/>
                    <a:pt x="910" y="289"/>
                    <a:pt x="910" y="289"/>
                  </a:cubicBezTo>
                  <a:cubicBezTo>
                    <a:pt x="910" y="288"/>
                    <a:pt x="909" y="288"/>
                    <a:pt x="908" y="288"/>
                  </a:cubicBezTo>
                  <a:cubicBezTo>
                    <a:pt x="908" y="287"/>
                    <a:pt x="908" y="286"/>
                    <a:pt x="908" y="286"/>
                  </a:cubicBezTo>
                  <a:cubicBezTo>
                    <a:pt x="907" y="284"/>
                    <a:pt x="905" y="285"/>
                    <a:pt x="903" y="285"/>
                  </a:cubicBezTo>
                  <a:cubicBezTo>
                    <a:pt x="902" y="285"/>
                    <a:pt x="902" y="285"/>
                    <a:pt x="902" y="284"/>
                  </a:cubicBezTo>
                  <a:cubicBezTo>
                    <a:pt x="901" y="283"/>
                    <a:pt x="900" y="283"/>
                    <a:pt x="899" y="283"/>
                  </a:cubicBezTo>
                  <a:cubicBezTo>
                    <a:pt x="898" y="282"/>
                    <a:pt x="897" y="282"/>
                    <a:pt x="896" y="282"/>
                  </a:cubicBezTo>
                  <a:cubicBezTo>
                    <a:pt x="895" y="281"/>
                    <a:pt x="894" y="280"/>
                    <a:pt x="894" y="280"/>
                  </a:cubicBezTo>
                  <a:cubicBezTo>
                    <a:pt x="893" y="279"/>
                    <a:pt x="893" y="278"/>
                    <a:pt x="893" y="278"/>
                  </a:cubicBezTo>
                  <a:cubicBezTo>
                    <a:pt x="893" y="277"/>
                    <a:pt x="892" y="276"/>
                    <a:pt x="891" y="276"/>
                  </a:cubicBezTo>
                  <a:cubicBezTo>
                    <a:pt x="890" y="275"/>
                    <a:pt x="888" y="276"/>
                    <a:pt x="887" y="277"/>
                  </a:cubicBezTo>
                  <a:cubicBezTo>
                    <a:pt x="886" y="277"/>
                    <a:pt x="886" y="278"/>
                    <a:pt x="886" y="278"/>
                  </a:cubicBezTo>
                  <a:cubicBezTo>
                    <a:pt x="885" y="279"/>
                    <a:pt x="884" y="279"/>
                    <a:pt x="884" y="279"/>
                  </a:cubicBezTo>
                  <a:cubicBezTo>
                    <a:pt x="883" y="279"/>
                    <a:pt x="882" y="280"/>
                    <a:pt x="881" y="280"/>
                  </a:cubicBezTo>
                  <a:cubicBezTo>
                    <a:pt x="882" y="281"/>
                    <a:pt x="883" y="280"/>
                    <a:pt x="883" y="280"/>
                  </a:cubicBezTo>
                  <a:cubicBezTo>
                    <a:pt x="884" y="280"/>
                    <a:pt x="885" y="280"/>
                    <a:pt x="886" y="280"/>
                  </a:cubicBezTo>
                  <a:cubicBezTo>
                    <a:pt x="886" y="280"/>
                    <a:pt x="887" y="280"/>
                    <a:pt x="887" y="281"/>
                  </a:cubicBezTo>
                  <a:cubicBezTo>
                    <a:pt x="888" y="282"/>
                    <a:pt x="888" y="282"/>
                    <a:pt x="889" y="283"/>
                  </a:cubicBezTo>
                  <a:cubicBezTo>
                    <a:pt x="890" y="283"/>
                    <a:pt x="891" y="283"/>
                    <a:pt x="891" y="284"/>
                  </a:cubicBezTo>
                  <a:cubicBezTo>
                    <a:pt x="891" y="284"/>
                    <a:pt x="891" y="285"/>
                    <a:pt x="892" y="286"/>
                  </a:cubicBezTo>
                  <a:cubicBezTo>
                    <a:pt x="893" y="286"/>
                    <a:pt x="893" y="286"/>
                    <a:pt x="894" y="287"/>
                  </a:cubicBezTo>
                  <a:cubicBezTo>
                    <a:pt x="895" y="287"/>
                    <a:pt x="895" y="288"/>
                    <a:pt x="895" y="289"/>
                  </a:cubicBezTo>
                  <a:cubicBezTo>
                    <a:pt x="896" y="290"/>
                    <a:pt x="899" y="290"/>
                    <a:pt x="899" y="292"/>
                  </a:cubicBezTo>
                  <a:cubicBezTo>
                    <a:pt x="898" y="292"/>
                    <a:pt x="897" y="292"/>
                    <a:pt x="897" y="291"/>
                  </a:cubicBezTo>
                  <a:cubicBezTo>
                    <a:pt x="896" y="291"/>
                    <a:pt x="895" y="291"/>
                    <a:pt x="895" y="291"/>
                  </a:cubicBezTo>
                  <a:cubicBezTo>
                    <a:pt x="894" y="290"/>
                    <a:pt x="894" y="290"/>
                    <a:pt x="893" y="290"/>
                  </a:cubicBezTo>
                  <a:cubicBezTo>
                    <a:pt x="892" y="289"/>
                    <a:pt x="891" y="289"/>
                    <a:pt x="891" y="289"/>
                  </a:cubicBezTo>
                  <a:cubicBezTo>
                    <a:pt x="890" y="288"/>
                    <a:pt x="889" y="288"/>
                    <a:pt x="888" y="287"/>
                  </a:cubicBezTo>
                  <a:cubicBezTo>
                    <a:pt x="888" y="286"/>
                    <a:pt x="887" y="286"/>
                    <a:pt x="887" y="286"/>
                  </a:cubicBezTo>
                  <a:cubicBezTo>
                    <a:pt x="885" y="285"/>
                    <a:pt x="885" y="284"/>
                    <a:pt x="884" y="283"/>
                  </a:cubicBezTo>
                  <a:cubicBezTo>
                    <a:pt x="883" y="282"/>
                    <a:pt x="881" y="283"/>
                    <a:pt x="880" y="282"/>
                  </a:cubicBezTo>
                  <a:cubicBezTo>
                    <a:pt x="879" y="282"/>
                    <a:pt x="879" y="282"/>
                    <a:pt x="878" y="281"/>
                  </a:cubicBezTo>
                  <a:cubicBezTo>
                    <a:pt x="877" y="281"/>
                    <a:pt x="876" y="282"/>
                    <a:pt x="876" y="281"/>
                  </a:cubicBezTo>
                  <a:cubicBezTo>
                    <a:pt x="876" y="281"/>
                    <a:pt x="876" y="281"/>
                    <a:pt x="875" y="281"/>
                  </a:cubicBezTo>
                  <a:cubicBezTo>
                    <a:pt x="876" y="280"/>
                    <a:pt x="877" y="281"/>
                    <a:pt x="878" y="280"/>
                  </a:cubicBezTo>
                  <a:cubicBezTo>
                    <a:pt x="878" y="280"/>
                    <a:pt x="879" y="279"/>
                    <a:pt x="880" y="279"/>
                  </a:cubicBezTo>
                  <a:cubicBezTo>
                    <a:pt x="880" y="279"/>
                    <a:pt x="881" y="279"/>
                    <a:pt x="882" y="279"/>
                  </a:cubicBezTo>
                  <a:cubicBezTo>
                    <a:pt x="882" y="279"/>
                    <a:pt x="883" y="278"/>
                    <a:pt x="884" y="278"/>
                  </a:cubicBezTo>
                  <a:cubicBezTo>
                    <a:pt x="885" y="277"/>
                    <a:pt x="884" y="276"/>
                    <a:pt x="883" y="275"/>
                  </a:cubicBezTo>
                  <a:cubicBezTo>
                    <a:pt x="883" y="274"/>
                    <a:pt x="883" y="274"/>
                    <a:pt x="883" y="273"/>
                  </a:cubicBezTo>
                  <a:cubicBezTo>
                    <a:pt x="882" y="272"/>
                    <a:pt x="881" y="272"/>
                    <a:pt x="881" y="272"/>
                  </a:cubicBezTo>
                  <a:cubicBezTo>
                    <a:pt x="881" y="271"/>
                    <a:pt x="880" y="271"/>
                    <a:pt x="881" y="270"/>
                  </a:cubicBezTo>
                  <a:cubicBezTo>
                    <a:pt x="882" y="270"/>
                    <a:pt x="882" y="270"/>
                    <a:pt x="883" y="270"/>
                  </a:cubicBezTo>
                  <a:cubicBezTo>
                    <a:pt x="884" y="269"/>
                    <a:pt x="885" y="268"/>
                    <a:pt x="886" y="269"/>
                  </a:cubicBezTo>
                  <a:cubicBezTo>
                    <a:pt x="887" y="270"/>
                    <a:pt x="887" y="270"/>
                    <a:pt x="887" y="271"/>
                  </a:cubicBezTo>
                  <a:cubicBezTo>
                    <a:pt x="887" y="271"/>
                    <a:pt x="888" y="271"/>
                    <a:pt x="888" y="272"/>
                  </a:cubicBezTo>
                  <a:cubicBezTo>
                    <a:pt x="889" y="274"/>
                    <a:pt x="887" y="273"/>
                    <a:pt x="887" y="275"/>
                  </a:cubicBezTo>
                  <a:cubicBezTo>
                    <a:pt x="888" y="275"/>
                    <a:pt x="888" y="275"/>
                    <a:pt x="889" y="274"/>
                  </a:cubicBezTo>
                  <a:cubicBezTo>
                    <a:pt x="889" y="273"/>
                    <a:pt x="890" y="273"/>
                    <a:pt x="891" y="273"/>
                  </a:cubicBezTo>
                  <a:cubicBezTo>
                    <a:pt x="893" y="272"/>
                    <a:pt x="890" y="271"/>
                    <a:pt x="889" y="270"/>
                  </a:cubicBezTo>
                  <a:cubicBezTo>
                    <a:pt x="888" y="269"/>
                    <a:pt x="889" y="267"/>
                    <a:pt x="887" y="266"/>
                  </a:cubicBezTo>
                  <a:cubicBezTo>
                    <a:pt x="886" y="265"/>
                    <a:pt x="884" y="266"/>
                    <a:pt x="884" y="264"/>
                  </a:cubicBezTo>
                  <a:cubicBezTo>
                    <a:pt x="884" y="263"/>
                    <a:pt x="884" y="262"/>
                    <a:pt x="884" y="261"/>
                  </a:cubicBezTo>
                  <a:cubicBezTo>
                    <a:pt x="883" y="260"/>
                    <a:pt x="883" y="260"/>
                    <a:pt x="883" y="260"/>
                  </a:cubicBezTo>
                  <a:cubicBezTo>
                    <a:pt x="882" y="259"/>
                    <a:pt x="881" y="258"/>
                    <a:pt x="881" y="257"/>
                  </a:cubicBezTo>
                  <a:cubicBezTo>
                    <a:pt x="880" y="256"/>
                    <a:pt x="880" y="255"/>
                    <a:pt x="879" y="255"/>
                  </a:cubicBezTo>
                  <a:cubicBezTo>
                    <a:pt x="878" y="254"/>
                    <a:pt x="878" y="254"/>
                    <a:pt x="877" y="253"/>
                  </a:cubicBezTo>
                  <a:cubicBezTo>
                    <a:pt x="877" y="252"/>
                    <a:pt x="877" y="252"/>
                    <a:pt x="877" y="251"/>
                  </a:cubicBezTo>
                  <a:cubicBezTo>
                    <a:pt x="876" y="250"/>
                    <a:pt x="876" y="250"/>
                    <a:pt x="875" y="249"/>
                  </a:cubicBezTo>
                  <a:cubicBezTo>
                    <a:pt x="875" y="249"/>
                    <a:pt x="875" y="248"/>
                    <a:pt x="875" y="247"/>
                  </a:cubicBezTo>
                  <a:cubicBezTo>
                    <a:pt x="875" y="245"/>
                    <a:pt x="875" y="244"/>
                    <a:pt x="876" y="242"/>
                  </a:cubicBezTo>
                  <a:cubicBezTo>
                    <a:pt x="876" y="242"/>
                    <a:pt x="876" y="241"/>
                    <a:pt x="876" y="240"/>
                  </a:cubicBezTo>
                  <a:cubicBezTo>
                    <a:pt x="877" y="240"/>
                    <a:pt x="877" y="239"/>
                    <a:pt x="877" y="239"/>
                  </a:cubicBezTo>
                  <a:cubicBezTo>
                    <a:pt x="878" y="238"/>
                    <a:pt x="878" y="238"/>
                    <a:pt x="879" y="238"/>
                  </a:cubicBezTo>
                  <a:cubicBezTo>
                    <a:pt x="880" y="237"/>
                    <a:pt x="880" y="236"/>
                    <a:pt x="881" y="236"/>
                  </a:cubicBezTo>
                  <a:cubicBezTo>
                    <a:pt x="882" y="236"/>
                    <a:pt x="882" y="236"/>
                    <a:pt x="882" y="237"/>
                  </a:cubicBezTo>
                  <a:cubicBezTo>
                    <a:pt x="882" y="238"/>
                    <a:pt x="881" y="238"/>
                    <a:pt x="880" y="239"/>
                  </a:cubicBezTo>
                  <a:cubicBezTo>
                    <a:pt x="879" y="241"/>
                    <a:pt x="881" y="240"/>
                    <a:pt x="882" y="241"/>
                  </a:cubicBezTo>
                  <a:cubicBezTo>
                    <a:pt x="883" y="242"/>
                    <a:pt x="883" y="242"/>
                    <a:pt x="884" y="243"/>
                  </a:cubicBezTo>
                  <a:cubicBezTo>
                    <a:pt x="884" y="243"/>
                    <a:pt x="885" y="243"/>
                    <a:pt x="886" y="243"/>
                  </a:cubicBezTo>
                  <a:cubicBezTo>
                    <a:pt x="886" y="243"/>
                    <a:pt x="887" y="244"/>
                    <a:pt x="887" y="244"/>
                  </a:cubicBezTo>
                  <a:cubicBezTo>
                    <a:pt x="888" y="245"/>
                    <a:pt x="889" y="245"/>
                    <a:pt x="890" y="245"/>
                  </a:cubicBezTo>
                  <a:cubicBezTo>
                    <a:pt x="891" y="245"/>
                    <a:pt x="892" y="247"/>
                    <a:pt x="891" y="248"/>
                  </a:cubicBezTo>
                  <a:cubicBezTo>
                    <a:pt x="891" y="251"/>
                    <a:pt x="891" y="252"/>
                    <a:pt x="894" y="252"/>
                  </a:cubicBezTo>
                  <a:cubicBezTo>
                    <a:pt x="894" y="252"/>
                    <a:pt x="895" y="253"/>
                    <a:pt x="896" y="253"/>
                  </a:cubicBezTo>
                  <a:cubicBezTo>
                    <a:pt x="896" y="253"/>
                    <a:pt x="897" y="253"/>
                    <a:pt x="898" y="253"/>
                  </a:cubicBezTo>
                  <a:cubicBezTo>
                    <a:pt x="899" y="253"/>
                    <a:pt x="899" y="254"/>
                    <a:pt x="900" y="254"/>
                  </a:cubicBezTo>
                  <a:cubicBezTo>
                    <a:pt x="901" y="254"/>
                    <a:pt x="901" y="253"/>
                    <a:pt x="900" y="253"/>
                  </a:cubicBezTo>
                  <a:cubicBezTo>
                    <a:pt x="899" y="253"/>
                    <a:pt x="899" y="253"/>
                    <a:pt x="898" y="252"/>
                  </a:cubicBezTo>
                  <a:cubicBezTo>
                    <a:pt x="897" y="251"/>
                    <a:pt x="897" y="251"/>
                    <a:pt x="897" y="250"/>
                  </a:cubicBezTo>
                  <a:cubicBezTo>
                    <a:pt x="895" y="249"/>
                    <a:pt x="894" y="250"/>
                    <a:pt x="893" y="248"/>
                  </a:cubicBezTo>
                  <a:cubicBezTo>
                    <a:pt x="892" y="248"/>
                    <a:pt x="892" y="247"/>
                    <a:pt x="892" y="246"/>
                  </a:cubicBezTo>
                  <a:cubicBezTo>
                    <a:pt x="893" y="245"/>
                    <a:pt x="894" y="246"/>
                    <a:pt x="894" y="246"/>
                  </a:cubicBezTo>
                  <a:cubicBezTo>
                    <a:pt x="895" y="246"/>
                    <a:pt x="896" y="245"/>
                    <a:pt x="897" y="245"/>
                  </a:cubicBezTo>
                  <a:cubicBezTo>
                    <a:pt x="898" y="245"/>
                    <a:pt x="898" y="246"/>
                    <a:pt x="899" y="247"/>
                  </a:cubicBezTo>
                  <a:cubicBezTo>
                    <a:pt x="899" y="247"/>
                    <a:pt x="899" y="248"/>
                    <a:pt x="900" y="248"/>
                  </a:cubicBezTo>
                  <a:cubicBezTo>
                    <a:pt x="901" y="249"/>
                    <a:pt x="901" y="249"/>
                    <a:pt x="902" y="249"/>
                  </a:cubicBezTo>
                  <a:cubicBezTo>
                    <a:pt x="902" y="250"/>
                    <a:pt x="902" y="251"/>
                    <a:pt x="903" y="251"/>
                  </a:cubicBezTo>
                  <a:cubicBezTo>
                    <a:pt x="903" y="252"/>
                    <a:pt x="904" y="252"/>
                    <a:pt x="905" y="252"/>
                  </a:cubicBezTo>
                  <a:cubicBezTo>
                    <a:pt x="905" y="252"/>
                    <a:pt x="906" y="253"/>
                    <a:pt x="906" y="252"/>
                  </a:cubicBezTo>
                  <a:cubicBezTo>
                    <a:pt x="906" y="251"/>
                    <a:pt x="905" y="251"/>
                    <a:pt x="905" y="251"/>
                  </a:cubicBezTo>
                  <a:cubicBezTo>
                    <a:pt x="904" y="251"/>
                    <a:pt x="904" y="250"/>
                    <a:pt x="904" y="249"/>
                  </a:cubicBezTo>
                  <a:cubicBezTo>
                    <a:pt x="903" y="248"/>
                    <a:pt x="901" y="248"/>
                    <a:pt x="901" y="246"/>
                  </a:cubicBezTo>
                  <a:cubicBezTo>
                    <a:pt x="900" y="245"/>
                    <a:pt x="900" y="242"/>
                    <a:pt x="902" y="242"/>
                  </a:cubicBezTo>
                  <a:cubicBezTo>
                    <a:pt x="902" y="242"/>
                    <a:pt x="903" y="243"/>
                    <a:pt x="904" y="243"/>
                  </a:cubicBezTo>
                  <a:cubicBezTo>
                    <a:pt x="905" y="242"/>
                    <a:pt x="905" y="242"/>
                    <a:pt x="906" y="243"/>
                  </a:cubicBezTo>
                  <a:cubicBezTo>
                    <a:pt x="906" y="243"/>
                    <a:pt x="906" y="244"/>
                    <a:pt x="907" y="244"/>
                  </a:cubicBezTo>
                  <a:cubicBezTo>
                    <a:pt x="908" y="244"/>
                    <a:pt x="908" y="244"/>
                    <a:pt x="907" y="243"/>
                  </a:cubicBezTo>
                  <a:cubicBezTo>
                    <a:pt x="906" y="242"/>
                    <a:pt x="905" y="241"/>
                    <a:pt x="904" y="241"/>
                  </a:cubicBezTo>
                  <a:cubicBezTo>
                    <a:pt x="903" y="240"/>
                    <a:pt x="903" y="238"/>
                    <a:pt x="902" y="237"/>
                  </a:cubicBezTo>
                  <a:cubicBezTo>
                    <a:pt x="902" y="235"/>
                    <a:pt x="900" y="234"/>
                    <a:pt x="901" y="232"/>
                  </a:cubicBezTo>
                  <a:cubicBezTo>
                    <a:pt x="902" y="231"/>
                    <a:pt x="904" y="232"/>
                    <a:pt x="905" y="231"/>
                  </a:cubicBezTo>
                  <a:cubicBezTo>
                    <a:pt x="906" y="231"/>
                    <a:pt x="907" y="230"/>
                    <a:pt x="907" y="230"/>
                  </a:cubicBezTo>
                  <a:cubicBezTo>
                    <a:pt x="908" y="229"/>
                    <a:pt x="909" y="229"/>
                    <a:pt x="910" y="229"/>
                  </a:cubicBezTo>
                  <a:cubicBezTo>
                    <a:pt x="911" y="228"/>
                    <a:pt x="913" y="227"/>
                    <a:pt x="914" y="227"/>
                  </a:cubicBezTo>
                  <a:cubicBezTo>
                    <a:pt x="915" y="227"/>
                    <a:pt x="915" y="228"/>
                    <a:pt x="916" y="228"/>
                  </a:cubicBezTo>
                  <a:cubicBezTo>
                    <a:pt x="917" y="227"/>
                    <a:pt x="918" y="227"/>
                    <a:pt x="919" y="227"/>
                  </a:cubicBezTo>
                  <a:cubicBezTo>
                    <a:pt x="920" y="227"/>
                    <a:pt x="921" y="228"/>
                    <a:pt x="922" y="229"/>
                  </a:cubicBezTo>
                  <a:cubicBezTo>
                    <a:pt x="924" y="230"/>
                    <a:pt x="925" y="229"/>
                    <a:pt x="927" y="228"/>
                  </a:cubicBezTo>
                  <a:cubicBezTo>
                    <a:pt x="928" y="228"/>
                    <a:pt x="929" y="226"/>
                    <a:pt x="930" y="226"/>
                  </a:cubicBezTo>
                  <a:cubicBezTo>
                    <a:pt x="932" y="226"/>
                    <a:pt x="933" y="227"/>
                    <a:pt x="934" y="227"/>
                  </a:cubicBezTo>
                  <a:cubicBezTo>
                    <a:pt x="936" y="227"/>
                    <a:pt x="937" y="227"/>
                    <a:pt x="939" y="228"/>
                  </a:cubicBezTo>
                  <a:cubicBezTo>
                    <a:pt x="940" y="229"/>
                    <a:pt x="942" y="229"/>
                    <a:pt x="943" y="229"/>
                  </a:cubicBezTo>
                  <a:cubicBezTo>
                    <a:pt x="944" y="230"/>
                    <a:pt x="944" y="230"/>
                    <a:pt x="945" y="231"/>
                  </a:cubicBezTo>
                  <a:cubicBezTo>
                    <a:pt x="946" y="232"/>
                    <a:pt x="947" y="232"/>
                    <a:pt x="948" y="232"/>
                  </a:cubicBezTo>
                  <a:cubicBezTo>
                    <a:pt x="949" y="232"/>
                    <a:pt x="950" y="233"/>
                    <a:pt x="950" y="234"/>
                  </a:cubicBezTo>
                  <a:cubicBezTo>
                    <a:pt x="951" y="236"/>
                    <a:pt x="952" y="236"/>
                    <a:pt x="953" y="236"/>
                  </a:cubicBezTo>
                  <a:cubicBezTo>
                    <a:pt x="955" y="236"/>
                    <a:pt x="956" y="237"/>
                    <a:pt x="958" y="236"/>
                  </a:cubicBezTo>
                  <a:cubicBezTo>
                    <a:pt x="959" y="236"/>
                    <a:pt x="961" y="235"/>
                    <a:pt x="962" y="235"/>
                  </a:cubicBezTo>
                  <a:cubicBezTo>
                    <a:pt x="963" y="235"/>
                    <a:pt x="963" y="235"/>
                    <a:pt x="964" y="235"/>
                  </a:cubicBezTo>
                  <a:cubicBezTo>
                    <a:pt x="965" y="234"/>
                    <a:pt x="965" y="235"/>
                    <a:pt x="965" y="236"/>
                  </a:cubicBezTo>
                  <a:cubicBezTo>
                    <a:pt x="966" y="237"/>
                    <a:pt x="966" y="237"/>
                    <a:pt x="965" y="237"/>
                  </a:cubicBezTo>
                  <a:cubicBezTo>
                    <a:pt x="965" y="238"/>
                    <a:pt x="964" y="238"/>
                    <a:pt x="963" y="238"/>
                  </a:cubicBezTo>
                  <a:cubicBezTo>
                    <a:pt x="961" y="238"/>
                    <a:pt x="961" y="240"/>
                    <a:pt x="959" y="240"/>
                  </a:cubicBezTo>
                  <a:cubicBezTo>
                    <a:pt x="958" y="241"/>
                    <a:pt x="956" y="241"/>
                    <a:pt x="955" y="242"/>
                  </a:cubicBezTo>
                  <a:cubicBezTo>
                    <a:pt x="954" y="243"/>
                    <a:pt x="953" y="245"/>
                    <a:pt x="953" y="247"/>
                  </a:cubicBezTo>
                  <a:cubicBezTo>
                    <a:pt x="953" y="248"/>
                    <a:pt x="953" y="248"/>
                    <a:pt x="955" y="248"/>
                  </a:cubicBezTo>
                  <a:cubicBezTo>
                    <a:pt x="957" y="247"/>
                    <a:pt x="959" y="246"/>
                    <a:pt x="961" y="245"/>
                  </a:cubicBezTo>
                  <a:cubicBezTo>
                    <a:pt x="962" y="244"/>
                    <a:pt x="963" y="244"/>
                    <a:pt x="963" y="243"/>
                  </a:cubicBezTo>
                  <a:cubicBezTo>
                    <a:pt x="964" y="242"/>
                    <a:pt x="965" y="241"/>
                    <a:pt x="966" y="241"/>
                  </a:cubicBezTo>
                  <a:cubicBezTo>
                    <a:pt x="967" y="241"/>
                    <a:pt x="968" y="240"/>
                    <a:pt x="968" y="240"/>
                  </a:cubicBezTo>
                  <a:cubicBezTo>
                    <a:pt x="969" y="239"/>
                    <a:pt x="969" y="238"/>
                    <a:pt x="970" y="238"/>
                  </a:cubicBezTo>
                  <a:cubicBezTo>
                    <a:pt x="971" y="237"/>
                    <a:pt x="972" y="236"/>
                    <a:pt x="974" y="235"/>
                  </a:cubicBezTo>
                  <a:cubicBezTo>
                    <a:pt x="975" y="235"/>
                    <a:pt x="976" y="234"/>
                    <a:pt x="977" y="233"/>
                  </a:cubicBezTo>
                  <a:cubicBezTo>
                    <a:pt x="978" y="231"/>
                    <a:pt x="980" y="231"/>
                    <a:pt x="981" y="230"/>
                  </a:cubicBezTo>
                  <a:cubicBezTo>
                    <a:pt x="982" y="229"/>
                    <a:pt x="982" y="228"/>
                    <a:pt x="984" y="227"/>
                  </a:cubicBezTo>
                  <a:cubicBezTo>
                    <a:pt x="985" y="225"/>
                    <a:pt x="986" y="226"/>
                    <a:pt x="988" y="226"/>
                  </a:cubicBezTo>
                  <a:cubicBezTo>
                    <a:pt x="989" y="226"/>
                    <a:pt x="991" y="225"/>
                    <a:pt x="992" y="225"/>
                  </a:cubicBezTo>
                  <a:cubicBezTo>
                    <a:pt x="994" y="225"/>
                    <a:pt x="996" y="225"/>
                    <a:pt x="997" y="225"/>
                  </a:cubicBezTo>
                  <a:cubicBezTo>
                    <a:pt x="998" y="225"/>
                    <a:pt x="998" y="224"/>
                    <a:pt x="999" y="224"/>
                  </a:cubicBezTo>
                  <a:cubicBezTo>
                    <a:pt x="1000" y="223"/>
                    <a:pt x="1000" y="224"/>
                    <a:pt x="1000" y="224"/>
                  </a:cubicBezTo>
                  <a:cubicBezTo>
                    <a:pt x="1001" y="225"/>
                    <a:pt x="1003" y="225"/>
                    <a:pt x="1004" y="225"/>
                  </a:cubicBezTo>
                  <a:cubicBezTo>
                    <a:pt x="1006" y="225"/>
                    <a:pt x="1006" y="226"/>
                    <a:pt x="1007" y="226"/>
                  </a:cubicBezTo>
                  <a:cubicBezTo>
                    <a:pt x="1008" y="227"/>
                    <a:pt x="1009" y="226"/>
                    <a:pt x="1010" y="226"/>
                  </a:cubicBezTo>
                  <a:cubicBezTo>
                    <a:pt x="1012" y="227"/>
                    <a:pt x="1013" y="227"/>
                    <a:pt x="1014" y="226"/>
                  </a:cubicBezTo>
                  <a:cubicBezTo>
                    <a:pt x="1016" y="224"/>
                    <a:pt x="1016" y="226"/>
                    <a:pt x="1017" y="227"/>
                  </a:cubicBezTo>
                  <a:cubicBezTo>
                    <a:pt x="1018" y="228"/>
                    <a:pt x="1018" y="228"/>
                    <a:pt x="1019" y="228"/>
                  </a:cubicBezTo>
                  <a:cubicBezTo>
                    <a:pt x="1020" y="228"/>
                    <a:pt x="1020" y="229"/>
                    <a:pt x="1021" y="229"/>
                  </a:cubicBezTo>
                  <a:cubicBezTo>
                    <a:pt x="1021" y="230"/>
                    <a:pt x="1022" y="230"/>
                    <a:pt x="1023" y="230"/>
                  </a:cubicBezTo>
                  <a:cubicBezTo>
                    <a:pt x="1024" y="231"/>
                    <a:pt x="1025" y="231"/>
                    <a:pt x="1026" y="231"/>
                  </a:cubicBezTo>
                  <a:cubicBezTo>
                    <a:pt x="1027" y="232"/>
                    <a:pt x="1027" y="232"/>
                    <a:pt x="1029" y="232"/>
                  </a:cubicBezTo>
                  <a:cubicBezTo>
                    <a:pt x="1030" y="232"/>
                    <a:pt x="1031" y="232"/>
                    <a:pt x="1032" y="233"/>
                  </a:cubicBezTo>
                  <a:cubicBezTo>
                    <a:pt x="1031" y="233"/>
                    <a:pt x="1030" y="233"/>
                    <a:pt x="1029" y="233"/>
                  </a:cubicBezTo>
                  <a:cubicBezTo>
                    <a:pt x="1029" y="233"/>
                    <a:pt x="1028" y="233"/>
                    <a:pt x="1027" y="233"/>
                  </a:cubicBezTo>
                  <a:cubicBezTo>
                    <a:pt x="1026" y="233"/>
                    <a:pt x="1024" y="233"/>
                    <a:pt x="1023" y="233"/>
                  </a:cubicBezTo>
                  <a:cubicBezTo>
                    <a:pt x="1021" y="234"/>
                    <a:pt x="1020" y="235"/>
                    <a:pt x="1018" y="235"/>
                  </a:cubicBezTo>
                  <a:cubicBezTo>
                    <a:pt x="1017" y="235"/>
                    <a:pt x="1017" y="235"/>
                    <a:pt x="1016" y="235"/>
                  </a:cubicBezTo>
                  <a:cubicBezTo>
                    <a:pt x="1015" y="235"/>
                    <a:pt x="1015" y="235"/>
                    <a:pt x="1014" y="235"/>
                  </a:cubicBezTo>
                  <a:cubicBezTo>
                    <a:pt x="1013" y="236"/>
                    <a:pt x="1011" y="236"/>
                    <a:pt x="1011" y="237"/>
                  </a:cubicBezTo>
                  <a:cubicBezTo>
                    <a:pt x="1011" y="238"/>
                    <a:pt x="1012" y="238"/>
                    <a:pt x="1013" y="239"/>
                  </a:cubicBezTo>
                  <a:cubicBezTo>
                    <a:pt x="1014" y="239"/>
                    <a:pt x="1014" y="239"/>
                    <a:pt x="1015" y="239"/>
                  </a:cubicBezTo>
                  <a:cubicBezTo>
                    <a:pt x="1015" y="239"/>
                    <a:pt x="1016" y="239"/>
                    <a:pt x="1016" y="239"/>
                  </a:cubicBezTo>
                  <a:cubicBezTo>
                    <a:pt x="1019" y="240"/>
                    <a:pt x="1016" y="242"/>
                    <a:pt x="1014" y="242"/>
                  </a:cubicBezTo>
                  <a:cubicBezTo>
                    <a:pt x="1013" y="242"/>
                    <a:pt x="1012" y="242"/>
                    <a:pt x="1011" y="242"/>
                  </a:cubicBezTo>
                  <a:cubicBezTo>
                    <a:pt x="1010" y="242"/>
                    <a:pt x="1008" y="243"/>
                    <a:pt x="1007" y="242"/>
                  </a:cubicBezTo>
                  <a:cubicBezTo>
                    <a:pt x="1006" y="242"/>
                    <a:pt x="1006" y="241"/>
                    <a:pt x="1006" y="241"/>
                  </a:cubicBezTo>
                  <a:cubicBezTo>
                    <a:pt x="1005" y="241"/>
                    <a:pt x="1004" y="241"/>
                    <a:pt x="1004" y="241"/>
                  </a:cubicBezTo>
                  <a:cubicBezTo>
                    <a:pt x="1002" y="241"/>
                    <a:pt x="1001" y="242"/>
                    <a:pt x="999" y="241"/>
                  </a:cubicBezTo>
                  <a:cubicBezTo>
                    <a:pt x="998" y="241"/>
                    <a:pt x="996" y="241"/>
                    <a:pt x="995" y="241"/>
                  </a:cubicBezTo>
                  <a:cubicBezTo>
                    <a:pt x="994" y="241"/>
                    <a:pt x="993" y="242"/>
                    <a:pt x="992" y="241"/>
                  </a:cubicBezTo>
                  <a:cubicBezTo>
                    <a:pt x="991" y="241"/>
                    <a:pt x="992" y="240"/>
                    <a:pt x="992" y="240"/>
                  </a:cubicBezTo>
                  <a:cubicBezTo>
                    <a:pt x="992" y="239"/>
                    <a:pt x="991" y="238"/>
                    <a:pt x="990" y="238"/>
                  </a:cubicBezTo>
                  <a:cubicBezTo>
                    <a:pt x="990" y="238"/>
                    <a:pt x="990" y="238"/>
                    <a:pt x="989" y="238"/>
                  </a:cubicBezTo>
                  <a:cubicBezTo>
                    <a:pt x="989" y="238"/>
                    <a:pt x="989" y="238"/>
                    <a:pt x="989" y="238"/>
                  </a:cubicBezTo>
                  <a:cubicBezTo>
                    <a:pt x="986" y="237"/>
                    <a:pt x="989" y="240"/>
                    <a:pt x="989" y="241"/>
                  </a:cubicBezTo>
                  <a:cubicBezTo>
                    <a:pt x="990" y="243"/>
                    <a:pt x="987" y="243"/>
                    <a:pt x="986" y="243"/>
                  </a:cubicBezTo>
                  <a:cubicBezTo>
                    <a:pt x="985" y="243"/>
                    <a:pt x="984" y="244"/>
                    <a:pt x="982" y="243"/>
                  </a:cubicBezTo>
                  <a:cubicBezTo>
                    <a:pt x="982" y="242"/>
                    <a:pt x="982" y="242"/>
                    <a:pt x="981" y="241"/>
                  </a:cubicBezTo>
                  <a:cubicBezTo>
                    <a:pt x="980" y="241"/>
                    <a:pt x="980" y="241"/>
                    <a:pt x="979" y="240"/>
                  </a:cubicBezTo>
                  <a:cubicBezTo>
                    <a:pt x="978" y="239"/>
                    <a:pt x="977" y="240"/>
                    <a:pt x="975" y="240"/>
                  </a:cubicBezTo>
                  <a:cubicBezTo>
                    <a:pt x="974" y="240"/>
                    <a:pt x="974" y="240"/>
                    <a:pt x="973" y="240"/>
                  </a:cubicBezTo>
                  <a:cubicBezTo>
                    <a:pt x="972" y="241"/>
                    <a:pt x="972" y="241"/>
                    <a:pt x="972" y="242"/>
                  </a:cubicBezTo>
                  <a:cubicBezTo>
                    <a:pt x="971" y="242"/>
                    <a:pt x="970" y="241"/>
                    <a:pt x="969" y="242"/>
                  </a:cubicBezTo>
                  <a:cubicBezTo>
                    <a:pt x="969" y="242"/>
                    <a:pt x="968" y="243"/>
                    <a:pt x="968" y="243"/>
                  </a:cubicBezTo>
                  <a:cubicBezTo>
                    <a:pt x="967" y="243"/>
                    <a:pt x="966" y="243"/>
                    <a:pt x="965" y="244"/>
                  </a:cubicBezTo>
                  <a:cubicBezTo>
                    <a:pt x="964" y="245"/>
                    <a:pt x="963" y="245"/>
                    <a:pt x="962" y="246"/>
                  </a:cubicBezTo>
                  <a:cubicBezTo>
                    <a:pt x="961" y="246"/>
                    <a:pt x="960" y="247"/>
                    <a:pt x="959" y="247"/>
                  </a:cubicBezTo>
                  <a:cubicBezTo>
                    <a:pt x="957" y="248"/>
                    <a:pt x="956" y="248"/>
                    <a:pt x="954" y="248"/>
                  </a:cubicBezTo>
                  <a:cubicBezTo>
                    <a:pt x="952" y="250"/>
                    <a:pt x="954" y="251"/>
                    <a:pt x="954" y="252"/>
                  </a:cubicBezTo>
                  <a:cubicBezTo>
                    <a:pt x="953" y="253"/>
                    <a:pt x="953" y="254"/>
                    <a:pt x="953" y="254"/>
                  </a:cubicBezTo>
                  <a:cubicBezTo>
                    <a:pt x="952" y="255"/>
                    <a:pt x="952" y="256"/>
                    <a:pt x="952" y="257"/>
                  </a:cubicBezTo>
                  <a:cubicBezTo>
                    <a:pt x="953" y="257"/>
                    <a:pt x="953" y="258"/>
                    <a:pt x="953" y="258"/>
                  </a:cubicBezTo>
                  <a:cubicBezTo>
                    <a:pt x="954" y="260"/>
                    <a:pt x="953" y="261"/>
                    <a:pt x="952" y="262"/>
                  </a:cubicBezTo>
                  <a:cubicBezTo>
                    <a:pt x="951" y="263"/>
                    <a:pt x="951" y="264"/>
                    <a:pt x="953" y="265"/>
                  </a:cubicBezTo>
                  <a:cubicBezTo>
                    <a:pt x="954" y="266"/>
                    <a:pt x="955" y="265"/>
                    <a:pt x="956" y="265"/>
                  </a:cubicBezTo>
                  <a:cubicBezTo>
                    <a:pt x="958" y="265"/>
                    <a:pt x="959" y="264"/>
                    <a:pt x="961" y="264"/>
                  </a:cubicBezTo>
                  <a:cubicBezTo>
                    <a:pt x="963" y="263"/>
                    <a:pt x="964" y="264"/>
                    <a:pt x="966" y="264"/>
                  </a:cubicBezTo>
                  <a:cubicBezTo>
                    <a:pt x="967" y="264"/>
                    <a:pt x="970" y="263"/>
                    <a:pt x="970" y="265"/>
                  </a:cubicBezTo>
                  <a:cubicBezTo>
                    <a:pt x="969" y="266"/>
                    <a:pt x="968" y="266"/>
                    <a:pt x="968" y="266"/>
                  </a:cubicBezTo>
                  <a:cubicBezTo>
                    <a:pt x="967" y="266"/>
                    <a:pt x="967" y="267"/>
                    <a:pt x="966" y="268"/>
                  </a:cubicBezTo>
                  <a:cubicBezTo>
                    <a:pt x="965" y="268"/>
                    <a:pt x="963" y="270"/>
                    <a:pt x="964" y="271"/>
                  </a:cubicBezTo>
                  <a:cubicBezTo>
                    <a:pt x="965" y="271"/>
                    <a:pt x="965" y="271"/>
                    <a:pt x="966" y="272"/>
                  </a:cubicBezTo>
                  <a:cubicBezTo>
                    <a:pt x="966" y="272"/>
                    <a:pt x="966" y="273"/>
                    <a:pt x="966" y="273"/>
                  </a:cubicBezTo>
                  <a:cubicBezTo>
                    <a:pt x="966" y="274"/>
                    <a:pt x="966" y="274"/>
                    <a:pt x="966" y="274"/>
                  </a:cubicBezTo>
                  <a:cubicBezTo>
                    <a:pt x="967" y="275"/>
                    <a:pt x="966" y="278"/>
                    <a:pt x="968" y="278"/>
                  </a:cubicBezTo>
                  <a:cubicBezTo>
                    <a:pt x="969" y="279"/>
                    <a:pt x="971" y="278"/>
                    <a:pt x="972" y="280"/>
                  </a:cubicBezTo>
                  <a:cubicBezTo>
                    <a:pt x="972" y="281"/>
                    <a:pt x="970" y="282"/>
                    <a:pt x="969" y="283"/>
                  </a:cubicBezTo>
                  <a:cubicBezTo>
                    <a:pt x="968" y="283"/>
                    <a:pt x="968" y="284"/>
                    <a:pt x="967" y="284"/>
                  </a:cubicBezTo>
                  <a:cubicBezTo>
                    <a:pt x="967" y="284"/>
                    <a:pt x="966" y="284"/>
                    <a:pt x="966" y="285"/>
                  </a:cubicBezTo>
                  <a:cubicBezTo>
                    <a:pt x="965" y="286"/>
                    <a:pt x="966" y="286"/>
                    <a:pt x="967" y="287"/>
                  </a:cubicBezTo>
                  <a:cubicBezTo>
                    <a:pt x="967" y="287"/>
                    <a:pt x="967" y="288"/>
                    <a:pt x="968" y="289"/>
                  </a:cubicBezTo>
                  <a:cubicBezTo>
                    <a:pt x="969" y="290"/>
                    <a:pt x="970" y="290"/>
                    <a:pt x="971" y="291"/>
                  </a:cubicBezTo>
                  <a:cubicBezTo>
                    <a:pt x="972" y="291"/>
                    <a:pt x="973" y="292"/>
                    <a:pt x="973" y="292"/>
                  </a:cubicBezTo>
                  <a:cubicBezTo>
                    <a:pt x="973" y="293"/>
                    <a:pt x="971" y="293"/>
                    <a:pt x="971" y="293"/>
                  </a:cubicBezTo>
                  <a:cubicBezTo>
                    <a:pt x="969" y="292"/>
                    <a:pt x="968" y="293"/>
                    <a:pt x="966" y="293"/>
                  </a:cubicBezTo>
                  <a:cubicBezTo>
                    <a:pt x="965" y="293"/>
                    <a:pt x="965" y="292"/>
                    <a:pt x="964" y="292"/>
                  </a:cubicBezTo>
                  <a:cubicBezTo>
                    <a:pt x="964" y="291"/>
                    <a:pt x="963" y="292"/>
                    <a:pt x="963" y="291"/>
                  </a:cubicBezTo>
                  <a:cubicBezTo>
                    <a:pt x="962" y="290"/>
                    <a:pt x="963" y="289"/>
                    <a:pt x="963" y="288"/>
                  </a:cubicBezTo>
                  <a:cubicBezTo>
                    <a:pt x="962" y="287"/>
                    <a:pt x="962" y="287"/>
                    <a:pt x="961" y="287"/>
                  </a:cubicBezTo>
                  <a:cubicBezTo>
                    <a:pt x="961" y="287"/>
                    <a:pt x="960" y="286"/>
                    <a:pt x="960" y="285"/>
                  </a:cubicBezTo>
                  <a:cubicBezTo>
                    <a:pt x="959" y="285"/>
                    <a:pt x="958" y="286"/>
                    <a:pt x="958" y="287"/>
                  </a:cubicBezTo>
                  <a:cubicBezTo>
                    <a:pt x="958" y="288"/>
                    <a:pt x="959" y="288"/>
                    <a:pt x="959" y="289"/>
                  </a:cubicBezTo>
                  <a:cubicBezTo>
                    <a:pt x="960" y="289"/>
                    <a:pt x="960" y="290"/>
                    <a:pt x="960" y="290"/>
                  </a:cubicBezTo>
                  <a:cubicBezTo>
                    <a:pt x="960" y="292"/>
                    <a:pt x="961" y="293"/>
                    <a:pt x="959" y="293"/>
                  </a:cubicBezTo>
                  <a:cubicBezTo>
                    <a:pt x="959" y="294"/>
                    <a:pt x="958" y="293"/>
                    <a:pt x="957" y="293"/>
                  </a:cubicBezTo>
                  <a:cubicBezTo>
                    <a:pt x="956" y="293"/>
                    <a:pt x="956" y="294"/>
                    <a:pt x="956" y="295"/>
                  </a:cubicBezTo>
                  <a:cubicBezTo>
                    <a:pt x="955" y="295"/>
                    <a:pt x="955" y="295"/>
                    <a:pt x="955" y="295"/>
                  </a:cubicBezTo>
                  <a:cubicBezTo>
                    <a:pt x="954" y="296"/>
                    <a:pt x="955" y="297"/>
                    <a:pt x="956" y="297"/>
                  </a:cubicBezTo>
                  <a:cubicBezTo>
                    <a:pt x="957" y="297"/>
                    <a:pt x="957" y="297"/>
                    <a:pt x="958" y="297"/>
                  </a:cubicBezTo>
                  <a:cubicBezTo>
                    <a:pt x="959" y="298"/>
                    <a:pt x="960" y="298"/>
                    <a:pt x="960" y="298"/>
                  </a:cubicBezTo>
                  <a:cubicBezTo>
                    <a:pt x="962" y="298"/>
                    <a:pt x="964" y="297"/>
                    <a:pt x="965" y="298"/>
                  </a:cubicBezTo>
                  <a:cubicBezTo>
                    <a:pt x="967" y="298"/>
                    <a:pt x="968" y="299"/>
                    <a:pt x="970" y="300"/>
                  </a:cubicBezTo>
                  <a:cubicBezTo>
                    <a:pt x="970" y="300"/>
                    <a:pt x="971" y="301"/>
                    <a:pt x="972" y="301"/>
                  </a:cubicBezTo>
                  <a:cubicBezTo>
                    <a:pt x="972" y="302"/>
                    <a:pt x="973" y="302"/>
                    <a:pt x="974" y="302"/>
                  </a:cubicBezTo>
                  <a:cubicBezTo>
                    <a:pt x="975" y="302"/>
                    <a:pt x="975" y="303"/>
                    <a:pt x="975" y="303"/>
                  </a:cubicBezTo>
                  <a:cubicBezTo>
                    <a:pt x="975" y="303"/>
                    <a:pt x="975" y="304"/>
                    <a:pt x="976" y="304"/>
                  </a:cubicBezTo>
                  <a:cubicBezTo>
                    <a:pt x="976" y="304"/>
                    <a:pt x="976" y="304"/>
                    <a:pt x="977" y="305"/>
                  </a:cubicBezTo>
                  <a:cubicBezTo>
                    <a:pt x="977" y="305"/>
                    <a:pt x="977" y="306"/>
                    <a:pt x="977" y="306"/>
                  </a:cubicBezTo>
                  <a:cubicBezTo>
                    <a:pt x="977" y="307"/>
                    <a:pt x="978" y="307"/>
                    <a:pt x="977" y="308"/>
                  </a:cubicBezTo>
                  <a:cubicBezTo>
                    <a:pt x="977" y="309"/>
                    <a:pt x="976" y="309"/>
                    <a:pt x="976" y="310"/>
                  </a:cubicBezTo>
                  <a:cubicBezTo>
                    <a:pt x="975" y="310"/>
                    <a:pt x="975" y="310"/>
                    <a:pt x="974" y="310"/>
                  </a:cubicBezTo>
                  <a:cubicBezTo>
                    <a:pt x="973" y="310"/>
                    <a:pt x="972" y="310"/>
                    <a:pt x="972" y="311"/>
                  </a:cubicBezTo>
                  <a:cubicBezTo>
                    <a:pt x="972" y="312"/>
                    <a:pt x="973" y="312"/>
                    <a:pt x="973" y="312"/>
                  </a:cubicBezTo>
                  <a:cubicBezTo>
                    <a:pt x="974" y="313"/>
                    <a:pt x="974" y="313"/>
                    <a:pt x="975" y="314"/>
                  </a:cubicBezTo>
                  <a:cubicBezTo>
                    <a:pt x="976" y="314"/>
                    <a:pt x="976" y="314"/>
                    <a:pt x="977" y="315"/>
                  </a:cubicBezTo>
                  <a:cubicBezTo>
                    <a:pt x="977" y="316"/>
                    <a:pt x="976" y="317"/>
                    <a:pt x="976" y="318"/>
                  </a:cubicBezTo>
                  <a:cubicBezTo>
                    <a:pt x="975" y="320"/>
                    <a:pt x="978" y="319"/>
                    <a:pt x="980" y="319"/>
                  </a:cubicBezTo>
                  <a:cubicBezTo>
                    <a:pt x="981" y="319"/>
                    <a:pt x="982" y="320"/>
                    <a:pt x="984" y="320"/>
                  </a:cubicBezTo>
                  <a:cubicBezTo>
                    <a:pt x="986" y="322"/>
                    <a:pt x="985" y="323"/>
                    <a:pt x="983" y="324"/>
                  </a:cubicBezTo>
                  <a:cubicBezTo>
                    <a:pt x="983" y="325"/>
                    <a:pt x="983" y="325"/>
                    <a:pt x="982" y="326"/>
                  </a:cubicBezTo>
                  <a:cubicBezTo>
                    <a:pt x="981" y="326"/>
                    <a:pt x="981" y="326"/>
                    <a:pt x="980" y="325"/>
                  </a:cubicBezTo>
                  <a:cubicBezTo>
                    <a:pt x="980" y="325"/>
                    <a:pt x="976" y="325"/>
                    <a:pt x="976" y="326"/>
                  </a:cubicBezTo>
                  <a:cubicBezTo>
                    <a:pt x="977" y="327"/>
                    <a:pt x="977" y="326"/>
                    <a:pt x="977" y="327"/>
                  </a:cubicBezTo>
                  <a:cubicBezTo>
                    <a:pt x="978" y="327"/>
                    <a:pt x="978" y="327"/>
                    <a:pt x="978" y="328"/>
                  </a:cubicBezTo>
                  <a:cubicBezTo>
                    <a:pt x="979" y="328"/>
                    <a:pt x="978" y="329"/>
                    <a:pt x="980" y="329"/>
                  </a:cubicBezTo>
                  <a:cubicBezTo>
                    <a:pt x="980" y="329"/>
                    <a:pt x="981" y="328"/>
                    <a:pt x="982" y="328"/>
                  </a:cubicBezTo>
                  <a:cubicBezTo>
                    <a:pt x="983" y="328"/>
                    <a:pt x="984" y="328"/>
                    <a:pt x="985" y="328"/>
                  </a:cubicBezTo>
                  <a:cubicBezTo>
                    <a:pt x="985" y="328"/>
                    <a:pt x="986" y="328"/>
                    <a:pt x="987" y="328"/>
                  </a:cubicBezTo>
                  <a:cubicBezTo>
                    <a:pt x="987" y="328"/>
                    <a:pt x="988" y="328"/>
                    <a:pt x="989" y="328"/>
                  </a:cubicBezTo>
                  <a:cubicBezTo>
                    <a:pt x="990" y="328"/>
                    <a:pt x="991" y="327"/>
                    <a:pt x="992" y="327"/>
                  </a:cubicBezTo>
                  <a:cubicBezTo>
                    <a:pt x="993" y="327"/>
                    <a:pt x="994" y="327"/>
                    <a:pt x="995" y="327"/>
                  </a:cubicBezTo>
                  <a:cubicBezTo>
                    <a:pt x="996" y="327"/>
                    <a:pt x="1000" y="326"/>
                    <a:pt x="998" y="329"/>
                  </a:cubicBezTo>
                  <a:cubicBezTo>
                    <a:pt x="998" y="329"/>
                    <a:pt x="997" y="329"/>
                    <a:pt x="996" y="330"/>
                  </a:cubicBezTo>
                  <a:cubicBezTo>
                    <a:pt x="995" y="330"/>
                    <a:pt x="995" y="331"/>
                    <a:pt x="994" y="331"/>
                  </a:cubicBezTo>
                  <a:cubicBezTo>
                    <a:pt x="993" y="332"/>
                    <a:pt x="991" y="332"/>
                    <a:pt x="990" y="332"/>
                  </a:cubicBezTo>
                  <a:cubicBezTo>
                    <a:pt x="988" y="332"/>
                    <a:pt x="987" y="333"/>
                    <a:pt x="985" y="333"/>
                  </a:cubicBezTo>
                  <a:cubicBezTo>
                    <a:pt x="984" y="334"/>
                    <a:pt x="982" y="333"/>
                    <a:pt x="981" y="335"/>
                  </a:cubicBezTo>
                  <a:cubicBezTo>
                    <a:pt x="979" y="336"/>
                    <a:pt x="984" y="335"/>
                    <a:pt x="984" y="335"/>
                  </a:cubicBezTo>
                  <a:cubicBezTo>
                    <a:pt x="985" y="335"/>
                    <a:pt x="986" y="335"/>
                    <a:pt x="987" y="335"/>
                  </a:cubicBezTo>
                  <a:cubicBezTo>
                    <a:pt x="987" y="335"/>
                    <a:pt x="988" y="335"/>
                    <a:pt x="989" y="334"/>
                  </a:cubicBezTo>
                  <a:cubicBezTo>
                    <a:pt x="989" y="334"/>
                    <a:pt x="990" y="334"/>
                    <a:pt x="990" y="334"/>
                  </a:cubicBezTo>
                  <a:cubicBezTo>
                    <a:pt x="991" y="333"/>
                    <a:pt x="992" y="333"/>
                    <a:pt x="993" y="334"/>
                  </a:cubicBezTo>
                  <a:cubicBezTo>
                    <a:pt x="993" y="334"/>
                    <a:pt x="993" y="334"/>
                    <a:pt x="993" y="335"/>
                  </a:cubicBezTo>
                  <a:cubicBezTo>
                    <a:pt x="993" y="335"/>
                    <a:pt x="992" y="335"/>
                    <a:pt x="993" y="336"/>
                  </a:cubicBezTo>
                  <a:cubicBezTo>
                    <a:pt x="993" y="336"/>
                    <a:pt x="993" y="336"/>
                    <a:pt x="993" y="336"/>
                  </a:cubicBezTo>
                  <a:cubicBezTo>
                    <a:pt x="994" y="337"/>
                    <a:pt x="994" y="336"/>
                    <a:pt x="994" y="337"/>
                  </a:cubicBezTo>
                  <a:cubicBezTo>
                    <a:pt x="994" y="338"/>
                    <a:pt x="993" y="337"/>
                    <a:pt x="993" y="338"/>
                  </a:cubicBezTo>
                  <a:cubicBezTo>
                    <a:pt x="995" y="339"/>
                    <a:pt x="996" y="337"/>
                    <a:pt x="997" y="336"/>
                  </a:cubicBezTo>
                  <a:cubicBezTo>
                    <a:pt x="998" y="335"/>
                    <a:pt x="1000" y="334"/>
                    <a:pt x="1001" y="333"/>
                  </a:cubicBezTo>
                  <a:cubicBezTo>
                    <a:pt x="1002" y="332"/>
                    <a:pt x="1003" y="332"/>
                    <a:pt x="1005" y="332"/>
                  </a:cubicBezTo>
                  <a:cubicBezTo>
                    <a:pt x="1006" y="333"/>
                    <a:pt x="1006" y="333"/>
                    <a:pt x="1007" y="334"/>
                  </a:cubicBezTo>
                  <a:cubicBezTo>
                    <a:pt x="1007" y="334"/>
                    <a:pt x="1007" y="335"/>
                    <a:pt x="1008" y="335"/>
                  </a:cubicBezTo>
                  <a:cubicBezTo>
                    <a:pt x="1009" y="336"/>
                    <a:pt x="1010" y="335"/>
                    <a:pt x="1011" y="336"/>
                  </a:cubicBezTo>
                  <a:cubicBezTo>
                    <a:pt x="1012" y="337"/>
                    <a:pt x="1012" y="338"/>
                    <a:pt x="1013" y="336"/>
                  </a:cubicBezTo>
                  <a:cubicBezTo>
                    <a:pt x="1014" y="335"/>
                    <a:pt x="1014" y="335"/>
                    <a:pt x="1015" y="337"/>
                  </a:cubicBezTo>
                  <a:cubicBezTo>
                    <a:pt x="1015" y="337"/>
                    <a:pt x="1015" y="338"/>
                    <a:pt x="1015" y="339"/>
                  </a:cubicBezTo>
                  <a:cubicBezTo>
                    <a:pt x="1016" y="340"/>
                    <a:pt x="1017" y="340"/>
                    <a:pt x="1017" y="341"/>
                  </a:cubicBezTo>
                  <a:cubicBezTo>
                    <a:pt x="1018" y="342"/>
                    <a:pt x="1018" y="343"/>
                    <a:pt x="1019" y="344"/>
                  </a:cubicBezTo>
                  <a:cubicBezTo>
                    <a:pt x="1019" y="344"/>
                    <a:pt x="1020" y="344"/>
                    <a:pt x="1020" y="345"/>
                  </a:cubicBezTo>
                  <a:cubicBezTo>
                    <a:pt x="1020" y="345"/>
                    <a:pt x="1020" y="346"/>
                    <a:pt x="1021" y="346"/>
                  </a:cubicBezTo>
                  <a:cubicBezTo>
                    <a:pt x="1022" y="347"/>
                    <a:pt x="1023" y="346"/>
                    <a:pt x="1023" y="346"/>
                  </a:cubicBezTo>
                  <a:cubicBezTo>
                    <a:pt x="1025" y="346"/>
                    <a:pt x="1026" y="347"/>
                    <a:pt x="1027" y="347"/>
                  </a:cubicBezTo>
                  <a:cubicBezTo>
                    <a:pt x="1028" y="348"/>
                    <a:pt x="1029" y="348"/>
                    <a:pt x="1029" y="348"/>
                  </a:cubicBezTo>
                  <a:cubicBezTo>
                    <a:pt x="1030" y="348"/>
                    <a:pt x="1030" y="348"/>
                    <a:pt x="1031" y="349"/>
                  </a:cubicBezTo>
                  <a:cubicBezTo>
                    <a:pt x="1031" y="349"/>
                    <a:pt x="1032" y="349"/>
                    <a:pt x="1033" y="349"/>
                  </a:cubicBezTo>
                  <a:cubicBezTo>
                    <a:pt x="1034" y="349"/>
                    <a:pt x="1034" y="349"/>
                    <a:pt x="1034" y="348"/>
                  </a:cubicBezTo>
                  <a:cubicBezTo>
                    <a:pt x="1036" y="347"/>
                    <a:pt x="1037" y="348"/>
                    <a:pt x="1039" y="347"/>
                  </a:cubicBezTo>
                  <a:cubicBezTo>
                    <a:pt x="1040" y="346"/>
                    <a:pt x="1041" y="345"/>
                    <a:pt x="1043" y="346"/>
                  </a:cubicBezTo>
                  <a:cubicBezTo>
                    <a:pt x="1043" y="346"/>
                    <a:pt x="1043" y="347"/>
                    <a:pt x="1044" y="347"/>
                  </a:cubicBezTo>
                  <a:cubicBezTo>
                    <a:pt x="1044" y="348"/>
                    <a:pt x="1046" y="347"/>
                    <a:pt x="1046" y="347"/>
                  </a:cubicBezTo>
                  <a:cubicBezTo>
                    <a:pt x="1047" y="347"/>
                    <a:pt x="1047" y="347"/>
                    <a:pt x="1047" y="346"/>
                  </a:cubicBezTo>
                  <a:cubicBezTo>
                    <a:pt x="1048" y="345"/>
                    <a:pt x="1048" y="344"/>
                    <a:pt x="1048" y="344"/>
                  </a:cubicBezTo>
                  <a:cubicBezTo>
                    <a:pt x="1049" y="342"/>
                    <a:pt x="1049" y="340"/>
                    <a:pt x="1049" y="339"/>
                  </a:cubicBezTo>
                  <a:cubicBezTo>
                    <a:pt x="1049" y="337"/>
                    <a:pt x="1049" y="336"/>
                    <a:pt x="1050" y="335"/>
                  </a:cubicBezTo>
                  <a:cubicBezTo>
                    <a:pt x="1050" y="333"/>
                    <a:pt x="1050" y="332"/>
                    <a:pt x="1051" y="331"/>
                  </a:cubicBezTo>
                  <a:cubicBezTo>
                    <a:pt x="1053" y="330"/>
                    <a:pt x="1054" y="332"/>
                    <a:pt x="1055" y="332"/>
                  </a:cubicBezTo>
                  <a:cubicBezTo>
                    <a:pt x="1057" y="332"/>
                    <a:pt x="1059" y="331"/>
                    <a:pt x="1061" y="332"/>
                  </a:cubicBezTo>
                  <a:cubicBezTo>
                    <a:pt x="1063" y="332"/>
                    <a:pt x="1064" y="333"/>
                    <a:pt x="1065" y="333"/>
                  </a:cubicBezTo>
                  <a:cubicBezTo>
                    <a:pt x="1067" y="334"/>
                    <a:pt x="1068" y="334"/>
                    <a:pt x="1069" y="335"/>
                  </a:cubicBezTo>
                  <a:cubicBezTo>
                    <a:pt x="1071" y="337"/>
                    <a:pt x="1072" y="337"/>
                    <a:pt x="1074" y="337"/>
                  </a:cubicBezTo>
                  <a:cubicBezTo>
                    <a:pt x="1075" y="338"/>
                    <a:pt x="1075" y="338"/>
                    <a:pt x="1076" y="339"/>
                  </a:cubicBezTo>
                  <a:cubicBezTo>
                    <a:pt x="1076" y="339"/>
                    <a:pt x="1077" y="339"/>
                    <a:pt x="1078" y="340"/>
                  </a:cubicBezTo>
                  <a:cubicBezTo>
                    <a:pt x="1079" y="340"/>
                    <a:pt x="1081" y="341"/>
                    <a:pt x="1082" y="342"/>
                  </a:cubicBezTo>
                  <a:cubicBezTo>
                    <a:pt x="1083" y="343"/>
                    <a:pt x="1084" y="344"/>
                    <a:pt x="1086" y="345"/>
                  </a:cubicBezTo>
                  <a:cubicBezTo>
                    <a:pt x="1087" y="346"/>
                    <a:pt x="1088" y="347"/>
                    <a:pt x="1089" y="348"/>
                  </a:cubicBezTo>
                  <a:cubicBezTo>
                    <a:pt x="1091" y="350"/>
                    <a:pt x="1094" y="350"/>
                    <a:pt x="1098" y="350"/>
                  </a:cubicBezTo>
                  <a:cubicBezTo>
                    <a:pt x="1099" y="350"/>
                    <a:pt x="1101" y="350"/>
                    <a:pt x="1102" y="350"/>
                  </a:cubicBezTo>
                  <a:cubicBezTo>
                    <a:pt x="1104" y="349"/>
                    <a:pt x="1106" y="349"/>
                    <a:pt x="1108" y="349"/>
                  </a:cubicBezTo>
                  <a:cubicBezTo>
                    <a:pt x="1112" y="350"/>
                    <a:pt x="1116" y="350"/>
                    <a:pt x="1120" y="349"/>
                  </a:cubicBezTo>
                  <a:cubicBezTo>
                    <a:pt x="1122" y="348"/>
                    <a:pt x="1124" y="348"/>
                    <a:pt x="1125" y="346"/>
                  </a:cubicBezTo>
                  <a:cubicBezTo>
                    <a:pt x="1126" y="344"/>
                    <a:pt x="1126" y="343"/>
                    <a:pt x="1128" y="342"/>
                  </a:cubicBezTo>
                  <a:cubicBezTo>
                    <a:pt x="1129" y="341"/>
                    <a:pt x="1130" y="339"/>
                    <a:pt x="1132" y="338"/>
                  </a:cubicBezTo>
                  <a:cubicBezTo>
                    <a:pt x="1133" y="337"/>
                    <a:pt x="1135" y="336"/>
                    <a:pt x="1137" y="335"/>
                  </a:cubicBezTo>
                  <a:cubicBezTo>
                    <a:pt x="1138" y="335"/>
                    <a:pt x="1140" y="333"/>
                    <a:pt x="1141" y="333"/>
                  </a:cubicBezTo>
                  <a:cubicBezTo>
                    <a:pt x="1143" y="333"/>
                    <a:pt x="1144" y="335"/>
                    <a:pt x="1145" y="335"/>
                  </a:cubicBezTo>
                  <a:cubicBezTo>
                    <a:pt x="1146" y="335"/>
                    <a:pt x="1147" y="335"/>
                    <a:pt x="1147" y="336"/>
                  </a:cubicBezTo>
                  <a:cubicBezTo>
                    <a:pt x="1148" y="336"/>
                    <a:pt x="1148" y="337"/>
                    <a:pt x="1149" y="337"/>
                  </a:cubicBezTo>
                  <a:cubicBezTo>
                    <a:pt x="1150" y="337"/>
                    <a:pt x="1151" y="337"/>
                    <a:pt x="1151" y="338"/>
                  </a:cubicBezTo>
                  <a:cubicBezTo>
                    <a:pt x="1152" y="338"/>
                    <a:pt x="1152" y="339"/>
                    <a:pt x="1153" y="339"/>
                  </a:cubicBezTo>
                  <a:cubicBezTo>
                    <a:pt x="1155" y="340"/>
                    <a:pt x="1157" y="339"/>
                    <a:pt x="1158" y="338"/>
                  </a:cubicBezTo>
                  <a:cubicBezTo>
                    <a:pt x="1158" y="337"/>
                    <a:pt x="1159" y="336"/>
                    <a:pt x="1160" y="336"/>
                  </a:cubicBezTo>
                  <a:cubicBezTo>
                    <a:pt x="1160" y="335"/>
                    <a:pt x="1161" y="335"/>
                    <a:pt x="1162" y="335"/>
                  </a:cubicBezTo>
                  <a:cubicBezTo>
                    <a:pt x="1163" y="334"/>
                    <a:pt x="1163" y="333"/>
                    <a:pt x="1164" y="332"/>
                  </a:cubicBezTo>
                  <a:cubicBezTo>
                    <a:pt x="1165" y="331"/>
                    <a:pt x="1167" y="330"/>
                    <a:pt x="1168" y="330"/>
                  </a:cubicBezTo>
                  <a:cubicBezTo>
                    <a:pt x="1169" y="330"/>
                    <a:pt x="1169" y="331"/>
                    <a:pt x="1169" y="331"/>
                  </a:cubicBezTo>
                  <a:cubicBezTo>
                    <a:pt x="1170" y="332"/>
                    <a:pt x="1171" y="332"/>
                    <a:pt x="1171" y="332"/>
                  </a:cubicBezTo>
                  <a:cubicBezTo>
                    <a:pt x="1172" y="333"/>
                    <a:pt x="1172" y="335"/>
                    <a:pt x="1171" y="336"/>
                  </a:cubicBezTo>
                  <a:cubicBezTo>
                    <a:pt x="1171" y="336"/>
                    <a:pt x="1170" y="336"/>
                    <a:pt x="1170" y="337"/>
                  </a:cubicBezTo>
                  <a:cubicBezTo>
                    <a:pt x="1169" y="337"/>
                    <a:pt x="1170" y="338"/>
                    <a:pt x="1169" y="339"/>
                  </a:cubicBezTo>
                  <a:cubicBezTo>
                    <a:pt x="1168" y="340"/>
                    <a:pt x="1167" y="340"/>
                    <a:pt x="1167" y="341"/>
                  </a:cubicBezTo>
                  <a:cubicBezTo>
                    <a:pt x="1166" y="342"/>
                    <a:pt x="1166" y="343"/>
                    <a:pt x="1166" y="343"/>
                  </a:cubicBezTo>
                  <a:cubicBezTo>
                    <a:pt x="1165" y="344"/>
                    <a:pt x="1165" y="344"/>
                    <a:pt x="1164" y="345"/>
                  </a:cubicBezTo>
                  <a:cubicBezTo>
                    <a:pt x="1163" y="346"/>
                    <a:pt x="1163" y="348"/>
                    <a:pt x="1164" y="349"/>
                  </a:cubicBezTo>
                  <a:cubicBezTo>
                    <a:pt x="1166" y="350"/>
                    <a:pt x="1167" y="350"/>
                    <a:pt x="1167" y="352"/>
                  </a:cubicBezTo>
                  <a:cubicBezTo>
                    <a:pt x="1167" y="354"/>
                    <a:pt x="1166" y="354"/>
                    <a:pt x="1165" y="355"/>
                  </a:cubicBezTo>
                  <a:cubicBezTo>
                    <a:pt x="1163" y="356"/>
                    <a:pt x="1163" y="358"/>
                    <a:pt x="1163" y="359"/>
                  </a:cubicBezTo>
                  <a:cubicBezTo>
                    <a:pt x="1163" y="360"/>
                    <a:pt x="1163" y="361"/>
                    <a:pt x="1163" y="362"/>
                  </a:cubicBezTo>
                  <a:cubicBezTo>
                    <a:pt x="1163" y="362"/>
                    <a:pt x="1162" y="363"/>
                    <a:pt x="1162" y="364"/>
                  </a:cubicBezTo>
                  <a:cubicBezTo>
                    <a:pt x="1163" y="365"/>
                    <a:pt x="1164" y="365"/>
                    <a:pt x="1165" y="366"/>
                  </a:cubicBezTo>
                  <a:cubicBezTo>
                    <a:pt x="1166" y="368"/>
                    <a:pt x="1166" y="372"/>
                    <a:pt x="1165" y="374"/>
                  </a:cubicBezTo>
                  <a:cubicBezTo>
                    <a:pt x="1165" y="376"/>
                    <a:pt x="1166" y="377"/>
                    <a:pt x="1166" y="379"/>
                  </a:cubicBezTo>
                  <a:cubicBezTo>
                    <a:pt x="1166" y="381"/>
                    <a:pt x="1165" y="382"/>
                    <a:pt x="1166" y="383"/>
                  </a:cubicBezTo>
                  <a:cubicBezTo>
                    <a:pt x="1167" y="385"/>
                    <a:pt x="1167" y="386"/>
                    <a:pt x="1167" y="388"/>
                  </a:cubicBezTo>
                  <a:cubicBezTo>
                    <a:pt x="1166" y="389"/>
                    <a:pt x="1165" y="390"/>
                    <a:pt x="1164" y="391"/>
                  </a:cubicBezTo>
                  <a:cubicBezTo>
                    <a:pt x="1163" y="392"/>
                    <a:pt x="1162" y="393"/>
                    <a:pt x="1161" y="394"/>
                  </a:cubicBezTo>
                  <a:cubicBezTo>
                    <a:pt x="1161" y="395"/>
                    <a:pt x="1160" y="397"/>
                    <a:pt x="1160" y="398"/>
                  </a:cubicBezTo>
                  <a:cubicBezTo>
                    <a:pt x="1160" y="399"/>
                    <a:pt x="1160" y="402"/>
                    <a:pt x="1159" y="403"/>
                  </a:cubicBezTo>
                  <a:cubicBezTo>
                    <a:pt x="1158" y="403"/>
                    <a:pt x="1158" y="404"/>
                    <a:pt x="1157" y="405"/>
                  </a:cubicBezTo>
                  <a:cubicBezTo>
                    <a:pt x="1157" y="405"/>
                    <a:pt x="1157" y="406"/>
                    <a:pt x="1156" y="407"/>
                  </a:cubicBezTo>
                  <a:cubicBezTo>
                    <a:pt x="1156" y="407"/>
                    <a:pt x="1155" y="408"/>
                    <a:pt x="1155" y="409"/>
                  </a:cubicBezTo>
                  <a:cubicBezTo>
                    <a:pt x="1155" y="409"/>
                    <a:pt x="1155" y="410"/>
                    <a:pt x="1154" y="411"/>
                  </a:cubicBezTo>
                  <a:cubicBezTo>
                    <a:pt x="1154" y="412"/>
                    <a:pt x="1154" y="412"/>
                    <a:pt x="1153" y="413"/>
                  </a:cubicBezTo>
                  <a:cubicBezTo>
                    <a:pt x="1153" y="414"/>
                    <a:pt x="1153" y="415"/>
                    <a:pt x="1153" y="415"/>
                  </a:cubicBezTo>
                  <a:cubicBezTo>
                    <a:pt x="1152" y="416"/>
                    <a:pt x="1152" y="417"/>
                    <a:pt x="1151" y="417"/>
                  </a:cubicBezTo>
                  <a:cubicBezTo>
                    <a:pt x="1151" y="418"/>
                    <a:pt x="1151" y="418"/>
                    <a:pt x="1151" y="419"/>
                  </a:cubicBezTo>
                  <a:cubicBezTo>
                    <a:pt x="1150" y="421"/>
                    <a:pt x="1149" y="421"/>
                    <a:pt x="1149" y="423"/>
                  </a:cubicBezTo>
                  <a:cubicBezTo>
                    <a:pt x="1148" y="424"/>
                    <a:pt x="1148" y="425"/>
                    <a:pt x="1148" y="427"/>
                  </a:cubicBezTo>
                  <a:cubicBezTo>
                    <a:pt x="1148" y="428"/>
                    <a:pt x="1148" y="430"/>
                    <a:pt x="1147" y="431"/>
                  </a:cubicBezTo>
                  <a:cubicBezTo>
                    <a:pt x="1147" y="432"/>
                    <a:pt x="1146" y="432"/>
                    <a:pt x="1146" y="433"/>
                  </a:cubicBezTo>
                  <a:cubicBezTo>
                    <a:pt x="1145" y="434"/>
                    <a:pt x="1146" y="435"/>
                    <a:pt x="1145" y="436"/>
                  </a:cubicBezTo>
                  <a:cubicBezTo>
                    <a:pt x="1145" y="437"/>
                    <a:pt x="1144" y="438"/>
                    <a:pt x="1144" y="438"/>
                  </a:cubicBezTo>
                  <a:cubicBezTo>
                    <a:pt x="1143" y="440"/>
                    <a:pt x="1143" y="441"/>
                    <a:pt x="1143" y="443"/>
                  </a:cubicBezTo>
                  <a:cubicBezTo>
                    <a:pt x="1142" y="444"/>
                    <a:pt x="1141" y="445"/>
                    <a:pt x="1141" y="447"/>
                  </a:cubicBezTo>
                  <a:cubicBezTo>
                    <a:pt x="1141" y="448"/>
                    <a:pt x="1140" y="449"/>
                    <a:pt x="1140" y="451"/>
                  </a:cubicBezTo>
                  <a:cubicBezTo>
                    <a:pt x="1138" y="453"/>
                    <a:pt x="1137" y="456"/>
                    <a:pt x="1136" y="459"/>
                  </a:cubicBezTo>
                  <a:cubicBezTo>
                    <a:pt x="1135" y="460"/>
                    <a:pt x="1135" y="460"/>
                    <a:pt x="1134" y="461"/>
                  </a:cubicBezTo>
                  <a:cubicBezTo>
                    <a:pt x="1133" y="462"/>
                    <a:pt x="1132" y="464"/>
                    <a:pt x="1131" y="464"/>
                  </a:cubicBezTo>
                  <a:cubicBezTo>
                    <a:pt x="1129" y="466"/>
                    <a:pt x="1127" y="467"/>
                    <a:pt x="1125" y="468"/>
                  </a:cubicBezTo>
                  <a:cubicBezTo>
                    <a:pt x="1124" y="469"/>
                    <a:pt x="1123" y="470"/>
                    <a:pt x="1122" y="470"/>
                  </a:cubicBezTo>
                  <a:cubicBezTo>
                    <a:pt x="1121" y="470"/>
                    <a:pt x="1120" y="470"/>
                    <a:pt x="1120" y="470"/>
                  </a:cubicBezTo>
                  <a:cubicBezTo>
                    <a:pt x="1119" y="471"/>
                    <a:pt x="1119" y="471"/>
                    <a:pt x="1118" y="471"/>
                  </a:cubicBezTo>
                  <a:cubicBezTo>
                    <a:pt x="1116" y="472"/>
                    <a:pt x="1115" y="473"/>
                    <a:pt x="1112" y="472"/>
                  </a:cubicBezTo>
                  <a:cubicBezTo>
                    <a:pt x="1110" y="471"/>
                    <a:pt x="1108" y="469"/>
                    <a:pt x="1105" y="469"/>
                  </a:cubicBezTo>
                  <a:cubicBezTo>
                    <a:pt x="1104" y="469"/>
                    <a:pt x="1099" y="470"/>
                    <a:pt x="1099" y="473"/>
                  </a:cubicBezTo>
                  <a:cubicBezTo>
                    <a:pt x="1101" y="472"/>
                    <a:pt x="1103" y="471"/>
                    <a:pt x="1104" y="470"/>
                  </a:cubicBezTo>
                  <a:cubicBezTo>
                    <a:pt x="1107" y="470"/>
                    <a:pt x="1108" y="471"/>
                    <a:pt x="1110" y="472"/>
                  </a:cubicBezTo>
                  <a:cubicBezTo>
                    <a:pt x="1110" y="474"/>
                    <a:pt x="1107" y="473"/>
                    <a:pt x="1106" y="473"/>
                  </a:cubicBezTo>
                  <a:cubicBezTo>
                    <a:pt x="1104" y="473"/>
                    <a:pt x="1104" y="473"/>
                    <a:pt x="1102" y="474"/>
                  </a:cubicBezTo>
                  <a:cubicBezTo>
                    <a:pt x="1100" y="474"/>
                    <a:pt x="1095" y="474"/>
                    <a:pt x="1093" y="473"/>
                  </a:cubicBezTo>
                  <a:cubicBezTo>
                    <a:pt x="1091" y="472"/>
                    <a:pt x="1090" y="471"/>
                    <a:pt x="1089" y="469"/>
                  </a:cubicBezTo>
                  <a:cubicBezTo>
                    <a:pt x="1087" y="468"/>
                    <a:pt x="1085" y="467"/>
                    <a:pt x="1083" y="466"/>
                  </a:cubicBezTo>
                  <a:cubicBezTo>
                    <a:pt x="1081" y="464"/>
                    <a:pt x="1080" y="461"/>
                    <a:pt x="1077" y="462"/>
                  </a:cubicBezTo>
                  <a:cubicBezTo>
                    <a:pt x="1074" y="463"/>
                    <a:pt x="1072" y="465"/>
                    <a:pt x="1069" y="463"/>
                  </a:cubicBezTo>
                  <a:cubicBezTo>
                    <a:pt x="1068" y="462"/>
                    <a:pt x="1067" y="462"/>
                    <a:pt x="1065" y="462"/>
                  </a:cubicBezTo>
                  <a:cubicBezTo>
                    <a:pt x="1063" y="462"/>
                    <a:pt x="1062" y="461"/>
                    <a:pt x="1060" y="461"/>
                  </a:cubicBezTo>
                  <a:cubicBezTo>
                    <a:pt x="1058" y="461"/>
                    <a:pt x="1056" y="461"/>
                    <a:pt x="1054" y="461"/>
                  </a:cubicBezTo>
                  <a:cubicBezTo>
                    <a:pt x="1051" y="462"/>
                    <a:pt x="1049" y="463"/>
                    <a:pt x="1047" y="464"/>
                  </a:cubicBezTo>
                  <a:cubicBezTo>
                    <a:pt x="1044" y="465"/>
                    <a:pt x="1043" y="467"/>
                    <a:pt x="1040" y="468"/>
                  </a:cubicBezTo>
                  <a:cubicBezTo>
                    <a:pt x="1038" y="469"/>
                    <a:pt x="1035" y="470"/>
                    <a:pt x="1032" y="472"/>
                  </a:cubicBezTo>
                  <a:cubicBezTo>
                    <a:pt x="1030" y="473"/>
                    <a:pt x="1028" y="474"/>
                    <a:pt x="1025" y="475"/>
                  </a:cubicBezTo>
                  <a:cubicBezTo>
                    <a:pt x="1022" y="476"/>
                    <a:pt x="1021" y="478"/>
                    <a:pt x="1017" y="478"/>
                  </a:cubicBezTo>
                  <a:cubicBezTo>
                    <a:pt x="1014" y="479"/>
                    <a:pt x="1012" y="477"/>
                    <a:pt x="1010" y="475"/>
                  </a:cubicBezTo>
                  <a:cubicBezTo>
                    <a:pt x="1007" y="474"/>
                    <a:pt x="1004" y="473"/>
                    <a:pt x="1001" y="473"/>
                  </a:cubicBezTo>
                  <a:cubicBezTo>
                    <a:pt x="998" y="474"/>
                    <a:pt x="995" y="474"/>
                    <a:pt x="992" y="473"/>
                  </a:cubicBezTo>
                  <a:cubicBezTo>
                    <a:pt x="991" y="473"/>
                    <a:pt x="990" y="472"/>
                    <a:pt x="989" y="471"/>
                  </a:cubicBezTo>
                  <a:cubicBezTo>
                    <a:pt x="988" y="471"/>
                    <a:pt x="986" y="471"/>
                    <a:pt x="985" y="470"/>
                  </a:cubicBezTo>
                  <a:cubicBezTo>
                    <a:pt x="980" y="468"/>
                    <a:pt x="975" y="466"/>
                    <a:pt x="970" y="464"/>
                  </a:cubicBezTo>
                  <a:cubicBezTo>
                    <a:pt x="967" y="464"/>
                    <a:pt x="964" y="464"/>
                    <a:pt x="961" y="463"/>
                  </a:cubicBezTo>
                  <a:cubicBezTo>
                    <a:pt x="958" y="462"/>
                    <a:pt x="955" y="460"/>
                    <a:pt x="952" y="460"/>
                  </a:cubicBezTo>
                  <a:cubicBezTo>
                    <a:pt x="949" y="460"/>
                    <a:pt x="946" y="460"/>
                    <a:pt x="944" y="461"/>
                  </a:cubicBezTo>
                  <a:cubicBezTo>
                    <a:pt x="941" y="462"/>
                    <a:pt x="938" y="463"/>
                    <a:pt x="935" y="463"/>
                  </a:cubicBezTo>
                  <a:cubicBezTo>
                    <a:pt x="933" y="463"/>
                    <a:pt x="932" y="461"/>
                    <a:pt x="931" y="460"/>
                  </a:cubicBezTo>
                  <a:cubicBezTo>
                    <a:pt x="931" y="459"/>
                    <a:pt x="930" y="458"/>
                    <a:pt x="930" y="457"/>
                  </a:cubicBezTo>
                  <a:cubicBezTo>
                    <a:pt x="929" y="456"/>
                    <a:pt x="930" y="455"/>
                    <a:pt x="929" y="454"/>
                  </a:cubicBezTo>
                  <a:cubicBezTo>
                    <a:pt x="928" y="450"/>
                    <a:pt x="923" y="450"/>
                    <a:pt x="919" y="450"/>
                  </a:cubicBezTo>
                  <a:cubicBezTo>
                    <a:pt x="918" y="450"/>
                    <a:pt x="916" y="451"/>
                    <a:pt x="915" y="451"/>
                  </a:cubicBezTo>
                  <a:cubicBezTo>
                    <a:pt x="913" y="451"/>
                    <a:pt x="912" y="450"/>
                    <a:pt x="910" y="450"/>
                  </a:cubicBezTo>
                  <a:cubicBezTo>
                    <a:pt x="908" y="449"/>
                    <a:pt x="906" y="447"/>
                    <a:pt x="903" y="447"/>
                  </a:cubicBezTo>
                  <a:cubicBezTo>
                    <a:pt x="901" y="447"/>
                    <a:pt x="900" y="447"/>
                    <a:pt x="898" y="447"/>
                  </a:cubicBezTo>
                  <a:cubicBezTo>
                    <a:pt x="897" y="446"/>
                    <a:pt x="896" y="445"/>
                    <a:pt x="894" y="445"/>
                  </a:cubicBezTo>
                  <a:cubicBezTo>
                    <a:pt x="891" y="445"/>
                    <a:pt x="887" y="445"/>
                    <a:pt x="887" y="441"/>
                  </a:cubicBezTo>
                  <a:cubicBezTo>
                    <a:pt x="886" y="439"/>
                    <a:pt x="888" y="436"/>
                    <a:pt x="886" y="434"/>
                  </a:cubicBezTo>
                  <a:cubicBezTo>
                    <a:pt x="885" y="434"/>
                    <a:pt x="883" y="434"/>
                    <a:pt x="882" y="433"/>
                  </a:cubicBezTo>
                  <a:cubicBezTo>
                    <a:pt x="880" y="433"/>
                    <a:pt x="879" y="432"/>
                    <a:pt x="878" y="432"/>
                  </a:cubicBezTo>
                  <a:cubicBezTo>
                    <a:pt x="876" y="432"/>
                    <a:pt x="875" y="432"/>
                    <a:pt x="873" y="431"/>
                  </a:cubicBezTo>
                  <a:cubicBezTo>
                    <a:pt x="872" y="431"/>
                    <a:pt x="870" y="430"/>
                    <a:pt x="869" y="430"/>
                  </a:cubicBezTo>
                  <a:cubicBezTo>
                    <a:pt x="863" y="428"/>
                    <a:pt x="857" y="428"/>
                    <a:pt x="852" y="431"/>
                  </a:cubicBezTo>
                  <a:cubicBezTo>
                    <a:pt x="846" y="433"/>
                    <a:pt x="840" y="434"/>
                    <a:pt x="835" y="435"/>
                  </a:cubicBezTo>
                  <a:cubicBezTo>
                    <a:pt x="829" y="436"/>
                    <a:pt x="826" y="442"/>
                    <a:pt x="823" y="446"/>
                  </a:cubicBezTo>
                  <a:cubicBezTo>
                    <a:pt x="819" y="451"/>
                    <a:pt x="815" y="455"/>
                    <a:pt x="817" y="461"/>
                  </a:cubicBezTo>
                  <a:cubicBezTo>
                    <a:pt x="819" y="467"/>
                    <a:pt x="824" y="471"/>
                    <a:pt x="821" y="477"/>
                  </a:cubicBezTo>
                  <a:cubicBezTo>
                    <a:pt x="820" y="480"/>
                    <a:pt x="818" y="481"/>
                    <a:pt x="816" y="483"/>
                  </a:cubicBezTo>
                  <a:cubicBezTo>
                    <a:pt x="814" y="485"/>
                    <a:pt x="812" y="486"/>
                    <a:pt x="810" y="488"/>
                  </a:cubicBezTo>
                  <a:cubicBezTo>
                    <a:pt x="806" y="492"/>
                    <a:pt x="799" y="494"/>
                    <a:pt x="794" y="491"/>
                  </a:cubicBezTo>
                  <a:cubicBezTo>
                    <a:pt x="792" y="489"/>
                    <a:pt x="790" y="487"/>
                    <a:pt x="788" y="486"/>
                  </a:cubicBezTo>
                  <a:cubicBezTo>
                    <a:pt x="785" y="485"/>
                    <a:pt x="784" y="484"/>
                    <a:pt x="781" y="482"/>
                  </a:cubicBezTo>
                  <a:cubicBezTo>
                    <a:pt x="779" y="480"/>
                    <a:pt x="776" y="479"/>
                    <a:pt x="773" y="477"/>
                  </a:cubicBezTo>
                  <a:cubicBezTo>
                    <a:pt x="772" y="477"/>
                    <a:pt x="771" y="475"/>
                    <a:pt x="770" y="474"/>
                  </a:cubicBezTo>
                  <a:cubicBezTo>
                    <a:pt x="769" y="474"/>
                    <a:pt x="767" y="474"/>
                    <a:pt x="765" y="473"/>
                  </a:cubicBezTo>
                  <a:cubicBezTo>
                    <a:pt x="764" y="473"/>
                    <a:pt x="762" y="472"/>
                    <a:pt x="761" y="471"/>
                  </a:cubicBezTo>
                  <a:cubicBezTo>
                    <a:pt x="759" y="471"/>
                    <a:pt x="757" y="471"/>
                    <a:pt x="755" y="471"/>
                  </a:cubicBezTo>
                  <a:cubicBezTo>
                    <a:pt x="753" y="471"/>
                    <a:pt x="751" y="470"/>
                    <a:pt x="749" y="469"/>
                  </a:cubicBezTo>
                  <a:cubicBezTo>
                    <a:pt x="746" y="469"/>
                    <a:pt x="743" y="469"/>
                    <a:pt x="740" y="468"/>
                  </a:cubicBezTo>
                  <a:cubicBezTo>
                    <a:pt x="735" y="468"/>
                    <a:pt x="729" y="466"/>
                    <a:pt x="724" y="463"/>
                  </a:cubicBezTo>
                  <a:cubicBezTo>
                    <a:pt x="722" y="461"/>
                    <a:pt x="719" y="459"/>
                    <a:pt x="718" y="456"/>
                  </a:cubicBezTo>
                  <a:cubicBezTo>
                    <a:pt x="717" y="453"/>
                    <a:pt x="717" y="451"/>
                    <a:pt x="717" y="448"/>
                  </a:cubicBezTo>
                  <a:cubicBezTo>
                    <a:pt x="716" y="445"/>
                    <a:pt x="715" y="443"/>
                    <a:pt x="712" y="441"/>
                  </a:cubicBezTo>
                  <a:cubicBezTo>
                    <a:pt x="710" y="439"/>
                    <a:pt x="706" y="440"/>
                    <a:pt x="704" y="439"/>
                  </a:cubicBezTo>
                  <a:cubicBezTo>
                    <a:pt x="701" y="439"/>
                    <a:pt x="698" y="438"/>
                    <a:pt x="695" y="437"/>
                  </a:cubicBezTo>
                  <a:cubicBezTo>
                    <a:pt x="693" y="435"/>
                    <a:pt x="690" y="434"/>
                    <a:pt x="687" y="433"/>
                  </a:cubicBezTo>
                  <a:cubicBezTo>
                    <a:pt x="682" y="430"/>
                    <a:pt x="675" y="430"/>
                    <a:pt x="669" y="430"/>
                  </a:cubicBezTo>
                  <a:cubicBezTo>
                    <a:pt x="663" y="430"/>
                    <a:pt x="657" y="432"/>
                    <a:pt x="651" y="430"/>
                  </a:cubicBezTo>
                  <a:cubicBezTo>
                    <a:pt x="648" y="429"/>
                    <a:pt x="645" y="427"/>
                    <a:pt x="643" y="425"/>
                  </a:cubicBezTo>
                  <a:cubicBezTo>
                    <a:pt x="640" y="424"/>
                    <a:pt x="637" y="423"/>
                    <a:pt x="635" y="422"/>
                  </a:cubicBezTo>
                  <a:cubicBezTo>
                    <a:pt x="633" y="422"/>
                    <a:pt x="630" y="422"/>
                    <a:pt x="628" y="421"/>
                  </a:cubicBezTo>
                  <a:cubicBezTo>
                    <a:pt x="627" y="421"/>
                    <a:pt x="626" y="421"/>
                    <a:pt x="625" y="420"/>
                  </a:cubicBezTo>
                  <a:cubicBezTo>
                    <a:pt x="624" y="419"/>
                    <a:pt x="625" y="417"/>
                    <a:pt x="625" y="416"/>
                  </a:cubicBezTo>
                  <a:cubicBezTo>
                    <a:pt x="625" y="414"/>
                    <a:pt x="624" y="411"/>
                    <a:pt x="622" y="411"/>
                  </a:cubicBezTo>
                  <a:cubicBezTo>
                    <a:pt x="619" y="411"/>
                    <a:pt x="619" y="415"/>
                    <a:pt x="616" y="415"/>
                  </a:cubicBezTo>
                  <a:cubicBezTo>
                    <a:pt x="615" y="413"/>
                    <a:pt x="618" y="409"/>
                    <a:pt x="615" y="409"/>
                  </a:cubicBezTo>
                  <a:cubicBezTo>
                    <a:pt x="613" y="409"/>
                    <a:pt x="611" y="410"/>
                    <a:pt x="610" y="410"/>
                  </a:cubicBezTo>
                  <a:cubicBezTo>
                    <a:pt x="608" y="409"/>
                    <a:pt x="607" y="407"/>
                    <a:pt x="606" y="406"/>
                  </a:cubicBezTo>
                  <a:cubicBezTo>
                    <a:pt x="605" y="405"/>
                    <a:pt x="603" y="405"/>
                    <a:pt x="602" y="404"/>
                  </a:cubicBezTo>
                  <a:cubicBezTo>
                    <a:pt x="601" y="403"/>
                    <a:pt x="601" y="397"/>
                    <a:pt x="603" y="396"/>
                  </a:cubicBezTo>
                  <a:cubicBezTo>
                    <a:pt x="604" y="395"/>
                    <a:pt x="605" y="395"/>
                    <a:pt x="606" y="394"/>
                  </a:cubicBezTo>
                  <a:cubicBezTo>
                    <a:pt x="607" y="393"/>
                    <a:pt x="608" y="392"/>
                    <a:pt x="609" y="391"/>
                  </a:cubicBezTo>
                  <a:cubicBezTo>
                    <a:pt x="611" y="389"/>
                    <a:pt x="614" y="389"/>
                    <a:pt x="616" y="387"/>
                  </a:cubicBezTo>
                  <a:cubicBezTo>
                    <a:pt x="618" y="385"/>
                    <a:pt x="619" y="382"/>
                    <a:pt x="620" y="379"/>
                  </a:cubicBezTo>
                  <a:cubicBezTo>
                    <a:pt x="621" y="377"/>
                    <a:pt x="623" y="376"/>
                    <a:pt x="625" y="374"/>
                  </a:cubicBezTo>
                  <a:cubicBezTo>
                    <a:pt x="627" y="371"/>
                    <a:pt x="624" y="369"/>
                    <a:pt x="623" y="366"/>
                  </a:cubicBezTo>
                  <a:cubicBezTo>
                    <a:pt x="623" y="365"/>
                    <a:pt x="624" y="364"/>
                    <a:pt x="623" y="363"/>
                  </a:cubicBezTo>
                  <a:cubicBezTo>
                    <a:pt x="621" y="361"/>
                    <a:pt x="620" y="361"/>
                    <a:pt x="618" y="360"/>
                  </a:cubicBezTo>
                  <a:cubicBezTo>
                    <a:pt x="617" y="359"/>
                    <a:pt x="615" y="357"/>
                    <a:pt x="614" y="356"/>
                  </a:cubicBezTo>
                  <a:cubicBezTo>
                    <a:pt x="611" y="353"/>
                    <a:pt x="610" y="347"/>
                    <a:pt x="612" y="344"/>
                  </a:cubicBezTo>
                  <a:cubicBezTo>
                    <a:pt x="614" y="341"/>
                    <a:pt x="617" y="341"/>
                    <a:pt x="620" y="339"/>
                  </a:cubicBezTo>
                  <a:cubicBezTo>
                    <a:pt x="622" y="337"/>
                    <a:pt x="622" y="334"/>
                    <a:pt x="623" y="332"/>
                  </a:cubicBezTo>
                  <a:cubicBezTo>
                    <a:pt x="625" y="329"/>
                    <a:pt x="626" y="328"/>
                    <a:pt x="623" y="325"/>
                  </a:cubicBezTo>
                  <a:cubicBezTo>
                    <a:pt x="621" y="323"/>
                    <a:pt x="619" y="328"/>
                    <a:pt x="618" y="329"/>
                  </a:cubicBezTo>
                  <a:cubicBezTo>
                    <a:pt x="616" y="331"/>
                    <a:pt x="615" y="330"/>
                    <a:pt x="614" y="331"/>
                  </a:cubicBezTo>
                  <a:cubicBezTo>
                    <a:pt x="612" y="331"/>
                    <a:pt x="612" y="332"/>
                    <a:pt x="611" y="333"/>
                  </a:cubicBezTo>
                  <a:cubicBezTo>
                    <a:pt x="610" y="334"/>
                    <a:pt x="609" y="335"/>
                    <a:pt x="608" y="334"/>
                  </a:cubicBezTo>
                  <a:cubicBezTo>
                    <a:pt x="606" y="333"/>
                    <a:pt x="607" y="332"/>
                    <a:pt x="607" y="331"/>
                  </a:cubicBezTo>
                  <a:cubicBezTo>
                    <a:pt x="608" y="326"/>
                    <a:pt x="600" y="316"/>
                    <a:pt x="597" y="323"/>
                  </a:cubicBezTo>
                  <a:cubicBezTo>
                    <a:pt x="595" y="323"/>
                    <a:pt x="595" y="318"/>
                    <a:pt x="591" y="319"/>
                  </a:cubicBezTo>
                  <a:cubicBezTo>
                    <a:pt x="590" y="320"/>
                    <a:pt x="589" y="321"/>
                    <a:pt x="588" y="321"/>
                  </a:cubicBezTo>
                  <a:cubicBezTo>
                    <a:pt x="587" y="321"/>
                    <a:pt x="585" y="322"/>
                    <a:pt x="584" y="322"/>
                  </a:cubicBezTo>
                  <a:cubicBezTo>
                    <a:pt x="582" y="323"/>
                    <a:pt x="580" y="323"/>
                    <a:pt x="578" y="325"/>
                  </a:cubicBezTo>
                  <a:cubicBezTo>
                    <a:pt x="576" y="326"/>
                    <a:pt x="575" y="328"/>
                    <a:pt x="572" y="328"/>
                  </a:cubicBezTo>
                  <a:cubicBezTo>
                    <a:pt x="569" y="329"/>
                    <a:pt x="566" y="330"/>
                    <a:pt x="563" y="329"/>
                  </a:cubicBezTo>
                  <a:cubicBezTo>
                    <a:pt x="562" y="329"/>
                    <a:pt x="561" y="329"/>
                    <a:pt x="559" y="330"/>
                  </a:cubicBezTo>
                  <a:cubicBezTo>
                    <a:pt x="558" y="330"/>
                    <a:pt x="556" y="330"/>
                    <a:pt x="555" y="330"/>
                  </a:cubicBezTo>
                  <a:cubicBezTo>
                    <a:pt x="551" y="330"/>
                    <a:pt x="550" y="328"/>
                    <a:pt x="548" y="327"/>
                  </a:cubicBezTo>
                  <a:cubicBezTo>
                    <a:pt x="546" y="326"/>
                    <a:pt x="543" y="326"/>
                    <a:pt x="542" y="326"/>
                  </a:cubicBezTo>
                  <a:cubicBezTo>
                    <a:pt x="539" y="327"/>
                    <a:pt x="537" y="329"/>
                    <a:pt x="535" y="330"/>
                  </a:cubicBezTo>
                  <a:cubicBezTo>
                    <a:pt x="533" y="330"/>
                    <a:pt x="532" y="330"/>
                    <a:pt x="530" y="329"/>
                  </a:cubicBezTo>
                  <a:cubicBezTo>
                    <a:pt x="529" y="328"/>
                    <a:pt x="527" y="329"/>
                    <a:pt x="526" y="328"/>
                  </a:cubicBezTo>
                  <a:cubicBezTo>
                    <a:pt x="523" y="327"/>
                    <a:pt x="522" y="324"/>
                    <a:pt x="519" y="328"/>
                  </a:cubicBezTo>
                  <a:cubicBezTo>
                    <a:pt x="518" y="331"/>
                    <a:pt x="515" y="331"/>
                    <a:pt x="512" y="331"/>
                  </a:cubicBezTo>
                  <a:cubicBezTo>
                    <a:pt x="510" y="332"/>
                    <a:pt x="508" y="333"/>
                    <a:pt x="506" y="334"/>
                  </a:cubicBezTo>
                  <a:cubicBezTo>
                    <a:pt x="502" y="336"/>
                    <a:pt x="500" y="337"/>
                    <a:pt x="496" y="336"/>
                  </a:cubicBezTo>
                  <a:cubicBezTo>
                    <a:pt x="494" y="335"/>
                    <a:pt x="492" y="333"/>
                    <a:pt x="489" y="332"/>
                  </a:cubicBezTo>
                  <a:cubicBezTo>
                    <a:pt x="484" y="331"/>
                    <a:pt x="480" y="330"/>
                    <a:pt x="475" y="330"/>
                  </a:cubicBezTo>
                  <a:cubicBezTo>
                    <a:pt x="470" y="330"/>
                    <a:pt x="465" y="330"/>
                    <a:pt x="460" y="332"/>
                  </a:cubicBezTo>
                  <a:cubicBezTo>
                    <a:pt x="458" y="333"/>
                    <a:pt x="455" y="335"/>
                    <a:pt x="452" y="334"/>
                  </a:cubicBezTo>
                  <a:cubicBezTo>
                    <a:pt x="450" y="333"/>
                    <a:pt x="448" y="332"/>
                    <a:pt x="446" y="333"/>
                  </a:cubicBezTo>
                  <a:cubicBezTo>
                    <a:pt x="444" y="334"/>
                    <a:pt x="441" y="336"/>
                    <a:pt x="439" y="337"/>
                  </a:cubicBezTo>
                  <a:cubicBezTo>
                    <a:pt x="436" y="339"/>
                    <a:pt x="433" y="338"/>
                    <a:pt x="430" y="338"/>
                  </a:cubicBezTo>
                  <a:cubicBezTo>
                    <a:pt x="426" y="338"/>
                    <a:pt x="424" y="338"/>
                    <a:pt x="421" y="339"/>
                  </a:cubicBezTo>
                  <a:cubicBezTo>
                    <a:pt x="418" y="339"/>
                    <a:pt x="415" y="339"/>
                    <a:pt x="412" y="340"/>
                  </a:cubicBezTo>
                  <a:cubicBezTo>
                    <a:pt x="409" y="341"/>
                    <a:pt x="407" y="342"/>
                    <a:pt x="404" y="343"/>
                  </a:cubicBezTo>
                  <a:cubicBezTo>
                    <a:pt x="401" y="344"/>
                    <a:pt x="398" y="344"/>
                    <a:pt x="395" y="345"/>
                  </a:cubicBezTo>
                  <a:cubicBezTo>
                    <a:pt x="393" y="346"/>
                    <a:pt x="390" y="348"/>
                    <a:pt x="388" y="349"/>
                  </a:cubicBezTo>
                  <a:cubicBezTo>
                    <a:pt x="386" y="351"/>
                    <a:pt x="382" y="358"/>
                    <a:pt x="380" y="358"/>
                  </a:cubicBezTo>
                  <a:cubicBezTo>
                    <a:pt x="378" y="358"/>
                    <a:pt x="378" y="356"/>
                    <a:pt x="377" y="355"/>
                  </a:cubicBezTo>
                  <a:cubicBezTo>
                    <a:pt x="374" y="353"/>
                    <a:pt x="371" y="356"/>
                    <a:pt x="369" y="357"/>
                  </a:cubicBezTo>
                  <a:cubicBezTo>
                    <a:pt x="367" y="359"/>
                    <a:pt x="364" y="359"/>
                    <a:pt x="361" y="360"/>
                  </a:cubicBezTo>
                  <a:cubicBezTo>
                    <a:pt x="355" y="362"/>
                    <a:pt x="355" y="369"/>
                    <a:pt x="349" y="371"/>
                  </a:cubicBezTo>
                  <a:cubicBezTo>
                    <a:pt x="346" y="372"/>
                    <a:pt x="343" y="372"/>
                    <a:pt x="340" y="373"/>
                  </a:cubicBezTo>
                  <a:cubicBezTo>
                    <a:pt x="337" y="374"/>
                    <a:pt x="335" y="376"/>
                    <a:pt x="332" y="375"/>
                  </a:cubicBezTo>
                  <a:cubicBezTo>
                    <a:pt x="329" y="374"/>
                    <a:pt x="327" y="372"/>
                    <a:pt x="324" y="372"/>
                  </a:cubicBezTo>
                  <a:cubicBezTo>
                    <a:pt x="323" y="372"/>
                    <a:pt x="320" y="372"/>
                    <a:pt x="320" y="371"/>
                  </a:cubicBezTo>
                  <a:cubicBezTo>
                    <a:pt x="318" y="370"/>
                    <a:pt x="319" y="368"/>
                    <a:pt x="318" y="367"/>
                  </a:cubicBezTo>
                  <a:cubicBezTo>
                    <a:pt x="317" y="367"/>
                    <a:pt x="315" y="368"/>
                    <a:pt x="313" y="368"/>
                  </a:cubicBezTo>
                  <a:cubicBezTo>
                    <a:pt x="311" y="369"/>
                    <a:pt x="308" y="370"/>
                    <a:pt x="305" y="371"/>
                  </a:cubicBezTo>
                  <a:cubicBezTo>
                    <a:pt x="302" y="372"/>
                    <a:pt x="300" y="372"/>
                    <a:pt x="297" y="372"/>
                  </a:cubicBezTo>
                  <a:cubicBezTo>
                    <a:pt x="294" y="373"/>
                    <a:pt x="292" y="372"/>
                    <a:pt x="289" y="372"/>
                  </a:cubicBezTo>
                  <a:cubicBezTo>
                    <a:pt x="288" y="372"/>
                    <a:pt x="286" y="372"/>
                    <a:pt x="285" y="372"/>
                  </a:cubicBezTo>
                  <a:cubicBezTo>
                    <a:pt x="284" y="372"/>
                    <a:pt x="283" y="373"/>
                    <a:pt x="282" y="372"/>
                  </a:cubicBezTo>
                  <a:cubicBezTo>
                    <a:pt x="281" y="372"/>
                    <a:pt x="280" y="371"/>
                    <a:pt x="279" y="370"/>
                  </a:cubicBezTo>
                  <a:cubicBezTo>
                    <a:pt x="277" y="369"/>
                    <a:pt x="276" y="369"/>
                    <a:pt x="274" y="368"/>
                  </a:cubicBezTo>
                  <a:cubicBezTo>
                    <a:pt x="271" y="366"/>
                    <a:pt x="271" y="361"/>
                    <a:pt x="268" y="359"/>
                  </a:cubicBezTo>
                  <a:cubicBezTo>
                    <a:pt x="266" y="358"/>
                    <a:pt x="266" y="357"/>
                    <a:pt x="267" y="356"/>
                  </a:cubicBezTo>
                  <a:cubicBezTo>
                    <a:pt x="268" y="354"/>
                    <a:pt x="266" y="354"/>
                    <a:pt x="265" y="354"/>
                  </a:cubicBezTo>
                  <a:cubicBezTo>
                    <a:pt x="263" y="355"/>
                    <a:pt x="262" y="355"/>
                    <a:pt x="261" y="356"/>
                  </a:cubicBezTo>
                  <a:cubicBezTo>
                    <a:pt x="260" y="356"/>
                    <a:pt x="260" y="357"/>
                    <a:pt x="259" y="357"/>
                  </a:cubicBezTo>
                  <a:cubicBezTo>
                    <a:pt x="257" y="357"/>
                    <a:pt x="254" y="356"/>
                    <a:pt x="253" y="359"/>
                  </a:cubicBezTo>
                  <a:cubicBezTo>
                    <a:pt x="252" y="360"/>
                    <a:pt x="252" y="361"/>
                    <a:pt x="252" y="363"/>
                  </a:cubicBezTo>
                  <a:cubicBezTo>
                    <a:pt x="251" y="365"/>
                    <a:pt x="250" y="367"/>
                    <a:pt x="249" y="369"/>
                  </a:cubicBezTo>
                  <a:cubicBezTo>
                    <a:pt x="248" y="372"/>
                    <a:pt x="247" y="374"/>
                    <a:pt x="246" y="377"/>
                  </a:cubicBezTo>
                  <a:cubicBezTo>
                    <a:pt x="245" y="379"/>
                    <a:pt x="244" y="382"/>
                    <a:pt x="243" y="384"/>
                  </a:cubicBezTo>
                  <a:cubicBezTo>
                    <a:pt x="242" y="387"/>
                    <a:pt x="241" y="389"/>
                    <a:pt x="239" y="392"/>
                  </a:cubicBezTo>
                  <a:cubicBezTo>
                    <a:pt x="237" y="396"/>
                    <a:pt x="235" y="400"/>
                    <a:pt x="231" y="403"/>
                  </a:cubicBezTo>
                  <a:cubicBezTo>
                    <a:pt x="229" y="405"/>
                    <a:pt x="227" y="407"/>
                    <a:pt x="224" y="408"/>
                  </a:cubicBezTo>
                  <a:cubicBezTo>
                    <a:pt x="222" y="409"/>
                    <a:pt x="220" y="410"/>
                    <a:pt x="218" y="411"/>
                  </a:cubicBezTo>
                  <a:cubicBezTo>
                    <a:pt x="216" y="412"/>
                    <a:pt x="213" y="413"/>
                    <a:pt x="211" y="414"/>
                  </a:cubicBezTo>
                  <a:cubicBezTo>
                    <a:pt x="210" y="414"/>
                    <a:pt x="209" y="415"/>
                    <a:pt x="208" y="415"/>
                  </a:cubicBezTo>
                  <a:cubicBezTo>
                    <a:pt x="208" y="415"/>
                    <a:pt x="207" y="416"/>
                    <a:pt x="206" y="416"/>
                  </a:cubicBezTo>
                  <a:cubicBezTo>
                    <a:pt x="203" y="417"/>
                    <a:pt x="200" y="418"/>
                    <a:pt x="198" y="419"/>
                  </a:cubicBezTo>
                  <a:cubicBezTo>
                    <a:pt x="194" y="421"/>
                    <a:pt x="191" y="424"/>
                    <a:pt x="189" y="428"/>
                  </a:cubicBezTo>
                  <a:cubicBezTo>
                    <a:pt x="188" y="430"/>
                    <a:pt x="187" y="431"/>
                    <a:pt x="186" y="432"/>
                  </a:cubicBezTo>
                  <a:cubicBezTo>
                    <a:pt x="184" y="434"/>
                    <a:pt x="183" y="435"/>
                    <a:pt x="181" y="436"/>
                  </a:cubicBezTo>
                  <a:cubicBezTo>
                    <a:pt x="180" y="437"/>
                    <a:pt x="180" y="438"/>
                    <a:pt x="179" y="440"/>
                  </a:cubicBezTo>
                  <a:cubicBezTo>
                    <a:pt x="179" y="442"/>
                    <a:pt x="179" y="444"/>
                    <a:pt x="178" y="445"/>
                  </a:cubicBezTo>
                  <a:cubicBezTo>
                    <a:pt x="178" y="448"/>
                    <a:pt x="177" y="450"/>
                    <a:pt x="176" y="453"/>
                  </a:cubicBezTo>
                  <a:cubicBezTo>
                    <a:pt x="175" y="454"/>
                    <a:pt x="174" y="456"/>
                    <a:pt x="173" y="457"/>
                  </a:cubicBezTo>
                  <a:cubicBezTo>
                    <a:pt x="172" y="458"/>
                    <a:pt x="172" y="460"/>
                    <a:pt x="171" y="461"/>
                  </a:cubicBezTo>
                  <a:cubicBezTo>
                    <a:pt x="169" y="462"/>
                    <a:pt x="168" y="464"/>
                    <a:pt x="168" y="465"/>
                  </a:cubicBezTo>
                  <a:cubicBezTo>
                    <a:pt x="168" y="469"/>
                    <a:pt x="169" y="472"/>
                    <a:pt x="169" y="475"/>
                  </a:cubicBezTo>
                  <a:cubicBezTo>
                    <a:pt x="169" y="479"/>
                    <a:pt x="167" y="482"/>
                    <a:pt x="168" y="485"/>
                  </a:cubicBezTo>
                  <a:cubicBezTo>
                    <a:pt x="169" y="486"/>
                    <a:pt x="171" y="487"/>
                    <a:pt x="172" y="488"/>
                  </a:cubicBezTo>
                  <a:cubicBezTo>
                    <a:pt x="174" y="491"/>
                    <a:pt x="173" y="496"/>
                    <a:pt x="171" y="499"/>
                  </a:cubicBezTo>
                  <a:cubicBezTo>
                    <a:pt x="170" y="501"/>
                    <a:pt x="169" y="504"/>
                    <a:pt x="167" y="506"/>
                  </a:cubicBezTo>
                  <a:cubicBezTo>
                    <a:pt x="164" y="510"/>
                    <a:pt x="161" y="513"/>
                    <a:pt x="158" y="516"/>
                  </a:cubicBezTo>
                  <a:cubicBezTo>
                    <a:pt x="156" y="518"/>
                    <a:pt x="154" y="520"/>
                    <a:pt x="153" y="521"/>
                  </a:cubicBezTo>
                  <a:cubicBezTo>
                    <a:pt x="151" y="523"/>
                    <a:pt x="150" y="524"/>
                    <a:pt x="148" y="525"/>
                  </a:cubicBezTo>
                  <a:cubicBezTo>
                    <a:pt x="146" y="526"/>
                    <a:pt x="145" y="527"/>
                    <a:pt x="143" y="528"/>
                  </a:cubicBezTo>
                  <a:cubicBezTo>
                    <a:pt x="142" y="529"/>
                    <a:pt x="141" y="530"/>
                    <a:pt x="139" y="530"/>
                  </a:cubicBezTo>
                  <a:cubicBezTo>
                    <a:pt x="139" y="531"/>
                    <a:pt x="138" y="531"/>
                    <a:pt x="138" y="532"/>
                  </a:cubicBezTo>
                  <a:cubicBezTo>
                    <a:pt x="136" y="533"/>
                    <a:pt x="134" y="534"/>
                    <a:pt x="132" y="535"/>
                  </a:cubicBezTo>
                  <a:cubicBezTo>
                    <a:pt x="130" y="537"/>
                    <a:pt x="129" y="538"/>
                    <a:pt x="127" y="540"/>
                  </a:cubicBezTo>
                  <a:cubicBezTo>
                    <a:pt x="126" y="541"/>
                    <a:pt x="125" y="542"/>
                    <a:pt x="123" y="543"/>
                  </a:cubicBezTo>
                  <a:cubicBezTo>
                    <a:pt x="121" y="543"/>
                    <a:pt x="119" y="543"/>
                    <a:pt x="117" y="544"/>
                  </a:cubicBezTo>
                  <a:cubicBezTo>
                    <a:pt x="115" y="544"/>
                    <a:pt x="114" y="545"/>
                    <a:pt x="112" y="545"/>
                  </a:cubicBezTo>
                  <a:cubicBezTo>
                    <a:pt x="110" y="545"/>
                    <a:pt x="109" y="545"/>
                    <a:pt x="107" y="546"/>
                  </a:cubicBezTo>
                  <a:cubicBezTo>
                    <a:pt x="104" y="546"/>
                    <a:pt x="100" y="547"/>
                    <a:pt x="99" y="550"/>
                  </a:cubicBezTo>
                  <a:cubicBezTo>
                    <a:pt x="98" y="551"/>
                    <a:pt x="97" y="552"/>
                    <a:pt x="96" y="553"/>
                  </a:cubicBezTo>
                  <a:cubicBezTo>
                    <a:pt x="94" y="556"/>
                    <a:pt x="94" y="558"/>
                    <a:pt x="93" y="561"/>
                  </a:cubicBezTo>
                  <a:cubicBezTo>
                    <a:pt x="92" y="563"/>
                    <a:pt x="92" y="565"/>
                    <a:pt x="92" y="567"/>
                  </a:cubicBezTo>
                  <a:cubicBezTo>
                    <a:pt x="90" y="571"/>
                    <a:pt x="88" y="574"/>
                    <a:pt x="85" y="578"/>
                  </a:cubicBezTo>
                  <a:cubicBezTo>
                    <a:pt x="82" y="581"/>
                    <a:pt x="77" y="582"/>
                    <a:pt x="74" y="584"/>
                  </a:cubicBezTo>
                  <a:cubicBezTo>
                    <a:pt x="72" y="585"/>
                    <a:pt x="71" y="586"/>
                    <a:pt x="69" y="587"/>
                  </a:cubicBezTo>
                  <a:cubicBezTo>
                    <a:pt x="66" y="588"/>
                    <a:pt x="66" y="592"/>
                    <a:pt x="65" y="594"/>
                  </a:cubicBezTo>
                  <a:cubicBezTo>
                    <a:pt x="65" y="596"/>
                    <a:pt x="64" y="598"/>
                    <a:pt x="64" y="600"/>
                  </a:cubicBezTo>
                  <a:cubicBezTo>
                    <a:pt x="62" y="604"/>
                    <a:pt x="60" y="607"/>
                    <a:pt x="59" y="610"/>
                  </a:cubicBezTo>
                  <a:cubicBezTo>
                    <a:pt x="58" y="614"/>
                    <a:pt x="59" y="619"/>
                    <a:pt x="57" y="622"/>
                  </a:cubicBezTo>
                  <a:cubicBezTo>
                    <a:pt x="56" y="626"/>
                    <a:pt x="52" y="629"/>
                    <a:pt x="48" y="632"/>
                  </a:cubicBezTo>
                  <a:cubicBezTo>
                    <a:pt x="47" y="633"/>
                    <a:pt x="45" y="635"/>
                    <a:pt x="44" y="636"/>
                  </a:cubicBezTo>
                  <a:cubicBezTo>
                    <a:pt x="42" y="638"/>
                    <a:pt x="41" y="638"/>
                    <a:pt x="39" y="640"/>
                  </a:cubicBezTo>
                  <a:cubicBezTo>
                    <a:pt x="40" y="640"/>
                    <a:pt x="41" y="639"/>
                    <a:pt x="42" y="639"/>
                  </a:cubicBezTo>
                  <a:cubicBezTo>
                    <a:pt x="42" y="640"/>
                    <a:pt x="40" y="641"/>
                    <a:pt x="40" y="641"/>
                  </a:cubicBezTo>
                  <a:cubicBezTo>
                    <a:pt x="38" y="643"/>
                    <a:pt x="37" y="644"/>
                    <a:pt x="36" y="646"/>
                  </a:cubicBezTo>
                  <a:cubicBezTo>
                    <a:pt x="33" y="651"/>
                    <a:pt x="31" y="656"/>
                    <a:pt x="29" y="661"/>
                  </a:cubicBezTo>
                  <a:cubicBezTo>
                    <a:pt x="28" y="663"/>
                    <a:pt x="27" y="666"/>
                    <a:pt x="26" y="668"/>
                  </a:cubicBezTo>
                  <a:cubicBezTo>
                    <a:pt x="25" y="670"/>
                    <a:pt x="25" y="673"/>
                    <a:pt x="24" y="675"/>
                  </a:cubicBezTo>
                  <a:cubicBezTo>
                    <a:pt x="24" y="676"/>
                    <a:pt x="23" y="678"/>
                    <a:pt x="22" y="679"/>
                  </a:cubicBezTo>
                  <a:cubicBezTo>
                    <a:pt x="20" y="681"/>
                    <a:pt x="18" y="682"/>
                    <a:pt x="17" y="683"/>
                  </a:cubicBezTo>
                  <a:cubicBezTo>
                    <a:pt x="16" y="684"/>
                    <a:pt x="14" y="685"/>
                    <a:pt x="14" y="687"/>
                  </a:cubicBezTo>
                  <a:cubicBezTo>
                    <a:pt x="13" y="688"/>
                    <a:pt x="13" y="689"/>
                    <a:pt x="13" y="691"/>
                  </a:cubicBezTo>
                  <a:cubicBezTo>
                    <a:pt x="12" y="692"/>
                    <a:pt x="12" y="693"/>
                    <a:pt x="12" y="695"/>
                  </a:cubicBezTo>
                  <a:cubicBezTo>
                    <a:pt x="12" y="697"/>
                    <a:pt x="11" y="699"/>
                    <a:pt x="11" y="702"/>
                  </a:cubicBezTo>
                  <a:cubicBezTo>
                    <a:pt x="11" y="703"/>
                    <a:pt x="11" y="705"/>
                    <a:pt x="11" y="706"/>
                  </a:cubicBezTo>
                  <a:cubicBezTo>
                    <a:pt x="11" y="708"/>
                    <a:pt x="10" y="709"/>
                    <a:pt x="10" y="711"/>
                  </a:cubicBezTo>
                  <a:cubicBezTo>
                    <a:pt x="10" y="712"/>
                    <a:pt x="10" y="716"/>
                    <a:pt x="11" y="714"/>
                  </a:cubicBezTo>
                  <a:cubicBezTo>
                    <a:pt x="12" y="713"/>
                    <a:pt x="11" y="711"/>
                    <a:pt x="12" y="709"/>
                  </a:cubicBezTo>
                  <a:cubicBezTo>
                    <a:pt x="12" y="709"/>
                    <a:pt x="12" y="708"/>
                    <a:pt x="13" y="708"/>
                  </a:cubicBezTo>
                  <a:cubicBezTo>
                    <a:pt x="13" y="707"/>
                    <a:pt x="13" y="706"/>
                    <a:pt x="13" y="706"/>
                  </a:cubicBezTo>
                  <a:cubicBezTo>
                    <a:pt x="14" y="705"/>
                    <a:pt x="14" y="707"/>
                    <a:pt x="15" y="707"/>
                  </a:cubicBezTo>
                  <a:cubicBezTo>
                    <a:pt x="15" y="708"/>
                    <a:pt x="15" y="708"/>
                    <a:pt x="16" y="709"/>
                  </a:cubicBezTo>
                  <a:cubicBezTo>
                    <a:pt x="17" y="710"/>
                    <a:pt x="17" y="712"/>
                    <a:pt x="18" y="713"/>
                  </a:cubicBezTo>
                  <a:cubicBezTo>
                    <a:pt x="18" y="714"/>
                    <a:pt x="20" y="715"/>
                    <a:pt x="20" y="716"/>
                  </a:cubicBezTo>
                  <a:cubicBezTo>
                    <a:pt x="21" y="717"/>
                    <a:pt x="22" y="720"/>
                    <a:pt x="23" y="717"/>
                  </a:cubicBezTo>
                  <a:cubicBezTo>
                    <a:pt x="23" y="717"/>
                    <a:pt x="23" y="716"/>
                    <a:pt x="24" y="716"/>
                  </a:cubicBezTo>
                  <a:cubicBezTo>
                    <a:pt x="25" y="716"/>
                    <a:pt x="25" y="717"/>
                    <a:pt x="25" y="718"/>
                  </a:cubicBezTo>
                  <a:cubicBezTo>
                    <a:pt x="25" y="720"/>
                    <a:pt x="26" y="720"/>
                    <a:pt x="27" y="721"/>
                  </a:cubicBezTo>
                  <a:cubicBezTo>
                    <a:pt x="28" y="723"/>
                    <a:pt x="29" y="724"/>
                    <a:pt x="29" y="726"/>
                  </a:cubicBezTo>
                  <a:cubicBezTo>
                    <a:pt x="29" y="727"/>
                    <a:pt x="29" y="729"/>
                    <a:pt x="29" y="730"/>
                  </a:cubicBezTo>
                  <a:cubicBezTo>
                    <a:pt x="29" y="732"/>
                    <a:pt x="28" y="733"/>
                    <a:pt x="27" y="734"/>
                  </a:cubicBezTo>
                  <a:cubicBezTo>
                    <a:pt x="26" y="735"/>
                    <a:pt x="25" y="735"/>
                    <a:pt x="25" y="737"/>
                  </a:cubicBezTo>
                  <a:cubicBezTo>
                    <a:pt x="25" y="738"/>
                    <a:pt x="24" y="739"/>
                    <a:pt x="25" y="739"/>
                  </a:cubicBezTo>
                  <a:cubicBezTo>
                    <a:pt x="26" y="738"/>
                    <a:pt x="26" y="737"/>
                    <a:pt x="26" y="737"/>
                  </a:cubicBezTo>
                  <a:cubicBezTo>
                    <a:pt x="26" y="736"/>
                    <a:pt x="27" y="734"/>
                    <a:pt x="28" y="734"/>
                  </a:cubicBezTo>
                  <a:cubicBezTo>
                    <a:pt x="29" y="736"/>
                    <a:pt x="28" y="737"/>
                    <a:pt x="27" y="738"/>
                  </a:cubicBezTo>
                  <a:cubicBezTo>
                    <a:pt x="27" y="738"/>
                    <a:pt x="27" y="739"/>
                    <a:pt x="26" y="739"/>
                  </a:cubicBezTo>
                  <a:cubicBezTo>
                    <a:pt x="26" y="740"/>
                    <a:pt x="25" y="740"/>
                    <a:pt x="24" y="740"/>
                  </a:cubicBezTo>
                  <a:cubicBezTo>
                    <a:pt x="24" y="741"/>
                    <a:pt x="24" y="742"/>
                    <a:pt x="24" y="742"/>
                  </a:cubicBezTo>
                  <a:cubicBezTo>
                    <a:pt x="24" y="743"/>
                    <a:pt x="25" y="743"/>
                    <a:pt x="25" y="743"/>
                  </a:cubicBezTo>
                  <a:cubicBezTo>
                    <a:pt x="26" y="744"/>
                    <a:pt x="26" y="745"/>
                    <a:pt x="25" y="744"/>
                  </a:cubicBezTo>
                  <a:cubicBezTo>
                    <a:pt x="24" y="744"/>
                    <a:pt x="24" y="744"/>
                    <a:pt x="23" y="744"/>
                  </a:cubicBezTo>
                  <a:cubicBezTo>
                    <a:pt x="23" y="744"/>
                    <a:pt x="23" y="745"/>
                    <a:pt x="24" y="745"/>
                  </a:cubicBezTo>
                  <a:cubicBezTo>
                    <a:pt x="24" y="746"/>
                    <a:pt x="24" y="746"/>
                    <a:pt x="24" y="747"/>
                  </a:cubicBezTo>
                  <a:cubicBezTo>
                    <a:pt x="24" y="749"/>
                    <a:pt x="24" y="749"/>
                    <a:pt x="25" y="750"/>
                  </a:cubicBezTo>
                  <a:cubicBezTo>
                    <a:pt x="26" y="751"/>
                    <a:pt x="28" y="752"/>
                    <a:pt x="28" y="753"/>
                  </a:cubicBezTo>
                  <a:cubicBezTo>
                    <a:pt x="30" y="754"/>
                    <a:pt x="29" y="757"/>
                    <a:pt x="29" y="759"/>
                  </a:cubicBezTo>
                  <a:cubicBezTo>
                    <a:pt x="30" y="761"/>
                    <a:pt x="31" y="764"/>
                    <a:pt x="31" y="766"/>
                  </a:cubicBezTo>
                  <a:cubicBezTo>
                    <a:pt x="31" y="768"/>
                    <a:pt x="32" y="770"/>
                    <a:pt x="32" y="771"/>
                  </a:cubicBezTo>
                  <a:cubicBezTo>
                    <a:pt x="32" y="773"/>
                    <a:pt x="32" y="775"/>
                    <a:pt x="32" y="776"/>
                  </a:cubicBezTo>
                  <a:cubicBezTo>
                    <a:pt x="32" y="780"/>
                    <a:pt x="32" y="783"/>
                    <a:pt x="31" y="787"/>
                  </a:cubicBezTo>
                  <a:cubicBezTo>
                    <a:pt x="31" y="790"/>
                    <a:pt x="30" y="792"/>
                    <a:pt x="29" y="795"/>
                  </a:cubicBezTo>
                  <a:cubicBezTo>
                    <a:pt x="28" y="796"/>
                    <a:pt x="28" y="797"/>
                    <a:pt x="27" y="798"/>
                  </a:cubicBezTo>
                  <a:cubicBezTo>
                    <a:pt x="25" y="802"/>
                    <a:pt x="24" y="807"/>
                    <a:pt x="23" y="811"/>
                  </a:cubicBezTo>
                  <a:cubicBezTo>
                    <a:pt x="23" y="815"/>
                    <a:pt x="22" y="819"/>
                    <a:pt x="22" y="823"/>
                  </a:cubicBezTo>
                  <a:cubicBezTo>
                    <a:pt x="21" y="828"/>
                    <a:pt x="18" y="832"/>
                    <a:pt x="15" y="837"/>
                  </a:cubicBezTo>
                  <a:cubicBezTo>
                    <a:pt x="14" y="840"/>
                    <a:pt x="11" y="843"/>
                    <a:pt x="9" y="845"/>
                  </a:cubicBezTo>
                  <a:cubicBezTo>
                    <a:pt x="7" y="846"/>
                    <a:pt x="5" y="848"/>
                    <a:pt x="3" y="848"/>
                  </a:cubicBezTo>
                  <a:cubicBezTo>
                    <a:pt x="2" y="848"/>
                    <a:pt x="1" y="848"/>
                    <a:pt x="1" y="849"/>
                  </a:cubicBezTo>
                  <a:cubicBezTo>
                    <a:pt x="0" y="850"/>
                    <a:pt x="1" y="850"/>
                    <a:pt x="1" y="850"/>
                  </a:cubicBezTo>
                  <a:cubicBezTo>
                    <a:pt x="2" y="851"/>
                    <a:pt x="2" y="852"/>
                    <a:pt x="3" y="851"/>
                  </a:cubicBezTo>
                  <a:cubicBezTo>
                    <a:pt x="3" y="851"/>
                    <a:pt x="2" y="850"/>
                    <a:pt x="3" y="850"/>
                  </a:cubicBezTo>
                  <a:cubicBezTo>
                    <a:pt x="3" y="849"/>
                    <a:pt x="5" y="850"/>
                    <a:pt x="5" y="850"/>
                  </a:cubicBezTo>
                  <a:cubicBezTo>
                    <a:pt x="6" y="850"/>
                    <a:pt x="6" y="850"/>
                    <a:pt x="7" y="851"/>
                  </a:cubicBezTo>
                  <a:cubicBezTo>
                    <a:pt x="7" y="851"/>
                    <a:pt x="7" y="852"/>
                    <a:pt x="8" y="852"/>
                  </a:cubicBezTo>
                  <a:cubicBezTo>
                    <a:pt x="9" y="853"/>
                    <a:pt x="9" y="853"/>
                    <a:pt x="10" y="853"/>
                  </a:cubicBezTo>
                  <a:cubicBezTo>
                    <a:pt x="11" y="854"/>
                    <a:pt x="11" y="856"/>
                    <a:pt x="12" y="857"/>
                  </a:cubicBezTo>
                  <a:cubicBezTo>
                    <a:pt x="13" y="859"/>
                    <a:pt x="14" y="860"/>
                    <a:pt x="15" y="861"/>
                  </a:cubicBezTo>
                  <a:cubicBezTo>
                    <a:pt x="15" y="863"/>
                    <a:pt x="15" y="864"/>
                    <a:pt x="16" y="866"/>
                  </a:cubicBezTo>
                  <a:cubicBezTo>
                    <a:pt x="16" y="867"/>
                    <a:pt x="16" y="868"/>
                    <a:pt x="17" y="869"/>
                  </a:cubicBezTo>
                  <a:cubicBezTo>
                    <a:pt x="17" y="869"/>
                    <a:pt x="17" y="870"/>
                    <a:pt x="18" y="870"/>
                  </a:cubicBezTo>
                  <a:cubicBezTo>
                    <a:pt x="18" y="870"/>
                    <a:pt x="19" y="870"/>
                    <a:pt x="19" y="870"/>
                  </a:cubicBezTo>
                  <a:cubicBezTo>
                    <a:pt x="20" y="871"/>
                    <a:pt x="20" y="873"/>
                    <a:pt x="21" y="874"/>
                  </a:cubicBezTo>
                  <a:cubicBezTo>
                    <a:pt x="21" y="875"/>
                    <a:pt x="22" y="877"/>
                    <a:pt x="23" y="878"/>
                  </a:cubicBezTo>
                  <a:cubicBezTo>
                    <a:pt x="24" y="878"/>
                    <a:pt x="24" y="880"/>
                    <a:pt x="26" y="880"/>
                  </a:cubicBezTo>
                  <a:cubicBezTo>
                    <a:pt x="26" y="881"/>
                    <a:pt x="27" y="881"/>
                    <a:pt x="28" y="880"/>
                  </a:cubicBezTo>
                  <a:cubicBezTo>
                    <a:pt x="28" y="880"/>
                    <a:pt x="29" y="880"/>
                    <a:pt x="29" y="880"/>
                  </a:cubicBezTo>
                  <a:cubicBezTo>
                    <a:pt x="31" y="881"/>
                    <a:pt x="27" y="882"/>
                    <a:pt x="27" y="883"/>
                  </a:cubicBezTo>
                  <a:cubicBezTo>
                    <a:pt x="26" y="883"/>
                    <a:pt x="25" y="883"/>
                    <a:pt x="24" y="883"/>
                  </a:cubicBezTo>
                  <a:cubicBezTo>
                    <a:pt x="24" y="882"/>
                    <a:pt x="24" y="881"/>
                    <a:pt x="23" y="881"/>
                  </a:cubicBezTo>
                  <a:cubicBezTo>
                    <a:pt x="22" y="881"/>
                    <a:pt x="22" y="881"/>
                    <a:pt x="21" y="880"/>
                  </a:cubicBezTo>
                  <a:cubicBezTo>
                    <a:pt x="21" y="880"/>
                    <a:pt x="20" y="879"/>
                    <a:pt x="20" y="879"/>
                  </a:cubicBezTo>
                  <a:cubicBezTo>
                    <a:pt x="20" y="878"/>
                    <a:pt x="19" y="877"/>
                    <a:pt x="19" y="877"/>
                  </a:cubicBezTo>
                  <a:cubicBezTo>
                    <a:pt x="18" y="877"/>
                    <a:pt x="18" y="878"/>
                    <a:pt x="17" y="878"/>
                  </a:cubicBezTo>
                  <a:cubicBezTo>
                    <a:pt x="17" y="879"/>
                    <a:pt x="16" y="878"/>
                    <a:pt x="16" y="879"/>
                  </a:cubicBezTo>
                  <a:cubicBezTo>
                    <a:pt x="16" y="880"/>
                    <a:pt x="16" y="881"/>
                    <a:pt x="16" y="882"/>
                  </a:cubicBezTo>
                  <a:cubicBezTo>
                    <a:pt x="16" y="884"/>
                    <a:pt x="17" y="884"/>
                    <a:pt x="17" y="886"/>
                  </a:cubicBezTo>
                  <a:cubicBezTo>
                    <a:pt x="18" y="887"/>
                    <a:pt x="18" y="889"/>
                    <a:pt x="18" y="891"/>
                  </a:cubicBezTo>
                  <a:cubicBezTo>
                    <a:pt x="17" y="892"/>
                    <a:pt x="16" y="894"/>
                    <a:pt x="17" y="895"/>
                  </a:cubicBezTo>
                  <a:cubicBezTo>
                    <a:pt x="17" y="896"/>
                    <a:pt x="18" y="896"/>
                    <a:pt x="18" y="897"/>
                  </a:cubicBezTo>
                  <a:cubicBezTo>
                    <a:pt x="18" y="898"/>
                    <a:pt x="17" y="898"/>
                    <a:pt x="17" y="899"/>
                  </a:cubicBezTo>
                  <a:cubicBezTo>
                    <a:pt x="15" y="902"/>
                    <a:pt x="17" y="903"/>
                    <a:pt x="19" y="903"/>
                  </a:cubicBezTo>
                  <a:cubicBezTo>
                    <a:pt x="20" y="904"/>
                    <a:pt x="21" y="904"/>
                    <a:pt x="22" y="905"/>
                  </a:cubicBezTo>
                  <a:cubicBezTo>
                    <a:pt x="23" y="906"/>
                    <a:pt x="26" y="905"/>
                    <a:pt x="27" y="907"/>
                  </a:cubicBezTo>
                  <a:cubicBezTo>
                    <a:pt x="27" y="907"/>
                    <a:pt x="27" y="908"/>
                    <a:pt x="27" y="909"/>
                  </a:cubicBezTo>
                  <a:cubicBezTo>
                    <a:pt x="27" y="909"/>
                    <a:pt x="28" y="910"/>
                    <a:pt x="28" y="910"/>
                  </a:cubicBezTo>
                  <a:cubicBezTo>
                    <a:pt x="30" y="911"/>
                    <a:pt x="30" y="912"/>
                    <a:pt x="30" y="914"/>
                  </a:cubicBezTo>
                  <a:cubicBezTo>
                    <a:pt x="31" y="915"/>
                    <a:pt x="33" y="916"/>
                    <a:pt x="33" y="914"/>
                  </a:cubicBezTo>
                  <a:cubicBezTo>
                    <a:pt x="34" y="914"/>
                    <a:pt x="33" y="913"/>
                    <a:pt x="34" y="912"/>
                  </a:cubicBezTo>
                  <a:cubicBezTo>
                    <a:pt x="35" y="912"/>
                    <a:pt x="35" y="912"/>
                    <a:pt x="35" y="913"/>
                  </a:cubicBezTo>
                  <a:cubicBezTo>
                    <a:pt x="35" y="914"/>
                    <a:pt x="34" y="914"/>
                    <a:pt x="34" y="915"/>
                  </a:cubicBezTo>
                  <a:cubicBezTo>
                    <a:pt x="35" y="916"/>
                    <a:pt x="36" y="916"/>
                    <a:pt x="36" y="916"/>
                  </a:cubicBezTo>
                  <a:cubicBezTo>
                    <a:pt x="38" y="915"/>
                    <a:pt x="40" y="916"/>
                    <a:pt x="41" y="915"/>
                  </a:cubicBezTo>
                  <a:cubicBezTo>
                    <a:pt x="42" y="915"/>
                    <a:pt x="43" y="914"/>
                    <a:pt x="44" y="913"/>
                  </a:cubicBezTo>
                  <a:cubicBezTo>
                    <a:pt x="45" y="912"/>
                    <a:pt x="48" y="912"/>
                    <a:pt x="46" y="914"/>
                  </a:cubicBezTo>
                  <a:cubicBezTo>
                    <a:pt x="46" y="915"/>
                    <a:pt x="45" y="915"/>
                    <a:pt x="45" y="916"/>
                  </a:cubicBezTo>
                  <a:cubicBezTo>
                    <a:pt x="45" y="916"/>
                    <a:pt x="46" y="917"/>
                    <a:pt x="45" y="918"/>
                  </a:cubicBezTo>
                  <a:cubicBezTo>
                    <a:pt x="45" y="918"/>
                    <a:pt x="44" y="918"/>
                    <a:pt x="44" y="918"/>
                  </a:cubicBezTo>
                  <a:cubicBezTo>
                    <a:pt x="44" y="919"/>
                    <a:pt x="45" y="919"/>
                    <a:pt x="45" y="919"/>
                  </a:cubicBezTo>
                  <a:cubicBezTo>
                    <a:pt x="45" y="919"/>
                    <a:pt x="45" y="919"/>
                    <a:pt x="45" y="919"/>
                  </a:cubicBezTo>
                  <a:cubicBezTo>
                    <a:pt x="47" y="921"/>
                    <a:pt x="47" y="918"/>
                    <a:pt x="48" y="918"/>
                  </a:cubicBezTo>
                  <a:cubicBezTo>
                    <a:pt x="49" y="918"/>
                    <a:pt x="54" y="918"/>
                    <a:pt x="54" y="920"/>
                  </a:cubicBezTo>
                  <a:cubicBezTo>
                    <a:pt x="53" y="920"/>
                    <a:pt x="51" y="918"/>
                    <a:pt x="50" y="919"/>
                  </a:cubicBezTo>
                  <a:cubicBezTo>
                    <a:pt x="49" y="919"/>
                    <a:pt x="49" y="920"/>
                    <a:pt x="49" y="921"/>
                  </a:cubicBezTo>
                  <a:cubicBezTo>
                    <a:pt x="48" y="921"/>
                    <a:pt x="48" y="921"/>
                    <a:pt x="47" y="922"/>
                  </a:cubicBezTo>
                  <a:cubicBezTo>
                    <a:pt x="46" y="922"/>
                    <a:pt x="46" y="923"/>
                    <a:pt x="46" y="924"/>
                  </a:cubicBezTo>
                  <a:cubicBezTo>
                    <a:pt x="46" y="924"/>
                    <a:pt x="47" y="924"/>
                    <a:pt x="46" y="924"/>
                  </a:cubicBezTo>
                  <a:cubicBezTo>
                    <a:pt x="46" y="925"/>
                    <a:pt x="46" y="924"/>
                    <a:pt x="45" y="924"/>
                  </a:cubicBezTo>
                  <a:cubicBezTo>
                    <a:pt x="44" y="924"/>
                    <a:pt x="44" y="924"/>
                    <a:pt x="45" y="925"/>
                  </a:cubicBezTo>
                  <a:cubicBezTo>
                    <a:pt x="46" y="925"/>
                    <a:pt x="46" y="925"/>
                    <a:pt x="47" y="926"/>
                  </a:cubicBezTo>
                  <a:cubicBezTo>
                    <a:pt x="48" y="926"/>
                    <a:pt x="48" y="926"/>
                    <a:pt x="49" y="926"/>
                  </a:cubicBezTo>
                  <a:cubicBezTo>
                    <a:pt x="49" y="927"/>
                    <a:pt x="50" y="927"/>
                    <a:pt x="50" y="927"/>
                  </a:cubicBezTo>
                  <a:cubicBezTo>
                    <a:pt x="52" y="928"/>
                    <a:pt x="51" y="930"/>
                    <a:pt x="52" y="930"/>
                  </a:cubicBezTo>
                  <a:cubicBezTo>
                    <a:pt x="54" y="930"/>
                    <a:pt x="55" y="929"/>
                    <a:pt x="56" y="931"/>
                  </a:cubicBezTo>
                  <a:cubicBezTo>
                    <a:pt x="56" y="932"/>
                    <a:pt x="55" y="932"/>
                    <a:pt x="57" y="932"/>
                  </a:cubicBezTo>
                  <a:cubicBezTo>
                    <a:pt x="58" y="932"/>
                    <a:pt x="59" y="932"/>
                    <a:pt x="60" y="933"/>
                  </a:cubicBezTo>
                  <a:cubicBezTo>
                    <a:pt x="60" y="933"/>
                    <a:pt x="60" y="934"/>
                    <a:pt x="60" y="935"/>
                  </a:cubicBezTo>
                  <a:cubicBezTo>
                    <a:pt x="60" y="935"/>
                    <a:pt x="60" y="936"/>
                    <a:pt x="60" y="937"/>
                  </a:cubicBezTo>
                  <a:cubicBezTo>
                    <a:pt x="60" y="938"/>
                    <a:pt x="61" y="938"/>
                    <a:pt x="62" y="938"/>
                  </a:cubicBezTo>
                  <a:cubicBezTo>
                    <a:pt x="63" y="939"/>
                    <a:pt x="62" y="941"/>
                    <a:pt x="64" y="942"/>
                  </a:cubicBezTo>
                  <a:cubicBezTo>
                    <a:pt x="64" y="943"/>
                    <a:pt x="65" y="943"/>
                    <a:pt x="65" y="943"/>
                  </a:cubicBezTo>
                  <a:cubicBezTo>
                    <a:pt x="67" y="945"/>
                    <a:pt x="66" y="947"/>
                    <a:pt x="67" y="949"/>
                  </a:cubicBezTo>
                  <a:cubicBezTo>
                    <a:pt x="67" y="950"/>
                    <a:pt x="69" y="950"/>
                    <a:pt x="70" y="951"/>
                  </a:cubicBezTo>
                  <a:cubicBezTo>
                    <a:pt x="71" y="951"/>
                    <a:pt x="72" y="953"/>
                    <a:pt x="73" y="953"/>
                  </a:cubicBezTo>
                  <a:cubicBezTo>
                    <a:pt x="74" y="955"/>
                    <a:pt x="75" y="954"/>
                    <a:pt x="76" y="953"/>
                  </a:cubicBezTo>
                  <a:cubicBezTo>
                    <a:pt x="77" y="951"/>
                    <a:pt x="78" y="952"/>
                    <a:pt x="78" y="954"/>
                  </a:cubicBezTo>
                  <a:cubicBezTo>
                    <a:pt x="78" y="955"/>
                    <a:pt x="78" y="955"/>
                    <a:pt x="79" y="956"/>
                  </a:cubicBezTo>
                  <a:cubicBezTo>
                    <a:pt x="80" y="956"/>
                    <a:pt x="80" y="957"/>
                    <a:pt x="81" y="957"/>
                  </a:cubicBezTo>
                  <a:cubicBezTo>
                    <a:pt x="81" y="958"/>
                    <a:pt x="82" y="958"/>
                    <a:pt x="83" y="958"/>
                  </a:cubicBezTo>
                  <a:cubicBezTo>
                    <a:pt x="83" y="958"/>
                    <a:pt x="83" y="959"/>
                    <a:pt x="84" y="960"/>
                  </a:cubicBezTo>
                  <a:cubicBezTo>
                    <a:pt x="84" y="960"/>
                    <a:pt x="85" y="960"/>
                    <a:pt x="86" y="960"/>
                  </a:cubicBezTo>
                  <a:cubicBezTo>
                    <a:pt x="86" y="961"/>
                    <a:pt x="86" y="962"/>
                    <a:pt x="85" y="963"/>
                  </a:cubicBezTo>
                  <a:cubicBezTo>
                    <a:pt x="85" y="963"/>
                    <a:pt x="84" y="964"/>
                    <a:pt x="84" y="964"/>
                  </a:cubicBezTo>
                  <a:cubicBezTo>
                    <a:pt x="84" y="965"/>
                    <a:pt x="84" y="965"/>
                    <a:pt x="85" y="965"/>
                  </a:cubicBezTo>
                  <a:cubicBezTo>
                    <a:pt x="86" y="965"/>
                    <a:pt x="86" y="965"/>
                    <a:pt x="87" y="965"/>
                  </a:cubicBezTo>
                  <a:cubicBezTo>
                    <a:pt x="88" y="965"/>
                    <a:pt x="89" y="964"/>
                    <a:pt x="89" y="965"/>
                  </a:cubicBezTo>
                  <a:cubicBezTo>
                    <a:pt x="91" y="965"/>
                    <a:pt x="89" y="968"/>
                    <a:pt x="90" y="969"/>
                  </a:cubicBezTo>
                  <a:cubicBezTo>
                    <a:pt x="90" y="970"/>
                    <a:pt x="91" y="971"/>
                    <a:pt x="92" y="972"/>
                  </a:cubicBezTo>
                  <a:cubicBezTo>
                    <a:pt x="93" y="973"/>
                    <a:pt x="94" y="974"/>
                    <a:pt x="94" y="975"/>
                  </a:cubicBezTo>
                  <a:cubicBezTo>
                    <a:pt x="94" y="976"/>
                    <a:pt x="95" y="977"/>
                    <a:pt x="96" y="978"/>
                  </a:cubicBezTo>
                  <a:cubicBezTo>
                    <a:pt x="97" y="978"/>
                    <a:pt x="99" y="978"/>
                    <a:pt x="98" y="979"/>
                  </a:cubicBezTo>
                  <a:cubicBezTo>
                    <a:pt x="98" y="980"/>
                    <a:pt x="96" y="980"/>
                    <a:pt x="96" y="981"/>
                  </a:cubicBezTo>
                  <a:cubicBezTo>
                    <a:pt x="95" y="982"/>
                    <a:pt x="95" y="983"/>
                    <a:pt x="95" y="984"/>
                  </a:cubicBezTo>
                  <a:cubicBezTo>
                    <a:pt x="96" y="985"/>
                    <a:pt x="98" y="986"/>
                    <a:pt x="99" y="986"/>
                  </a:cubicBezTo>
                  <a:cubicBezTo>
                    <a:pt x="99" y="985"/>
                    <a:pt x="100" y="985"/>
                    <a:pt x="101" y="985"/>
                  </a:cubicBezTo>
                  <a:cubicBezTo>
                    <a:pt x="101" y="986"/>
                    <a:pt x="99" y="986"/>
                    <a:pt x="99" y="987"/>
                  </a:cubicBezTo>
                  <a:cubicBezTo>
                    <a:pt x="98" y="987"/>
                    <a:pt x="99" y="991"/>
                    <a:pt x="97" y="989"/>
                  </a:cubicBezTo>
                  <a:cubicBezTo>
                    <a:pt x="96" y="989"/>
                    <a:pt x="96" y="989"/>
                    <a:pt x="96" y="988"/>
                  </a:cubicBezTo>
                  <a:cubicBezTo>
                    <a:pt x="96" y="988"/>
                    <a:pt x="95" y="988"/>
                    <a:pt x="95" y="988"/>
                  </a:cubicBezTo>
                  <a:cubicBezTo>
                    <a:pt x="95" y="988"/>
                    <a:pt x="95" y="988"/>
                    <a:pt x="94" y="988"/>
                  </a:cubicBezTo>
                  <a:cubicBezTo>
                    <a:pt x="94" y="987"/>
                    <a:pt x="94" y="987"/>
                    <a:pt x="93" y="987"/>
                  </a:cubicBezTo>
                  <a:cubicBezTo>
                    <a:pt x="92" y="987"/>
                    <a:pt x="93" y="988"/>
                    <a:pt x="94" y="988"/>
                  </a:cubicBezTo>
                  <a:cubicBezTo>
                    <a:pt x="94" y="989"/>
                    <a:pt x="94" y="990"/>
                    <a:pt x="94" y="991"/>
                  </a:cubicBezTo>
                  <a:cubicBezTo>
                    <a:pt x="94" y="992"/>
                    <a:pt x="94" y="992"/>
                    <a:pt x="95" y="993"/>
                  </a:cubicBezTo>
                  <a:cubicBezTo>
                    <a:pt x="95" y="994"/>
                    <a:pt x="95" y="996"/>
                    <a:pt x="97" y="994"/>
                  </a:cubicBezTo>
                  <a:cubicBezTo>
                    <a:pt x="97" y="994"/>
                    <a:pt x="99" y="992"/>
                    <a:pt x="100" y="993"/>
                  </a:cubicBezTo>
                  <a:cubicBezTo>
                    <a:pt x="100" y="994"/>
                    <a:pt x="99" y="996"/>
                    <a:pt x="100" y="997"/>
                  </a:cubicBezTo>
                  <a:cubicBezTo>
                    <a:pt x="100" y="999"/>
                    <a:pt x="102" y="1000"/>
                    <a:pt x="102" y="1001"/>
                  </a:cubicBezTo>
                  <a:cubicBezTo>
                    <a:pt x="102" y="1002"/>
                    <a:pt x="103" y="1003"/>
                    <a:pt x="103" y="1003"/>
                  </a:cubicBezTo>
                  <a:cubicBezTo>
                    <a:pt x="104" y="1005"/>
                    <a:pt x="105" y="1005"/>
                    <a:pt x="107" y="1005"/>
                  </a:cubicBezTo>
                  <a:cubicBezTo>
                    <a:pt x="108" y="1005"/>
                    <a:pt x="110" y="1004"/>
                    <a:pt x="110" y="1006"/>
                  </a:cubicBezTo>
                  <a:cubicBezTo>
                    <a:pt x="111" y="1007"/>
                    <a:pt x="111" y="1007"/>
                    <a:pt x="111" y="1008"/>
                  </a:cubicBezTo>
                  <a:cubicBezTo>
                    <a:pt x="112" y="1008"/>
                    <a:pt x="112" y="1008"/>
                    <a:pt x="112" y="1009"/>
                  </a:cubicBezTo>
                  <a:cubicBezTo>
                    <a:pt x="112" y="1011"/>
                    <a:pt x="110" y="1012"/>
                    <a:pt x="112" y="1012"/>
                  </a:cubicBezTo>
                  <a:cubicBezTo>
                    <a:pt x="113" y="1013"/>
                    <a:pt x="113" y="1013"/>
                    <a:pt x="114" y="1013"/>
                  </a:cubicBezTo>
                  <a:cubicBezTo>
                    <a:pt x="114" y="1014"/>
                    <a:pt x="115" y="1014"/>
                    <a:pt x="116" y="1014"/>
                  </a:cubicBezTo>
                  <a:cubicBezTo>
                    <a:pt x="117" y="1014"/>
                    <a:pt x="118" y="1014"/>
                    <a:pt x="120" y="1015"/>
                  </a:cubicBezTo>
                  <a:cubicBezTo>
                    <a:pt x="121" y="1016"/>
                    <a:pt x="122" y="1016"/>
                    <a:pt x="124" y="1017"/>
                  </a:cubicBezTo>
                  <a:cubicBezTo>
                    <a:pt x="125" y="1017"/>
                    <a:pt x="126" y="1019"/>
                    <a:pt x="127" y="1019"/>
                  </a:cubicBezTo>
                  <a:cubicBezTo>
                    <a:pt x="129" y="1020"/>
                    <a:pt x="130" y="1020"/>
                    <a:pt x="131" y="1021"/>
                  </a:cubicBezTo>
                  <a:cubicBezTo>
                    <a:pt x="133" y="1023"/>
                    <a:pt x="135" y="1025"/>
                    <a:pt x="137" y="1027"/>
                  </a:cubicBezTo>
                  <a:cubicBezTo>
                    <a:pt x="140" y="1029"/>
                    <a:pt x="142" y="1030"/>
                    <a:pt x="144" y="1032"/>
                  </a:cubicBezTo>
                  <a:cubicBezTo>
                    <a:pt x="147" y="1034"/>
                    <a:pt x="149" y="1038"/>
                    <a:pt x="152" y="1038"/>
                  </a:cubicBezTo>
                  <a:cubicBezTo>
                    <a:pt x="156" y="1039"/>
                    <a:pt x="158" y="1040"/>
                    <a:pt x="161" y="1042"/>
                  </a:cubicBezTo>
                  <a:cubicBezTo>
                    <a:pt x="164" y="1044"/>
                    <a:pt x="166" y="1047"/>
                    <a:pt x="168" y="1050"/>
                  </a:cubicBezTo>
                  <a:cubicBezTo>
                    <a:pt x="171" y="1052"/>
                    <a:pt x="174" y="1055"/>
                    <a:pt x="177" y="1058"/>
                  </a:cubicBezTo>
                  <a:cubicBezTo>
                    <a:pt x="178" y="1059"/>
                    <a:pt x="180" y="1060"/>
                    <a:pt x="182" y="1061"/>
                  </a:cubicBezTo>
                  <a:cubicBezTo>
                    <a:pt x="183" y="1062"/>
                    <a:pt x="185" y="1064"/>
                    <a:pt x="186" y="1065"/>
                  </a:cubicBezTo>
                  <a:cubicBezTo>
                    <a:pt x="187" y="1065"/>
                    <a:pt x="188" y="1066"/>
                    <a:pt x="190" y="1067"/>
                  </a:cubicBezTo>
                  <a:cubicBezTo>
                    <a:pt x="191" y="1068"/>
                    <a:pt x="193" y="1068"/>
                    <a:pt x="195" y="1069"/>
                  </a:cubicBezTo>
                  <a:cubicBezTo>
                    <a:pt x="197" y="1069"/>
                    <a:pt x="198" y="1070"/>
                    <a:pt x="200" y="1071"/>
                  </a:cubicBezTo>
                  <a:cubicBezTo>
                    <a:pt x="201" y="1072"/>
                    <a:pt x="203" y="1072"/>
                    <a:pt x="205" y="1073"/>
                  </a:cubicBezTo>
                  <a:cubicBezTo>
                    <a:pt x="207" y="1073"/>
                    <a:pt x="208" y="1074"/>
                    <a:pt x="209" y="1075"/>
                  </a:cubicBezTo>
                  <a:cubicBezTo>
                    <a:pt x="212" y="1077"/>
                    <a:pt x="216" y="1079"/>
                    <a:pt x="219" y="1078"/>
                  </a:cubicBezTo>
                  <a:cubicBezTo>
                    <a:pt x="222" y="1078"/>
                    <a:pt x="224" y="1076"/>
                    <a:pt x="226" y="1075"/>
                  </a:cubicBezTo>
                  <a:cubicBezTo>
                    <a:pt x="229" y="1073"/>
                    <a:pt x="232" y="1072"/>
                    <a:pt x="235" y="1071"/>
                  </a:cubicBezTo>
                  <a:cubicBezTo>
                    <a:pt x="238" y="1070"/>
                    <a:pt x="241" y="1070"/>
                    <a:pt x="244" y="1068"/>
                  </a:cubicBezTo>
                  <a:cubicBezTo>
                    <a:pt x="246" y="1067"/>
                    <a:pt x="247" y="1066"/>
                    <a:pt x="249" y="1066"/>
                  </a:cubicBezTo>
                  <a:cubicBezTo>
                    <a:pt x="250" y="1065"/>
                    <a:pt x="252" y="1064"/>
                    <a:pt x="254" y="1064"/>
                  </a:cubicBezTo>
                  <a:cubicBezTo>
                    <a:pt x="257" y="1063"/>
                    <a:pt x="260" y="1062"/>
                    <a:pt x="263" y="1062"/>
                  </a:cubicBezTo>
                  <a:cubicBezTo>
                    <a:pt x="266" y="1062"/>
                    <a:pt x="269" y="1062"/>
                    <a:pt x="271" y="1062"/>
                  </a:cubicBezTo>
                  <a:cubicBezTo>
                    <a:pt x="272" y="1062"/>
                    <a:pt x="273" y="1061"/>
                    <a:pt x="273" y="1061"/>
                  </a:cubicBezTo>
                  <a:cubicBezTo>
                    <a:pt x="275" y="1061"/>
                    <a:pt x="276" y="1061"/>
                    <a:pt x="278" y="1061"/>
                  </a:cubicBezTo>
                  <a:cubicBezTo>
                    <a:pt x="281" y="1061"/>
                    <a:pt x="285" y="1061"/>
                    <a:pt x="288" y="1060"/>
                  </a:cubicBezTo>
                  <a:cubicBezTo>
                    <a:pt x="289" y="1060"/>
                    <a:pt x="291" y="1060"/>
                    <a:pt x="293" y="1060"/>
                  </a:cubicBezTo>
                  <a:cubicBezTo>
                    <a:pt x="294" y="1060"/>
                    <a:pt x="296" y="1059"/>
                    <a:pt x="297" y="1059"/>
                  </a:cubicBezTo>
                  <a:cubicBezTo>
                    <a:pt x="299" y="1059"/>
                    <a:pt x="300" y="1060"/>
                    <a:pt x="302" y="1060"/>
                  </a:cubicBezTo>
                  <a:cubicBezTo>
                    <a:pt x="303" y="1060"/>
                    <a:pt x="305" y="1060"/>
                    <a:pt x="306" y="1061"/>
                  </a:cubicBezTo>
                  <a:cubicBezTo>
                    <a:pt x="308" y="1062"/>
                    <a:pt x="310" y="1062"/>
                    <a:pt x="312" y="1062"/>
                  </a:cubicBezTo>
                  <a:cubicBezTo>
                    <a:pt x="313" y="1062"/>
                    <a:pt x="314" y="1062"/>
                    <a:pt x="316" y="1063"/>
                  </a:cubicBezTo>
                  <a:cubicBezTo>
                    <a:pt x="317" y="1063"/>
                    <a:pt x="318" y="1063"/>
                    <a:pt x="319" y="1064"/>
                  </a:cubicBezTo>
                  <a:cubicBezTo>
                    <a:pt x="320" y="1064"/>
                    <a:pt x="321" y="1064"/>
                    <a:pt x="322" y="1064"/>
                  </a:cubicBezTo>
                  <a:cubicBezTo>
                    <a:pt x="323" y="1065"/>
                    <a:pt x="324" y="1066"/>
                    <a:pt x="325" y="1066"/>
                  </a:cubicBezTo>
                  <a:cubicBezTo>
                    <a:pt x="325" y="1066"/>
                    <a:pt x="326" y="1066"/>
                    <a:pt x="327" y="1066"/>
                  </a:cubicBezTo>
                  <a:cubicBezTo>
                    <a:pt x="328" y="1067"/>
                    <a:pt x="330" y="1067"/>
                    <a:pt x="331" y="1068"/>
                  </a:cubicBezTo>
                  <a:cubicBezTo>
                    <a:pt x="332" y="1068"/>
                    <a:pt x="333" y="1068"/>
                    <a:pt x="333" y="1068"/>
                  </a:cubicBezTo>
                  <a:cubicBezTo>
                    <a:pt x="334" y="1069"/>
                    <a:pt x="334" y="1069"/>
                    <a:pt x="335" y="1069"/>
                  </a:cubicBezTo>
                  <a:cubicBezTo>
                    <a:pt x="336" y="1070"/>
                    <a:pt x="338" y="1070"/>
                    <a:pt x="340" y="1070"/>
                  </a:cubicBezTo>
                  <a:cubicBezTo>
                    <a:pt x="343" y="1069"/>
                    <a:pt x="344" y="1066"/>
                    <a:pt x="347" y="1064"/>
                  </a:cubicBezTo>
                  <a:cubicBezTo>
                    <a:pt x="348" y="1064"/>
                    <a:pt x="350" y="1064"/>
                    <a:pt x="351" y="1063"/>
                  </a:cubicBezTo>
                  <a:cubicBezTo>
                    <a:pt x="353" y="1062"/>
                    <a:pt x="354" y="1062"/>
                    <a:pt x="356" y="1061"/>
                  </a:cubicBezTo>
                  <a:cubicBezTo>
                    <a:pt x="359" y="1061"/>
                    <a:pt x="362" y="1061"/>
                    <a:pt x="365" y="1060"/>
                  </a:cubicBezTo>
                  <a:cubicBezTo>
                    <a:pt x="366" y="1059"/>
                    <a:pt x="367" y="1059"/>
                    <a:pt x="368" y="1058"/>
                  </a:cubicBezTo>
                  <a:cubicBezTo>
                    <a:pt x="368" y="1058"/>
                    <a:pt x="369" y="1058"/>
                    <a:pt x="370" y="1057"/>
                  </a:cubicBezTo>
                  <a:cubicBezTo>
                    <a:pt x="372" y="1056"/>
                    <a:pt x="373" y="1055"/>
                    <a:pt x="375" y="1054"/>
                  </a:cubicBezTo>
                  <a:cubicBezTo>
                    <a:pt x="376" y="1053"/>
                    <a:pt x="378" y="1052"/>
                    <a:pt x="380" y="1051"/>
                  </a:cubicBezTo>
                  <a:cubicBezTo>
                    <a:pt x="381" y="1050"/>
                    <a:pt x="383" y="1050"/>
                    <a:pt x="384" y="1050"/>
                  </a:cubicBezTo>
                  <a:cubicBezTo>
                    <a:pt x="386" y="1049"/>
                    <a:pt x="387" y="1049"/>
                    <a:pt x="389" y="1048"/>
                  </a:cubicBezTo>
                  <a:cubicBezTo>
                    <a:pt x="391" y="1048"/>
                    <a:pt x="393" y="1047"/>
                    <a:pt x="395" y="1047"/>
                  </a:cubicBezTo>
                  <a:cubicBezTo>
                    <a:pt x="395" y="1047"/>
                    <a:pt x="397" y="1047"/>
                    <a:pt x="397" y="1046"/>
                  </a:cubicBezTo>
                  <a:cubicBezTo>
                    <a:pt x="396" y="1045"/>
                    <a:pt x="395" y="1046"/>
                    <a:pt x="395" y="1046"/>
                  </a:cubicBezTo>
                  <a:cubicBezTo>
                    <a:pt x="394" y="1046"/>
                    <a:pt x="394" y="1045"/>
                    <a:pt x="394" y="1045"/>
                  </a:cubicBezTo>
                  <a:cubicBezTo>
                    <a:pt x="394" y="1044"/>
                    <a:pt x="394" y="1043"/>
                    <a:pt x="393" y="1043"/>
                  </a:cubicBezTo>
                  <a:cubicBezTo>
                    <a:pt x="392" y="1043"/>
                    <a:pt x="391" y="1043"/>
                    <a:pt x="391" y="1042"/>
                  </a:cubicBezTo>
                  <a:cubicBezTo>
                    <a:pt x="390" y="1041"/>
                    <a:pt x="391" y="1041"/>
                    <a:pt x="392" y="1041"/>
                  </a:cubicBezTo>
                  <a:cubicBezTo>
                    <a:pt x="393" y="1041"/>
                    <a:pt x="395" y="1042"/>
                    <a:pt x="395" y="1043"/>
                  </a:cubicBezTo>
                  <a:cubicBezTo>
                    <a:pt x="396" y="1044"/>
                    <a:pt x="396" y="1044"/>
                    <a:pt x="397" y="1044"/>
                  </a:cubicBezTo>
                  <a:cubicBezTo>
                    <a:pt x="397" y="1045"/>
                    <a:pt x="397" y="1046"/>
                    <a:pt x="397" y="1046"/>
                  </a:cubicBezTo>
                  <a:cubicBezTo>
                    <a:pt x="397" y="1048"/>
                    <a:pt x="400" y="1047"/>
                    <a:pt x="401" y="1047"/>
                  </a:cubicBezTo>
                  <a:cubicBezTo>
                    <a:pt x="402" y="1048"/>
                    <a:pt x="404" y="1047"/>
                    <a:pt x="405" y="1046"/>
                  </a:cubicBezTo>
                  <a:cubicBezTo>
                    <a:pt x="406" y="1045"/>
                    <a:pt x="406" y="1044"/>
                    <a:pt x="407" y="1043"/>
                  </a:cubicBezTo>
                  <a:cubicBezTo>
                    <a:pt x="408" y="1042"/>
                    <a:pt x="408" y="1041"/>
                    <a:pt x="409" y="1040"/>
                  </a:cubicBezTo>
                  <a:cubicBezTo>
                    <a:pt x="410" y="1039"/>
                    <a:pt x="412" y="1038"/>
                    <a:pt x="414" y="1038"/>
                  </a:cubicBezTo>
                  <a:cubicBezTo>
                    <a:pt x="415" y="1038"/>
                    <a:pt x="415" y="1038"/>
                    <a:pt x="416" y="1038"/>
                  </a:cubicBezTo>
                  <a:cubicBezTo>
                    <a:pt x="417" y="1038"/>
                    <a:pt x="417" y="1037"/>
                    <a:pt x="418" y="1037"/>
                  </a:cubicBezTo>
                  <a:cubicBezTo>
                    <a:pt x="420" y="1037"/>
                    <a:pt x="422" y="1038"/>
                    <a:pt x="423" y="1037"/>
                  </a:cubicBezTo>
                  <a:cubicBezTo>
                    <a:pt x="424" y="1036"/>
                    <a:pt x="424" y="1036"/>
                    <a:pt x="425" y="1036"/>
                  </a:cubicBezTo>
                  <a:cubicBezTo>
                    <a:pt x="426" y="1036"/>
                    <a:pt x="427" y="1036"/>
                    <a:pt x="427" y="1036"/>
                  </a:cubicBezTo>
                  <a:cubicBezTo>
                    <a:pt x="428" y="1036"/>
                    <a:pt x="428" y="1036"/>
                    <a:pt x="429" y="1035"/>
                  </a:cubicBezTo>
                  <a:cubicBezTo>
                    <a:pt x="429" y="1035"/>
                    <a:pt x="430" y="1035"/>
                    <a:pt x="430" y="1035"/>
                  </a:cubicBezTo>
                  <a:cubicBezTo>
                    <a:pt x="432" y="1035"/>
                    <a:pt x="433" y="1035"/>
                    <a:pt x="434" y="1035"/>
                  </a:cubicBezTo>
                  <a:cubicBezTo>
                    <a:pt x="436" y="1035"/>
                    <a:pt x="439" y="1035"/>
                    <a:pt x="441" y="1035"/>
                  </a:cubicBezTo>
                  <a:cubicBezTo>
                    <a:pt x="442" y="1035"/>
                    <a:pt x="444" y="1035"/>
                    <a:pt x="446" y="1035"/>
                  </a:cubicBezTo>
                  <a:cubicBezTo>
                    <a:pt x="447" y="1035"/>
                    <a:pt x="449" y="1034"/>
                    <a:pt x="450" y="1035"/>
                  </a:cubicBezTo>
                  <a:cubicBezTo>
                    <a:pt x="452" y="1035"/>
                    <a:pt x="453" y="1034"/>
                    <a:pt x="455" y="1034"/>
                  </a:cubicBezTo>
                  <a:cubicBezTo>
                    <a:pt x="456" y="1034"/>
                    <a:pt x="457" y="1033"/>
                    <a:pt x="459" y="1032"/>
                  </a:cubicBezTo>
                  <a:cubicBezTo>
                    <a:pt x="459" y="1032"/>
                    <a:pt x="460" y="1032"/>
                    <a:pt x="461" y="1032"/>
                  </a:cubicBezTo>
                  <a:cubicBezTo>
                    <a:pt x="462" y="1032"/>
                    <a:pt x="462" y="1032"/>
                    <a:pt x="463" y="1032"/>
                  </a:cubicBezTo>
                  <a:cubicBezTo>
                    <a:pt x="466" y="1033"/>
                    <a:pt x="470" y="1032"/>
                    <a:pt x="473" y="1033"/>
                  </a:cubicBezTo>
                  <a:cubicBezTo>
                    <a:pt x="474" y="1033"/>
                    <a:pt x="476" y="1034"/>
                    <a:pt x="477" y="1034"/>
                  </a:cubicBezTo>
                  <a:cubicBezTo>
                    <a:pt x="479" y="1034"/>
                    <a:pt x="480" y="1035"/>
                    <a:pt x="481" y="1036"/>
                  </a:cubicBezTo>
                  <a:cubicBezTo>
                    <a:pt x="484" y="1038"/>
                    <a:pt x="487" y="1040"/>
                    <a:pt x="489" y="1043"/>
                  </a:cubicBezTo>
                  <a:cubicBezTo>
                    <a:pt x="489" y="1044"/>
                    <a:pt x="490" y="1045"/>
                    <a:pt x="490" y="1045"/>
                  </a:cubicBezTo>
                  <a:cubicBezTo>
                    <a:pt x="491" y="1046"/>
                    <a:pt x="492" y="1046"/>
                    <a:pt x="493" y="1047"/>
                  </a:cubicBezTo>
                  <a:cubicBezTo>
                    <a:pt x="494" y="1048"/>
                    <a:pt x="494" y="1048"/>
                    <a:pt x="495" y="1049"/>
                  </a:cubicBezTo>
                  <a:cubicBezTo>
                    <a:pt x="495" y="1050"/>
                    <a:pt x="496" y="1050"/>
                    <a:pt x="497" y="1050"/>
                  </a:cubicBezTo>
                  <a:cubicBezTo>
                    <a:pt x="498" y="1050"/>
                    <a:pt x="499" y="1049"/>
                    <a:pt x="500" y="1050"/>
                  </a:cubicBezTo>
                  <a:cubicBezTo>
                    <a:pt x="500" y="1050"/>
                    <a:pt x="499" y="1051"/>
                    <a:pt x="498" y="1051"/>
                  </a:cubicBezTo>
                  <a:cubicBezTo>
                    <a:pt x="498" y="1051"/>
                    <a:pt x="497" y="1051"/>
                    <a:pt x="496" y="1051"/>
                  </a:cubicBezTo>
                  <a:cubicBezTo>
                    <a:pt x="494" y="1052"/>
                    <a:pt x="498" y="1053"/>
                    <a:pt x="498" y="1054"/>
                  </a:cubicBezTo>
                  <a:cubicBezTo>
                    <a:pt x="498" y="1054"/>
                    <a:pt x="498" y="1055"/>
                    <a:pt x="499" y="1055"/>
                  </a:cubicBezTo>
                  <a:cubicBezTo>
                    <a:pt x="500" y="1055"/>
                    <a:pt x="501" y="1055"/>
                    <a:pt x="501" y="1055"/>
                  </a:cubicBezTo>
                  <a:cubicBezTo>
                    <a:pt x="502" y="1054"/>
                    <a:pt x="503" y="1054"/>
                    <a:pt x="504" y="1054"/>
                  </a:cubicBezTo>
                  <a:cubicBezTo>
                    <a:pt x="504" y="1054"/>
                    <a:pt x="504" y="1055"/>
                    <a:pt x="504" y="1056"/>
                  </a:cubicBezTo>
                  <a:cubicBezTo>
                    <a:pt x="503" y="1057"/>
                    <a:pt x="501" y="1058"/>
                    <a:pt x="501" y="1060"/>
                  </a:cubicBezTo>
                  <a:cubicBezTo>
                    <a:pt x="501" y="1061"/>
                    <a:pt x="501" y="1061"/>
                    <a:pt x="502" y="1062"/>
                  </a:cubicBezTo>
                  <a:cubicBezTo>
                    <a:pt x="502" y="1062"/>
                    <a:pt x="503" y="1063"/>
                    <a:pt x="503" y="1064"/>
                  </a:cubicBezTo>
                  <a:cubicBezTo>
                    <a:pt x="503" y="1066"/>
                    <a:pt x="503" y="1067"/>
                    <a:pt x="504" y="1068"/>
                  </a:cubicBezTo>
                  <a:cubicBezTo>
                    <a:pt x="504" y="1070"/>
                    <a:pt x="504" y="1071"/>
                    <a:pt x="505" y="1073"/>
                  </a:cubicBezTo>
                  <a:cubicBezTo>
                    <a:pt x="506" y="1074"/>
                    <a:pt x="508" y="1074"/>
                    <a:pt x="509" y="1075"/>
                  </a:cubicBezTo>
                  <a:cubicBezTo>
                    <a:pt x="510" y="1076"/>
                    <a:pt x="510" y="1078"/>
                    <a:pt x="512" y="1079"/>
                  </a:cubicBezTo>
                  <a:cubicBezTo>
                    <a:pt x="513" y="1080"/>
                    <a:pt x="514" y="1080"/>
                    <a:pt x="516" y="1080"/>
                  </a:cubicBezTo>
                  <a:cubicBezTo>
                    <a:pt x="516" y="1080"/>
                    <a:pt x="517" y="1080"/>
                    <a:pt x="518" y="1080"/>
                  </a:cubicBezTo>
                  <a:cubicBezTo>
                    <a:pt x="518" y="1079"/>
                    <a:pt x="519" y="1079"/>
                    <a:pt x="520" y="1079"/>
                  </a:cubicBezTo>
                  <a:cubicBezTo>
                    <a:pt x="520" y="1079"/>
                    <a:pt x="521" y="1080"/>
                    <a:pt x="522" y="1080"/>
                  </a:cubicBezTo>
                  <a:cubicBezTo>
                    <a:pt x="522" y="1080"/>
                    <a:pt x="523" y="1080"/>
                    <a:pt x="524" y="1079"/>
                  </a:cubicBezTo>
                  <a:cubicBezTo>
                    <a:pt x="525" y="1078"/>
                    <a:pt x="525" y="1075"/>
                    <a:pt x="527" y="1076"/>
                  </a:cubicBezTo>
                  <a:cubicBezTo>
                    <a:pt x="528" y="1076"/>
                    <a:pt x="528" y="1079"/>
                    <a:pt x="529" y="1078"/>
                  </a:cubicBezTo>
                  <a:cubicBezTo>
                    <a:pt x="529" y="1078"/>
                    <a:pt x="529" y="1077"/>
                    <a:pt x="530" y="1076"/>
                  </a:cubicBezTo>
                  <a:cubicBezTo>
                    <a:pt x="531" y="1075"/>
                    <a:pt x="531" y="1078"/>
                    <a:pt x="532" y="1077"/>
                  </a:cubicBezTo>
                  <a:cubicBezTo>
                    <a:pt x="532" y="1077"/>
                    <a:pt x="532" y="1076"/>
                    <a:pt x="532" y="1076"/>
                  </a:cubicBezTo>
                  <a:cubicBezTo>
                    <a:pt x="533" y="1075"/>
                    <a:pt x="533" y="1078"/>
                    <a:pt x="535" y="1078"/>
                  </a:cubicBezTo>
                  <a:cubicBezTo>
                    <a:pt x="537" y="1078"/>
                    <a:pt x="535" y="1075"/>
                    <a:pt x="535" y="1074"/>
                  </a:cubicBezTo>
                  <a:cubicBezTo>
                    <a:pt x="535" y="1073"/>
                    <a:pt x="535" y="1072"/>
                    <a:pt x="536" y="1072"/>
                  </a:cubicBezTo>
                  <a:cubicBezTo>
                    <a:pt x="536" y="1071"/>
                    <a:pt x="536" y="1073"/>
                    <a:pt x="537" y="1074"/>
                  </a:cubicBezTo>
                  <a:cubicBezTo>
                    <a:pt x="537" y="1075"/>
                    <a:pt x="539" y="1076"/>
                    <a:pt x="540" y="1075"/>
                  </a:cubicBezTo>
                  <a:cubicBezTo>
                    <a:pt x="542" y="1074"/>
                    <a:pt x="538" y="1073"/>
                    <a:pt x="539" y="1072"/>
                  </a:cubicBezTo>
                  <a:cubicBezTo>
                    <a:pt x="540" y="1071"/>
                    <a:pt x="542" y="1073"/>
                    <a:pt x="543" y="1073"/>
                  </a:cubicBezTo>
                  <a:cubicBezTo>
                    <a:pt x="543" y="1074"/>
                    <a:pt x="545" y="1074"/>
                    <a:pt x="545" y="1073"/>
                  </a:cubicBezTo>
                  <a:cubicBezTo>
                    <a:pt x="546" y="1073"/>
                    <a:pt x="546" y="1072"/>
                    <a:pt x="547" y="1072"/>
                  </a:cubicBezTo>
                  <a:cubicBezTo>
                    <a:pt x="548" y="1071"/>
                    <a:pt x="548" y="1073"/>
                    <a:pt x="549" y="1074"/>
                  </a:cubicBezTo>
                  <a:cubicBezTo>
                    <a:pt x="550" y="1075"/>
                    <a:pt x="551" y="1075"/>
                    <a:pt x="552" y="1075"/>
                  </a:cubicBezTo>
                  <a:cubicBezTo>
                    <a:pt x="553" y="1075"/>
                    <a:pt x="554" y="1075"/>
                    <a:pt x="555" y="1075"/>
                  </a:cubicBezTo>
                  <a:cubicBezTo>
                    <a:pt x="556" y="1075"/>
                    <a:pt x="558" y="1075"/>
                    <a:pt x="560" y="1075"/>
                  </a:cubicBezTo>
                  <a:cubicBezTo>
                    <a:pt x="561" y="1075"/>
                    <a:pt x="561" y="1074"/>
                    <a:pt x="562" y="1074"/>
                  </a:cubicBezTo>
                  <a:cubicBezTo>
                    <a:pt x="563" y="1074"/>
                    <a:pt x="563" y="1074"/>
                    <a:pt x="564" y="1073"/>
                  </a:cubicBezTo>
                  <a:cubicBezTo>
                    <a:pt x="565" y="1072"/>
                    <a:pt x="565" y="1070"/>
                    <a:pt x="564" y="1069"/>
                  </a:cubicBezTo>
                  <a:cubicBezTo>
                    <a:pt x="564" y="1068"/>
                    <a:pt x="563" y="1067"/>
                    <a:pt x="564" y="1067"/>
                  </a:cubicBezTo>
                  <a:cubicBezTo>
                    <a:pt x="565" y="1067"/>
                    <a:pt x="565" y="1068"/>
                    <a:pt x="565" y="1068"/>
                  </a:cubicBezTo>
                  <a:cubicBezTo>
                    <a:pt x="566" y="1069"/>
                    <a:pt x="566" y="1069"/>
                    <a:pt x="566" y="1070"/>
                  </a:cubicBezTo>
                  <a:cubicBezTo>
                    <a:pt x="567" y="1070"/>
                    <a:pt x="568" y="1070"/>
                    <a:pt x="568" y="1071"/>
                  </a:cubicBezTo>
                  <a:cubicBezTo>
                    <a:pt x="570" y="1072"/>
                    <a:pt x="569" y="1073"/>
                    <a:pt x="570" y="1074"/>
                  </a:cubicBezTo>
                  <a:cubicBezTo>
                    <a:pt x="571" y="1076"/>
                    <a:pt x="572" y="1073"/>
                    <a:pt x="573" y="1072"/>
                  </a:cubicBezTo>
                  <a:cubicBezTo>
                    <a:pt x="576" y="1071"/>
                    <a:pt x="577" y="1077"/>
                    <a:pt x="577" y="1079"/>
                  </a:cubicBezTo>
                  <a:cubicBezTo>
                    <a:pt x="578" y="1080"/>
                    <a:pt x="578" y="1082"/>
                    <a:pt x="579" y="1083"/>
                  </a:cubicBezTo>
                  <a:cubicBezTo>
                    <a:pt x="580" y="1084"/>
                    <a:pt x="582" y="1085"/>
                    <a:pt x="583" y="1086"/>
                  </a:cubicBezTo>
                  <a:cubicBezTo>
                    <a:pt x="585" y="1086"/>
                    <a:pt x="586" y="1087"/>
                    <a:pt x="587" y="1087"/>
                  </a:cubicBezTo>
                  <a:cubicBezTo>
                    <a:pt x="589" y="1087"/>
                    <a:pt x="590" y="1086"/>
                    <a:pt x="591" y="1085"/>
                  </a:cubicBezTo>
                  <a:cubicBezTo>
                    <a:pt x="592" y="1084"/>
                    <a:pt x="594" y="1082"/>
                    <a:pt x="594" y="1084"/>
                  </a:cubicBezTo>
                  <a:cubicBezTo>
                    <a:pt x="594" y="1085"/>
                    <a:pt x="593" y="1085"/>
                    <a:pt x="593" y="1086"/>
                  </a:cubicBezTo>
                  <a:cubicBezTo>
                    <a:pt x="592" y="1087"/>
                    <a:pt x="593" y="1086"/>
                    <a:pt x="594" y="1087"/>
                  </a:cubicBezTo>
                  <a:cubicBezTo>
                    <a:pt x="596" y="1089"/>
                    <a:pt x="588" y="1090"/>
                    <a:pt x="592" y="1093"/>
                  </a:cubicBezTo>
                  <a:cubicBezTo>
                    <a:pt x="592" y="1093"/>
                    <a:pt x="593" y="1093"/>
                    <a:pt x="593" y="1094"/>
                  </a:cubicBezTo>
                  <a:cubicBezTo>
                    <a:pt x="593" y="1095"/>
                    <a:pt x="593" y="1096"/>
                    <a:pt x="594" y="1096"/>
                  </a:cubicBezTo>
                  <a:cubicBezTo>
                    <a:pt x="594" y="1097"/>
                    <a:pt x="595" y="1097"/>
                    <a:pt x="595" y="1097"/>
                  </a:cubicBezTo>
                  <a:cubicBezTo>
                    <a:pt x="596" y="1098"/>
                    <a:pt x="596" y="1099"/>
                    <a:pt x="597" y="1099"/>
                  </a:cubicBezTo>
                  <a:cubicBezTo>
                    <a:pt x="597" y="1100"/>
                    <a:pt x="598" y="1101"/>
                    <a:pt x="599" y="1102"/>
                  </a:cubicBezTo>
                  <a:cubicBezTo>
                    <a:pt x="599" y="1103"/>
                    <a:pt x="599" y="1104"/>
                    <a:pt x="599" y="1105"/>
                  </a:cubicBezTo>
                  <a:cubicBezTo>
                    <a:pt x="599" y="1106"/>
                    <a:pt x="598" y="1107"/>
                    <a:pt x="598" y="1108"/>
                  </a:cubicBezTo>
                  <a:cubicBezTo>
                    <a:pt x="597" y="1110"/>
                    <a:pt x="598" y="1111"/>
                    <a:pt x="598" y="1113"/>
                  </a:cubicBezTo>
                  <a:cubicBezTo>
                    <a:pt x="598" y="1114"/>
                    <a:pt x="597" y="1116"/>
                    <a:pt x="597" y="1118"/>
                  </a:cubicBezTo>
                  <a:cubicBezTo>
                    <a:pt x="596" y="1119"/>
                    <a:pt x="597" y="1121"/>
                    <a:pt x="597" y="1123"/>
                  </a:cubicBezTo>
                  <a:cubicBezTo>
                    <a:pt x="597" y="1125"/>
                    <a:pt x="597" y="1129"/>
                    <a:pt x="596" y="1131"/>
                  </a:cubicBezTo>
                  <a:cubicBezTo>
                    <a:pt x="595" y="1132"/>
                    <a:pt x="594" y="1133"/>
                    <a:pt x="593" y="1135"/>
                  </a:cubicBezTo>
                  <a:cubicBezTo>
                    <a:pt x="592" y="1138"/>
                    <a:pt x="592" y="1141"/>
                    <a:pt x="590" y="1143"/>
                  </a:cubicBezTo>
                  <a:cubicBezTo>
                    <a:pt x="588" y="1144"/>
                    <a:pt x="588" y="1145"/>
                    <a:pt x="587" y="1146"/>
                  </a:cubicBezTo>
                  <a:cubicBezTo>
                    <a:pt x="586" y="1149"/>
                    <a:pt x="588" y="1148"/>
                    <a:pt x="590" y="1148"/>
                  </a:cubicBezTo>
                  <a:cubicBezTo>
                    <a:pt x="591" y="1149"/>
                    <a:pt x="591" y="1149"/>
                    <a:pt x="592" y="1150"/>
                  </a:cubicBezTo>
                  <a:cubicBezTo>
                    <a:pt x="592" y="1150"/>
                    <a:pt x="593" y="1150"/>
                    <a:pt x="594" y="1150"/>
                  </a:cubicBezTo>
                  <a:cubicBezTo>
                    <a:pt x="594" y="1150"/>
                    <a:pt x="595" y="1149"/>
                    <a:pt x="595" y="1150"/>
                  </a:cubicBezTo>
                  <a:cubicBezTo>
                    <a:pt x="596" y="1151"/>
                    <a:pt x="595" y="1151"/>
                    <a:pt x="595" y="1151"/>
                  </a:cubicBezTo>
                  <a:cubicBezTo>
                    <a:pt x="594" y="1151"/>
                    <a:pt x="593" y="1152"/>
                    <a:pt x="592" y="1152"/>
                  </a:cubicBezTo>
                  <a:cubicBezTo>
                    <a:pt x="592" y="1151"/>
                    <a:pt x="591" y="1151"/>
                    <a:pt x="591" y="1152"/>
                  </a:cubicBezTo>
                  <a:cubicBezTo>
                    <a:pt x="590" y="1154"/>
                    <a:pt x="592" y="1155"/>
                    <a:pt x="592" y="1156"/>
                  </a:cubicBezTo>
                  <a:cubicBezTo>
                    <a:pt x="592" y="1157"/>
                    <a:pt x="592" y="1158"/>
                    <a:pt x="592" y="1159"/>
                  </a:cubicBezTo>
                  <a:cubicBezTo>
                    <a:pt x="592" y="1159"/>
                    <a:pt x="592" y="1160"/>
                    <a:pt x="591" y="1160"/>
                  </a:cubicBezTo>
                  <a:cubicBezTo>
                    <a:pt x="590" y="1160"/>
                    <a:pt x="589" y="1160"/>
                    <a:pt x="589" y="1160"/>
                  </a:cubicBezTo>
                  <a:cubicBezTo>
                    <a:pt x="588" y="1160"/>
                    <a:pt x="588" y="1161"/>
                    <a:pt x="587" y="1161"/>
                  </a:cubicBezTo>
                  <a:cubicBezTo>
                    <a:pt x="585" y="1162"/>
                    <a:pt x="587" y="1162"/>
                    <a:pt x="588" y="1163"/>
                  </a:cubicBezTo>
                  <a:cubicBezTo>
                    <a:pt x="589" y="1164"/>
                    <a:pt x="589" y="1166"/>
                    <a:pt x="591" y="1167"/>
                  </a:cubicBezTo>
                  <a:cubicBezTo>
                    <a:pt x="591" y="1167"/>
                    <a:pt x="592" y="1167"/>
                    <a:pt x="593" y="1167"/>
                  </a:cubicBezTo>
                  <a:cubicBezTo>
                    <a:pt x="593" y="1168"/>
                    <a:pt x="594" y="1168"/>
                    <a:pt x="594" y="1169"/>
                  </a:cubicBezTo>
                  <a:cubicBezTo>
                    <a:pt x="595" y="1169"/>
                    <a:pt x="598" y="1169"/>
                    <a:pt x="597" y="1171"/>
                  </a:cubicBezTo>
                  <a:cubicBezTo>
                    <a:pt x="597" y="1171"/>
                    <a:pt x="596" y="1171"/>
                    <a:pt x="595" y="1171"/>
                  </a:cubicBezTo>
                  <a:cubicBezTo>
                    <a:pt x="595" y="1170"/>
                    <a:pt x="594" y="1170"/>
                    <a:pt x="593" y="1170"/>
                  </a:cubicBezTo>
                  <a:cubicBezTo>
                    <a:pt x="592" y="1170"/>
                    <a:pt x="590" y="1170"/>
                    <a:pt x="589" y="1169"/>
                  </a:cubicBezTo>
                  <a:cubicBezTo>
                    <a:pt x="588" y="1169"/>
                    <a:pt x="588" y="1169"/>
                    <a:pt x="587" y="1168"/>
                  </a:cubicBezTo>
                  <a:cubicBezTo>
                    <a:pt x="587" y="1168"/>
                    <a:pt x="586" y="1167"/>
                    <a:pt x="586" y="1167"/>
                  </a:cubicBezTo>
                  <a:cubicBezTo>
                    <a:pt x="585" y="1166"/>
                    <a:pt x="586" y="1171"/>
                    <a:pt x="586" y="1172"/>
                  </a:cubicBezTo>
                  <a:cubicBezTo>
                    <a:pt x="586" y="1173"/>
                    <a:pt x="586" y="1174"/>
                    <a:pt x="586" y="1175"/>
                  </a:cubicBezTo>
                  <a:cubicBezTo>
                    <a:pt x="586" y="1175"/>
                    <a:pt x="586" y="1176"/>
                    <a:pt x="586" y="1177"/>
                  </a:cubicBezTo>
                  <a:cubicBezTo>
                    <a:pt x="586" y="1178"/>
                    <a:pt x="585" y="1178"/>
                    <a:pt x="585" y="1179"/>
                  </a:cubicBezTo>
                  <a:cubicBezTo>
                    <a:pt x="585" y="1180"/>
                    <a:pt x="584" y="1182"/>
                    <a:pt x="584" y="1183"/>
                  </a:cubicBezTo>
                  <a:cubicBezTo>
                    <a:pt x="583" y="1184"/>
                    <a:pt x="583" y="1186"/>
                    <a:pt x="582" y="1187"/>
                  </a:cubicBezTo>
                  <a:cubicBezTo>
                    <a:pt x="581" y="1189"/>
                    <a:pt x="580" y="1190"/>
                    <a:pt x="579" y="1190"/>
                  </a:cubicBezTo>
                  <a:cubicBezTo>
                    <a:pt x="578" y="1190"/>
                    <a:pt x="575" y="1190"/>
                    <a:pt x="575" y="1189"/>
                  </a:cubicBezTo>
                  <a:cubicBezTo>
                    <a:pt x="574" y="1188"/>
                    <a:pt x="574" y="1185"/>
                    <a:pt x="573" y="1185"/>
                  </a:cubicBezTo>
                  <a:cubicBezTo>
                    <a:pt x="572" y="1185"/>
                    <a:pt x="574" y="1189"/>
                    <a:pt x="574" y="1189"/>
                  </a:cubicBezTo>
                  <a:cubicBezTo>
                    <a:pt x="575" y="1191"/>
                    <a:pt x="574" y="1192"/>
                    <a:pt x="575" y="1193"/>
                  </a:cubicBezTo>
                  <a:cubicBezTo>
                    <a:pt x="575" y="1194"/>
                    <a:pt x="576" y="1194"/>
                    <a:pt x="576" y="1195"/>
                  </a:cubicBezTo>
                  <a:cubicBezTo>
                    <a:pt x="576" y="1196"/>
                    <a:pt x="577" y="1196"/>
                    <a:pt x="577" y="1197"/>
                  </a:cubicBezTo>
                  <a:cubicBezTo>
                    <a:pt x="577" y="1199"/>
                    <a:pt x="578" y="1199"/>
                    <a:pt x="580" y="1200"/>
                  </a:cubicBezTo>
                  <a:cubicBezTo>
                    <a:pt x="581" y="1201"/>
                    <a:pt x="581" y="1203"/>
                    <a:pt x="582" y="1204"/>
                  </a:cubicBezTo>
                  <a:cubicBezTo>
                    <a:pt x="583" y="1205"/>
                    <a:pt x="584" y="1204"/>
                    <a:pt x="584" y="1203"/>
                  </a:cubicBezTo>
                  <a:cubicBezTo>
                    <a:pt x="585" y="1202"/>
                    <a:pt x="586" y="1201"/>
                    <a:pt x="586" y="1202"/>
                  </a:cubicBezTo>
                  <a:cubicBezTo>
                    <a:pt x="586" y="1203"/>
                    <a:pt x="586" y="1204"/>
                    <a:pt x="585" y="1205"/>
                  </a:cubicBezTo>
                  <a:cubicBezTo>
                    <a:pt x="585" y="1206"/>
                    <a:pt x="584" y="1206"/>
                    <a:pt x="584" y="1207"/>
                  </a:cubicBezTo>
                  <a:cubicBezTo>
                    <a:pt x="584" y="1208"/>
                    <a:pt x="584" y="1209"/>
                    <a:pt x="584" y="1209"/>
                  </a:cubicBezTo>
                  <a:cubicBezTo>
                    <a:pt x="584" y="1211"/>
                    <a:pt x="584" y="1213"/>
                    <a:pt x="585" y="1214"/>
                  </a:cubicBezTo>
                  <a:cubicBezTo>
                    <a:pt x="586" y="1215"/>
                    <a:pt x="587" y="1214"/>
                    <a:pt x="589" y="1215"/>
                  </a:cubicBezTo>
                  <a:cubicBezTo>
                    <a:pt x="590" y="1215"/>
                    <a:pt x="591" y="1218"/>
                    <a:pt x="591" y="1219"/>
                  </a:cubicBezTo>
                  <a:cubicBezTo>
                    <a:pt x="591" y="1221"/>
                    <a:pt x="591" y="1222"/>
                    <a:pt x="592" y="1224"/>
                  </a:cubicBezTo>
                  <a:cubicBezTo>
                    <a:pt x="592" y="1225"/>
                    <a:pt x="593" y="1226"/>
                    <a:pt x="594" y="1227"/>
                  </a:cubicBezTo>
                  <a:cubicBezTo>
                    <a:pt x="595" y="1227"/>
                    <a:pt x="595" y="1227"/>
                    <a:pt x="596" y="1228"/>
                  </a:cubicBezTo>
                  <a:cubicBezTo>
                    <a:pt x="597" y="1228"/>
                    <a:pt x="596" y="1229"/>
                    <a:pt x="597" y="1230"/>
                  </a:cubicBezTo>
                  <a:cubicBezTo>
                    <a:pt x="597" y="1230"/>
                    <a:pt x="597" y="1231"/>
                    <a:pt x="598" y="1231"/>
                  </a:cubicBezTo>
                  <a:cubicBezTo>
                    <a:pt x="599" y="1231"/>
                    <a:pt x="600" y="1231"/>
                    <a:pt x="600" y="1231"/>
                  </a:cubicBezTo>
                  <a:cubicBezTo>
                    <a:pt x="601" y="1231"/>
                    <a:pt x="600" y="1232"/>
                    <a:pt x="600" y="1233"/>
                  </a:cubicBezTo>
                  <a:cubicBezTo>
                    <a:pt x="601" y="1233"/>
                    <a:pt x="601" y="1234"/>
                    <a:pt x="601" y="1234"/>
                  </a:cubicBezTo>
                  <a:cubicBezTo>
                    <a:pt x="603" y="1235"/>
                    <a:pt x="604" y="1236"/>
                    <a:pt x="605" y="1237"/>
                  </a:cubicBezTo>
                  <a:cubicBezTo>
                    <a:pt x="605" y="1238"/>
                    <a:pt x="605" y="1239"/>
                    <a:pt x="606" y="1239"/>
                  </a:cubicBezTo>
                  <a:cubicBezTo>
                    <a:pt x="607" y="1240"/>
                    <a:pt x="608" y="1241"/>
                    <a:pt x="609" y="1243"/>
                  </a:cubicBezTo>
                  <a:cubicBezTo>
                    <a:pt x="610" y="1244"/>
                    <a:pt x="611" y="1245"/>
                    <a:pt x="613" y="1246"/>
                  </a:cubicBezTo>
                  <a:cubicBezTo>
                    <a:pt x="614" y="1247"/>
                    <a:pt x="615" y="1248"/>
                    <a:pt x="616" y="1249"/>
                  </a:cubicBezTo>
                  <a:cubicBezTo>
                    <a:pt x="617" y="1251"/>
                    <a:pt x="619" y="1253"/>
                    <a:pt x="621" y="1254"/>
                  </a:cubicBezTo>
                  <a:cubicBezTo>
                    <a:pt x="623" y="1256"/>
                    <a:pt x="625" y="1258"/>
                    <a:pt x="626" y="1259"/>
                  </a:cubicBezTo>
                  <a:cubicBezTo>
                    <a:pt x="628" y="1261"/>
                    <a:pt x="630" y="1263"/>
                    <a:pt x="632" y="1265"/>
                  </a:cubicBezTo>
                  <a:cubicBezTo>
                    <a:pt x="634" y="1268"/>
                    <a:pt x="637" y="1269"/>
                    <a:pt x="639" y="1272"/>
                  </a:cubicBezTo>
                  <a:cubicBezTo>
                    <a:pt x="641" y="1274"/>
                    <a:pt x="643" y="1277"/>
                    <a:pt x="644" y="1280"/>
                  </a:cubicBezTo>
                  <a:cubicBezTo>
                    <a:pt x="644" y="1282"/>
                    <a:pt x="645" y="1283"/>
                    <a:pt x="646" y="1285"/>
                  </a:cubicBezTo>
                  <a:cubicBezTo>
                    <a:pt x="647" y="1286"/>
                    <a:pt x="648" y="1287"/>
                    <a:pt x="648" y="1289"/>
                  </a:cubicBezTo>
                  <a:cubicBezTo>
                    <a:pt x="649" y="1292"/>
                    <a:pt x="649" y="1294"/>
                    <a:pt x="649" y="1297"/>
                  </a:cubicBezTo>
                  <a:cubicBezTo>
                    <a:pt x="649" y="1298"/>
                    <a:pt x="649" y="1299"/>
                    <a:pt x="650" y="1300"/>
                  </a:cubicBezTo>
                  <a:cubicBezTo>
                    <a:pt x="651" y="1302"/>
                    <a:pt x="653" y="1304"/>
                    <a:pt x="651" y="1306"/>
                  </a:cubicBezTo>
                  <a:cubicBezTo>
                    <a:pt x="651" y="1306"/>
                    <a:pt x="650" y="1306"/>
                    <a:pt x="650" y="1307"/>
                  </a:cubicBezTo>
                  <a:cubicBezTo>
                    <a:pt x="651" y="1308"/>
                    <a:pt x="651" y="1309"/>
                    <a:pt x="652" y="1309"/>
                  </a:cubicBezTo>
                  <a:cubicBezTo>
                    <a:pt x="654" y="1312"/>
                    <a:pt x="654" y="1315"/>
                    <a:pt x="656" y="1318"/>
                  </a:cubicBezTo>
                  <a:cubicBezTo>
                    <a:pt x="658" y="1321"/>
                    <a:pt x="661" y="1323"/>
                    <a:pt x="662" y="1327"/>
                  </a:cubicBezTo>
                  <a:cubicBezTo>
                    <a:pt x="663" y="1329"/>
                    <a:pt x="663" y="1331"/>
                    <a:pt x="664" y="1333"/>
                  </a:cubicBezTo>
                  <a:cubicBezTo>
                    <a:pt x="665" y="1334"/>
                    <a:pt x="666" y="1336"/>
                    <a:pt x="666" y="1337"/>
                  </a:cubicBezTo>
                  <a:cubicBezTo>
                    <a:pt x="667" y="1339"/>
                    <a:pt x="668" y="1342"/>
                    <a:pt x="669" y="1344"/>
                  </a:cubicBezTo>
                  <a:cubicBezTo>
                    <a:pt x="669" y="1345"/>
                    <a:pt x="670" y="1347"/>
                    <a:pt x="671" y="1348"/>
                  </a:cubicBezTo>
                  <a:cubicBezTo>
                    <a:pt x="672" y="1349"/>
                    <a:pt x="673" y="1350"/>
                    <a:pt x="673" y="1351"/>
                  </a:cubicBezTo>
                  <a:cubicBezTo>
                    <a:pt x="673" y="1353"/>
                    <a:pt x="674" y="1355"/>
                    <a:pt x="674" y="1356"/>
                  </a:cubicBezTo>
                  <a:cubicBezTo>
                    <a:pt x="674" y="1359"/>
                    <a:pt x="674" y="1364"/>
                    <a:pt x="672" y="1366"/>
                  </a:cubicBezTo>
                  <a:cubicBezTo>
                    <a:pt x="670" y="1367"/>
                    <a:pt x="666" y="1370"/>
                    <a:pt x="666" y="1373"/>
                  </a:cubicBezTo>
                  <a:cubicBezTo>
                    <a:pt x="666" y="1374"/>
                    <a:pt x="668" y="1376"/>
                    <a:pt x="669" y="1377"/>
                  </a:cubicBezTo>
                  <a:cubicBezTo>
                    <a:pt x="669" y="1378"/>
                    <a:pt x="670" y="1379"/>
                    <a:pt x="671" y="1381"/>
                  </a:cubicBezTo>
                  <a:cubicBezTo>
                    <a:pt x="671" y="1382"/>
                    <a:pt x="672" y="1384"/>
                    <a:pt x="672" y="1386"/>
                  </a:cubicBezTo>
                  <a:cubicBezTo>
                    <a:pt x="672" y="1387"/>
                    <a:pt x="673" y="1389"/>
                    <a:pt x="674" y="1390"/>
                  </a:cubicBezTo>
                  <a:cubicBezTo>
                    <a:pt x="675" y="1392"/>
                    <a:pt x="676" y="1394"/>
                    <a:pt x="676" y="1396"/>
                  </a:cubicBezTo>
                  <a:cubicBezTo>
                    <a:pt x="677" y="1398"/>
                    <a:pt x="677" y="1399"/>
                    <a:pt x="678" y="1401"/>
                  </a:cubicBezTo>
                  <a:cubicBezTo>
                    <a:pt x="679" y="1402"/>
                    <a:pt x="680" y="1403"/>
                    <a:pt x="681" y="1405"/>
                  </a:cubicBezTo>
                  <a:cubicBezTo>
                    <a:pt x="681" y="1407"/>
                    <a:pt x="682" y="1408"/>
                    <a:pt x="683" y="1410"/>
                  </a:cubicBezTo>
                  <a:cubicBezTo>
                    <a:pt x="683" y="1413"/>
                    <a:pt x="684" y="1415"/>
                    <a:pt x="684" y="1418"/>
                  </a:cubicBezTo>
                  <a:cubicBezTo>
                    <a:pt x="685" y="1422"/>
                    <a:pt x="685" y="1427"/>
                    <a:pt x="684" y="1432"/>
                  </a:cubicBezTo>
                  <a:cubicBezTo>
                    <a:pt x="683" y="1434"/>
                    <a:pt x="682" y="1435"/>
                    <a:pt x="681" y="1437"/>
                  </a:cubicBezTo>
                  <a:cubicBezTo>
                    <a:pt x="680" y="1438"/>
                    <a:pt x="679" y="1439"/>
                    <a:pt x="678" y="1441"/>
                  </a:cubicBezTo>
                  <a:cubicBezTo>
                    <a:pt x="678" y="1442"/>
                    <a:pt x="677" y="1443"/>
                    <a:pt x="677" y="1445"/>
                  </a:cubicBezTo>
                  <a:cubicBezTo>
                    <a:pt x="676" y="1446"/>
                    <a:pt x="675" y="1447"/>
                    <a:pt x="674" y="1448"/>
                  </a:cubicBezTo>
                  <a:cubicBezTo>
                    <a:pt x="673" y="1448"/>
                    <a:pt x="672" y="1449"/>
                    <a:pt x="671" y="1449"/>
                  </a:cubicBezTo>
                  <a:cubicBezTo>
                    <a:pt x="670" y="1450"/>
                    <a:pt x="670" y="1450"/>
                    <a:pt x="669" y="1451"/>
                  </a:cubicBezTo>
                  <a:cubicBezTo>
                    <a:pt x="668" y="1452"/>
                    <a:pt x="667" y="1452"/>
                    <a:pt x="667" y="1452"/>
                  </a:cubicBezTo>
                  <a:cubicBezTo>
                    <a:pt x="665" y="1454"/>
                    <a:pt x="664" y="1455"/>
                    <a:pt x="663" y="1457"/>
                  </a:cubicBezTo>
                  <a:cubicBezTo>
                    <a:pt x="661" y="1460"/>
                    <a:pt x="659" y="1463"/>
                    <a:pt x="657" y="1466"/>
                  </a:cubicBezTo>
                  <a:cubicBezTo>
                    <a:pt x="656" y="1469"/>
                    <a:pt x="655" y="1473"/>
                    <a:pt x="654" y="1477"/>
                  </a:cubicBezTo>
                  <a:cubicBezTo>
                    <a:pt x="654" y="1480"/>
                    <a:pt x="653" y="1482"/>
                    <a:pt x="652" y="1485"/>
                  </a:cubicBezTo>
                  <a:cubicBezTo>
                    <a:pt x="651" y="1487"/>
                    <a:pt x="650" y="1490"/>
                    <a:pt x="650" y="1493"/>
                  </a:cubicBezTo>
                  <a:cubicBezTo>
                    <a:pt x="650" y="1495"/>
                    <a:pt x="649" y="1496"/>
                    <a:pt x="649" y="1498"/>
                  </a:cubicBezTo>
                  <a:cubicBezTo>
                    <a:pt x="648" y="1499"/>
                    <a:pt x="648" y="1501"/>
                    <a:pt x="647" y="1503"/>
                  </a:cubicBezTo>
                  <a:cubicBezTo>
                    <a:pt x="647" y="1506"/>
                    <a:pt x="647" y="1510"/>
                    <a:pt x="646" y="1513"/>
                  </a:cubicBezTo>
                  <a:cubicBezTo>
                    <a:pt x="644" y="1515"/>
                    <a:pt x="642" y="1518"/>
                    <a:pt x="640" y="1520"/>
                  </a:cubicBezTo>
                  <a:cubicBezTo>
                    <a:pt x="638" y="1521"/>
                    <a:pt x="638" y="1522"/>
                    <a:pt x="639" y="1523"/>
                  </a:cubicBezTo>
                  <a:cubicBezTo>
                    <a:pt x="640" y="1524"/>
                    <a:pt x="640" y="1525"/>
                    <a:pt x="640" y="1526"/>
                  </a:cubicBezTo>
                  <a:cubicBezTo>
                    <a:pt x="640" y="1527"/>
                    <a:pt x="640" y="1529"/>
                    <a:pt x="640" y="1530"/>
                  </a:cubicBezTo>
                  <a:cubicBezTo>
                    <a:pt x="640" y="1532"/>
                    <a:pt x="640" y="1533"/>
                    <a:pt x="640" y="1535"/>
                  </a:cubicBezTo>
                  <a:cubicBezTo>
                    <a:pt x="639" y="1538"/>
                    <a:pt x="639" y="1542"/>
                    <a:pt x="639" y="1545"/>
                  </a:cubicBezTo>
                  <a:cubicBezTo>
                    <a:pt x="639" y="1547"/>
                    <a:pt x="639" y="1548"/>
                    <a:pt x="639" y="1550"/>
                  </a:cubicBezTo>
                  <a:cubicBezTo>
                    <a:pt x="639" y="1551"/>
                    <a:pt x="638" y="1552"/>
                    <a:pt x="638" y="1552"/>
                  </a:cubicBezTo>
                  <a:cubicBezTo>
                    <a:pt x="638" y="1553"/>
                    <a:pt x="638" y="1554"/>
                    <a:pt x="638" y="1555"/>
                  </a:cubicBezTo>
                  <a:cubicBezTo>
                    <a:pt x="639" y="1558"/>
                    <a:pt x="639" y="1561"/>
                    <a:pt x="640" y="1564"/>
                  </a:cubicBezTo>
                  <a:cubicBezTo>
                    <a:pt x="640" y="1567"/>
                    <a:pt x="640" y="1571"/>
                    <a:pt x="641" y="1574"/>
                  </a:cubicBezTo>
                  <a:cubicBezTo>
                    <a:pt x="642" y="1577"/>
                    <a:pt x="643" y="1580"/>
                    <a:pt x="646" y="1582"/>
                  </a:cubicBezTo>
                  <a:cubicBezTo>
                    <a:pt x="648" y="1584"/>
                    <a:pt x="650" y="1586"/>
                    <a:pt x="652" y="1589"/>
                  </a:cubicBezTo>
                  <a:cubicBezTo>
                    <a:pt x="655" y="1594"/>
                    <a:pt x="659" y="1598"/>
                    <a:pt x="662" y="1604"/>
                  </a:cubicBezTo>
                  <a:cubicBezTo>
                    <a:pt x="662" y="1606"/>
                    <a:pt x="663" y="1609"/>
                    <a:pt x="664" y="1611"/>
                  </a:cubicBezTo>
                  <a:cubicBezTo>
                    <a:pt x="665" y="1613"/>
                    <a:pt x="666" y="1615"/>
                    <a:pt x="668" y="1617"/>
                  </a:cubicBezTo>
                  <a:cubicBezTo>
                    <a:pt x="670" y="1621"/>
                    <a:pt x="671" y="1625"/>
                    <a:pt x="673" y="1629"/>
                  </a:cubicBezTo>
                  <a:cubicBezTo>
                    <a:pt x="674" y="1631"/>
                    <a:pt x="675" y="1633"/>
                    <a:pt x="676" y="1635"/>
                  </a:cubicBezTo>
                  <a:cubicBezTo>
                    <a:pt x="677" y="1637"/>
                    <a:pt x="678" y="1638"/>
                    <a:pt x="679" y="1640"/>
                  </a:cubicBezTo>
                  <a:cubicBezTo>
                    <a:pt x="680" y="1642"/>
                    <a:pt x="682" y="1644"/>
                    <a:pt x="683" y="1646"/>
                  </a:cubicBezTo>
                  <a:cubicBezTo>
                    <a:pt x="684" y="1648"/>
                    <a:pt x="685" y="1651"/>
                    <a:pt x="686" y="1653"/>
                  </a:cubicBezTo>
                  <a:cubicBezTo>
                    <a:pt x="688" y="1658"/>
                    <a:pt x="691" y="1662"/>
                    <a:pt x="694" y="1667"/>
                  </a:cubicBezTo>
                  <a:cubicBezTo>
                    <a:pt x="696" y="1670"/>
                    <a:pt x="698" y="1673"/>
                    <a:pt x="700" y="1676"/>
                  </a:cubicBezTo>
                  <a:cubicBezTo>
                    <a:pt x="700" y="1678"/>
                    <a:pt x="700" y="1679"/>
                    <a:pt x="699" y="1680"/>
                  </a:cubicBezTo>
                  <a:cubicBezTo>
                    <a:pt x="699" y="1682"/>
                    <a:pt x="699" y="1684"/>
                    <a:pt x="699" y="1685"/>
                  </a:cubicBezTo>
                  <a:cubicBezTo>
                    <a:pt x="698" y="1691"/>
                    <a:pt x="698" y="1697"/>
                    <a:pt x="698" y="1704"/>
                  </a:cubicBezTo>
                  <a:cubicBezTo>
                    <a:pt x="698" y="1708"/>
                    <a:pt x="699" y="1712"/>
                    <a:pt x="700" y="1716"/>
                  </a:cubicBezTo>
                  <a:cubicBezTo>
                    <a:pt x="701" y="1718"/>
                    <a:pt x="701" y="1720"/>
                    <a:pt x="702" y="1722"/>
                  </a:cubicBezTo>
                  <a:cubicBezTo>
                    <a:pt x="703" y="1724"/>
                    <a:pt x="704" y="1726"/>
                    <a:pt x="705" y="1728"/>
                  </a:cubicBezTo>
                  <a:cubicBezTo>
                    <a:pt x="707" y="1731"/>
                    <a:pt x="707" y="1736"/>
                    <a:pt x="707" y="1740"/>
                  </a:cubicBezTo>
                  <a:cubicBezTo>
                    <a:pt x="707" y="1742"/>
                    <a:pt x="706" y="1744"/>
                    <a:pt x="706" y="1746"/>
                  </a:cubicBezTo>
                  <a:cubicBezTo>
                    <a:pt x="706" y="1749"/>
                    <a:pt x="707" y="1751"/>
                    <a:pt x="707" y="1754"/>
                  </a:cubicBezTo>
                  <a:cubicBezTo>
                    <a:pt x="708" y="1756"/>
                    <a:pt x="708" y="1758"/>
                    <a:pt x="709" y="1760"/>
                  </a:cubicBezTo>
                  <a:cubicBezTo>
                    <a:pt x="710" y="1762"/>
                    <a:pt x="711" y="1765"/>
                    <a:pt x="711" y="1767"/>
                  </a:cubicBezTo>
                  <a:cubicBezTo>
                    <a:pt x="713" y="1772"/>
                    <a:pt x="714" y="1776"/>
                    <a:pt x="715" y="1780"/>
                  </a:cubicBezTo>
                  <a:cubicBezTo>
                    <a:pt x="716" y="1784"/>
                    <a:pt x="718" y="1787"/>
                    <a:pt x="719" y="1791"/>
                  </a:cubicBezTo>
                  <a:cubicBezTo>
                    <a:pt x="722" y="1796"/>
                    <a:pt x="726" y="1800"/>
                    <a:pt x="730" y="1804"/>
                  </a:cubicBezTo>
                  <a:cubicBezTo>
                    <a:pt x="732" y="1807"/>
                    <a:pt x="734" y="1810"/>
                    <a:pt x="737" y="1812"/>
                  </a:cubicBezTo>
                  <a:cubicBezTo>
                    <a:pt x="739" y="1813"/>
                    <a:pt x="740" y="1813"/>
                    <a:pt x="741" y="1814"/>
                  </a:cubicBezTo>
                  <a:cubicBezTo>
                    <a:pt x="743" y="1814"/>
                    <a:pt x="743" y="1816"/>
                    <a:pt x="743" y="1817"/>
                  </a:cubicBezTo>
                  <a:cubicBezTo>
                    <a:pt x="744" y="1819"/>
                    <a:pt x="745" y="1820"/>
                    <a:pt x="746" y="1821"/>
                  </a:cubicBezTo>
                  <a:cubicBezTo>
                    <a:pt x="747" y="1823"/>
                    <a:pt x="747" y="1825"/>
                    <a:pt x="748" y="1826"/>
                  </a:cubicBezTo>
                  <a:cubicBezTo>
                    <a:pt x="749" y="1830"/>
                    <a:pt x="751" y="1832"/>
                    <a:pt x="752" y="1836"/>
                  </a:cubicBezTo>
                  <a:cubicBezTo>
                    <a:pt x="754" y="1839"/>
                    <a:pt x="755" y="1842"/>
                    <a:pt x="756" y="1845"/>
                  </a:cubicBezTo>
                  <a:cubicBezTo>
                    <a:pt x="757" y="1846"/>
                    <a:pt x="757" y="1847"/>
                    <a:pt x="758" y="1848"/>
                  </a:cubicBezTo>
                  <a:cubicBezTo>
                    <a:pt x="759" y="1851"/>
                    <a:pt x="760" y="1853"/>
                    <a:pt x="761" y="1856"/>
                  </a:cubicBezTo>
                  <a:cubicBezTo>
                    <a:pt x="762" y="1858"/>
                    <a:pt x="763" y="1860"/>
                    <a:pt x="764" y="1862"/>
                  </a:cubicBezTo>
                  <a:cubicBezTo>
                    <a:pt x="766" y="1864"/>
                    <a:pt x="766" y="1866"/>
                    <a:pt x="767" y="1869"/>
                  </a:cubicBezTo>
                  <a:cubicBezTo>
                    <a:pt x="769" y="1872"/>
                    <a:pt x="770" y="1875"/>
                    <a:pt x="772" y="1878"/>
                  </a:cubicBezTo>
                  <a:cubicBezTo>
                    <a:pt x="773" y="1880"/>
                    <a:pt x="774" y="1881"/>
                    <a:pt x="775" y="1883"/>
                  </a:cubicBezTo>
                  <a:cubicBezTo>
                    <a:pt x="775" y="1883"/>
                    <a:pt x="775" y="1884"/>
                    <a:pt x="775" y="1884"/>
                  </a:cubicBezTo>
                  <a:cubicBezTo>
                    <a:pt x="776" y="1885"/>
                    <a:pt x="776" y="1886"/>
                    <a:pt x="777" y="1887"/>
                  </a:cubicBezTo>
                  <a:cubicBezTo>
                    <a:pt x="778" y="1888"/>
                    <a:pt x="779" y="1889"/>
                    <a:pt x="779" y="1891"/>
                  </a:cubicBezTo>
                  <a:cubicBezTo>
                    <a:pt x="780" y="1894"/>
                    <a:pt x="782" y="1896"/>
                    <a:pt x="782" y="1899"/>
                  </a:cubicBezTo>
                  <a:cubicBezTo>
                    <a:pt x="783" y="1901"/>
                    <a:pt x="783" y="1903"/>
                    <a:pt x="782" y="1905"/>
                  </a:cubicBezTo>
                  <a:cubicBezTo>
                    <a:pt x="781" y="1907"/>
                    <a:pt x="780" y="1908"/>
                    <a:pt x="779" y="1911"/>
                  </a:cubicBezTo>
                  <a:cubicBezTo>
                    <a:pt x="779" y="1911"/>
                    <a:pt x="778" y="1915"/>
                    <a:pt x="777" y="1914"/>
                  </a:cubicBezTo>
                  <a:cubicBezTo>
                    <a:pt x="776" y="1914"/>
                    <a:pt x="776" y="1913"/>
                    <a:pt x="775" y="1914"/>
                  </a:cubicBezTo>
                  <a:cubicBezTo>
                    <a:pt x="774" y="1914"/>
                    <a:pt x="774" y="1914"/>
                    <a:pt x="773" y="1914"/>
                  </a:cubicBezTo>
                  <a:cubicBezTo>
                    <a:pt x="772" y="1915"/>
                    <a:pt x="772" y="1915"/>
                    <a:pt x="772" y="1916"/>
                  </a:cubicBezTo>
                  <a:cubicBezTo>
                    <a:pt x="772" y="1916"/>
                    <a:pt x="771" y="1917"/>
                    <a:pt x="772" y="1918"/>
                  </a:cubicBezTo>
                  <a:cubicBezTo>
                    <a:pt x="772" y="1919"/>
                    <a:pt x="772" y="1919"/>
                    <a:pt x="773" y="1920"/>
                  </a:cubicBezTo>
                  <a:cubicBezTo>
                    <a:pt x="774" y="1920"/>
                    <a:pt x="774" y="1920"/>
                    <a:pt x="775" y="1920"/>
                  </a:cubicBezTo>
                  <a:cubicBezTo>
                    <a:pt x="777" y="1921"/>
                    <a:pt x="776" y="1923"/>
                    <a:pt x="777" y="1924"/>
                  </a:cubicBezTo>
                  <a:cubicBezTo>
                    <a:pt x="777" y="1926"/>
                    <a:pt x="778" y="1927"/>
                    <a:pt x="779" y="1928"/>
                  </a:cubicBezTo>
                  <a:cubicBezTo>
                    <a:pt x="780" y="1930"/>
                    <a:pt x="780" y="1931"/>
                    <a:pt x="781" y="1933"/>
                  </a:cubicBezTo>
                  <a:cubicBezTo>
                    <a:pt x="783" y="1934"/>
                    <a:pt x="783" y="1935"/>
                    <a:pt x="784" y="1937"/>
                  </a:cubicBezTo>
                  <a:cubicBezTo>
                    <a:pt x="785" y="1938"/>
                    <a:pt x="785" y="1939"/>
                    <a:pt x="784" y="1940"/>
                  </a:cubicBezTo>
                  <a:cubicBezTo>
                    <a:pt x="784" y="1940"/>
                    <a:pt x="784" y="1940"/>
                    <a:pt x="784" y="1941"/>
                  </a:cubicBezTo>
                  <a:cubicBezTo>
                    <a:pt x="783" y="1942"/>
                    <a:pt x="783" y="1944"/>
                    <a:pt x="783" y="1946"/>
                  </a:cubicBezTo>
                  <a:cubicBezTo>
                    <a:pt x="783" y="1947"/>
                    <a:pt x="784" y="1949"/>
                    <a:pt x="784" y="1950"/>
                  </a:cubicBezTo>
                  <a:cubicBezTo>
                    <a:pt x="784" y="1951"/>
                    <a:pt x="785" y="1952"/>
                    <a:pt x="785" y="1952"/>
                  </a:cubicBezTo>
                  <a:cubicBezTo>
                    <a:pt x="786" y="1953"/>
                    <a:pt x="786" y="1951"/>
                    <a:pt x="786" y="1951"/>
                  </a:cubicBezTo>
                  <a:cubicBezTo>
                    <a:pt x="786" y="1949"/>
                    <a:pt x="785" y="1947"/>
                    <a:pt x="787" y="1946"/>
                  </a:cubicBezTo>
                  <a:cubicBezTo>
                    <a:pt x="788" y="1946"/>
                    <a:pt x="789" y="1946"/>
                    <a:pt x="789" y="1946"/>
                  </a:cubicBezTo>
                  <a:cubicBezTo>
                    <a:pt x="790" y="1946"/>
                    <a:pt x="791" y="1946"/>
                    <a:pt x="792" y="1946"/>
                  </a:cubicBezTo>
                  <a:cubicBezTo>
                    <a:pt x="793" y="1946"/>
                    <a:pt x="794" y="1947"/>
                    <a:pt x="794" y="1949"/>
                  </a:cubicBezTo>
                  <a:cubicBezTo>
                    <a:pt x="794" y="1950"/>
                    <a:pt x="792" y="1952"/>
                    <a:pt x="794" y="1953"/>
                  </a:cubicBezTo>
                  <a:cubicBezTo>
                    <a:pt x="795" y="1954"/>
                    <a:pt x="797" y="1953"/>
                    <a:pt x="798" y="1953"/>
                  </a:cubicBezTo>
                  <a:cubicBezTo>
                    <a:pt x="800" y="1953"/>
                    <a:pt x="800" y="1954"/>
                    <a:pt x="801" y="1955"/>
                  </a:cubicBezTo>
                  <a:cubicBezTo>
                    <a:pt x="802" y="1956"/>
                    <a:pt x="803" y="1957"/>
                    <a:pt x="804" y="1957"/>
                  </a:cubicBezTo>
                  <a:cubicBezTo>
                    <a:pt x="804" y="1958"/>
                    <a:pt x="805" y="1958"/>
                    <a:pt x="805" y="1959"/>
                  </a:cubicBezTo>
                  <a:cubicBezTo>
                    <a:pt x="806" y="1960"/>
                    <a:pt x="808" y="1959"/>
                    <a:pt x="809" y="1960"/>
                  </a:cubicBezTo>
                  <a:cubicBezTo>
                    <a:pt x="811" y="1961"/>
                    <a:pt x="812" y="1961"/>
                    <a:pt x="814" y="1961"/>
                  </a:cubicBezTo>
                  <a:cubicBezTo>
                    <a:pt x="814" y="1962"/>
                    <a:pt x="815" y="1962"/>
                    <a:pt x="816" y="1963"/>
                  </a:cubicBezTo>
                  <a:cubicBezTo>
                    <a:pt x="816" y="1963"/>
                    <a:pt x="817" y="1963"/>
                    <a:pt x="818" y="1963"/>
                  </a:cubicBezTo>
                  <a:cubicBezTo>
                    <a:pt x="819" y="1964"/>
                    <a:pt x="821" y="1964"/>
                    <a:pt x="822" y="1963"/>
                  </a:cubicBezTo>
                  <a:cubicBezTo>
                    <a:pt x="824" y="1963"/>
                    <a:pt x="824" y="1961"/>
                    <a:pt x="826" y="1960"/>
                  </a:cubicBezTo>
                  <a:cubicBezTo>
                    <a:pt x="828" y="1958"/>
                    <a:pt x="831" y="1958"/>
                    <a:pt x="834" y="1956"/>
                  </a:cubicBezTo>
                  <a:cubicBezTo>
                    <a:pt x="834" y="1955"/>
                    <a:pt x="835" y="1954"/>
                    <a:pt x="836" y="1954"/>
                  </a:cubicBezTo>
                  <a:cubicBezTo>
                    <a:pt x="836" y="1954"/>
                    <a:pt x="837" y="1954"/>
                    <a:pt x="838" y="1953"/>
                  </a:cubicBezTo>
                  <a:cubicBezTo>
                    <a:pt x="839" y="1953"/>
                    <a:pt x="839" y="1953"/>
                    <a:pt x="840" y="1953"/>
                  </a:cubicBezTo>
                  <a:cubicBezTo>
                    <a:pt x="841" y="1952"/>
                    <a:pt x="843" y="1953"/>
                    <a:pt x="845" y="1953"/>
                  </a:cubicBezTo>
                  <a:cubicBezTo>
                    <a:pt x="847" y="1953"/>
                    <a:pt x="849" y="1953"/>
                    <a:pt x="851" y="1953"/>
                  </a:cubicBezTo>
                  <a:cubicBezTo>
                    <a:pt x="854" y="1954"/>
                    <a:pt x="859" y="1954"/>
                    <a:pt x="861" y="1953"/>
                  </a:cubicBezTo>
                  <a:cubicBezTo>
                    <a:pt x="863" y="1951"/>
                    <a:pt x="865" y="1948"/>
                    <a:pt x="867" y="1946"/>
                  </a:cubicBezTo>
                  <a:cubicBezTo>
                    <a:pt x="868" y="1946"/>
                    <a:pt x="868" y="1946"/>
                    <a:pt x="869" y="1946"/>
                  </a:cubicBezTo>
                  <a:cubicBezTo>
                    <a:pt x="870" y="1946"/>
                    <a:pt x="871" y="1946"/>
                    <a:pt x="872" y="1945"/>
                  </a:cubicBezTo>
                  <a:cubicBezTo>
                    <a:pt x="873" y="1945"/>
                    <a:pt x="875" y="1945"/>
                    <a:pt x="876" y="1945"/>
                  </a:cubicBezTo>
                  <a:cubicBezTo>
                    <a:pt x="878" y="1945"/>
                    <a:pt x="879" y="1944"/>
                    <a:pt x="881" y="1944"/>
                  </a:cubicBezTo>
                  <a:cubicBezTo>
                    <a:pt x="883" y="1945"/>
                    <a:pt x="884" y="1945"/>
                    <a:pt x="886" y="1945"/>
                  </a:cubicBezTo>
                  <a:cubicBezTo>
                    <a:pt x="887" y="1945"/>
                    <a:pt x="888" y="1946"/>
                    <a:pt x="890" y="1946"/>
                  </a:cubicBezTo>
                  <a:cubicBezTo>
                    <a:pt x="891" y="1947"/>
                    <a:pt x="892" y="1947"/>
                    <a:pt x="892" y="1947"/>
                  </a:cubicBezTo>
                  <a:cubicBezTo>
                    <a:pt x="893" y="1947"/>
                    <a:pt x="894" y="1946"/>
                    <a:pt x="894" y="1946"/>
                  </a:cubicBezTo>
                  <a:cubicBezTo>
                    <a:pt x="897" y="1944"/>
                    <a:pt x="900" y="1944"/>
                    <a:pt x="903" y="1945"/>
                  </a:cubicBezTo>
                  <a:cubicBezTo>
                    <a:pt x="905" y="1945"/>
                    <a:pt x="906" y="1946"/>
                    <a:pt x="908" y="1946"/>
                  </a:cubicBezTo>
                  <a:cubicBezTo>
                    <a:pt x="910" y="1946"/>
                    <a:pt x="911" y="1947"/>
                    <a:pt x="913" y="1947"/>
                  </a:cubicBezTo>
                  <a:cubicBezTo>
                    <a:pt x="915" y="1948"/>
                    <a:pt x="917" y="1948"/>
                    <a:pt x="919" y="1948"/>
                  </a:cubicBezTo>
                  <a:cubicBezTo>
                    <a:pt x="921" y="1949"/>
                    <a:pt x="922" y="1949"/>
                    <a:pt x="924" y="1948"/>
                  </a:cubicBezTo>
                  <a:cubicBezTo>
                    <a:pt x="927" y="1948"/>
                    <a:pt x="928" y="1943"/>
                    <a:pt x="932" y="1943"/>
                  </a:cubicBezTo>
                  <a:cubicBezTo>
                    <a:pt x="933" y="1943"/>
                    <a:pt x="934" y="1944"/>
                    <a:pt x="935" y="1944"/>
                  </a:cubicBezTo>
                  <a:cubicBezTo>
                    <a:pt x="936" y="1944"/>
                    <a:pt x="937" y="1943"/>
                    <a:pt x="938" y="1944"/>
                  </a:cubicBezTo>
                  <a:cubicBezTo>
                    <a:pt x="939" y="1944"/>
                    <a:pt x="939" y="1945"/>
                    <a:pt x="940" y="1945"/>
                  </a:cubicBezTo>
                  <a:cubicBezTo>
                    <a:pt x="940" y="1945"/>
                    <a:pt x="942" y="1945"/>
                    <a:pt x="942" y="1945"/>
                  </a:cubicBezTo>
                  <a:cubicBezTo>
                    <a:pt x="944" y="1945"/>
                    <a:pt x="943" y="1944"/>
                    <a:pt x="942" y="1943"/>
                  </a:cubicBezTo>
                  <a:cubicBezTo>
                    <a:pt x="942" y="1941"/>
                    <a:pt x="944" y="1940"/>
                    <a:pt x="945" y="1939"/>
                  </a:cubicBezTo>
                  <a:cubicBezTo>
                    <a:pt x="946" y="1937"/>
                    <a:pt x="948" y="1937"/>
                    <a:pt x="950" y="1937"/>
                  </a:cubicBezTo>
                  <a:cubicBezTo>
                    <a:pt x="953" y="1937"/>
                    <a:pt x="956" y="1937"/>
                    <a:pt x="959" y="1937"/>
                  </a:cubicBezTo>
                  <a:cubicBezTo>
                    <a:pt x="963" y="1937"/>
                    <a:pt x="966" y="1936"/>
                    <a:pt x="969" y="1935"/>
                  </a:cubicBezTo>
                  <a:cubicBezTo>
                    <a:pt x="970" y="1934"/>
                    <a:pt x="972" y="1933"/>
                    <a:pt x="973" y="1932"/>
                  </a:cubicBezTo>
                  <a:cubicBezTo>
                    <a:pt x="974" y="1931"/>
                    <a:pt x="976" y="1930"/>
                    <a:pt x="978" y="1929"/>
                  </a:cubicBezTo>
                  <a:cubicBezTo>
                    <a:pt x="981" y="1928"/>
                    <a:pt x="984" y="1926"/>
                    <a:pt x="986" y="1924"/>
                  </a:cubicBezTo>
                  <a:cubicBezTo>
                    <a:pt x="987" y="1923"/>
                    <a:pt x="988" y="1922"/>
                    <a:pt x="989" y="1921"/>
                  </a:cubicBezTo>
                  <a:cubicBezTo>
                    <a:pt x="989" y="1921"/>
                    <a:pt x="991" y="1920"/>
                    <a:pt x="991" y="1919"/>
                  </a:cubicBezTo>
                  <a:cubicBezTo>
                    <a:pt x="992" y="1918"/>
                    <a:pt x="993" y="1918"/>
                    <a:pt x="994" y="1917"/>
                  </a:cubicBezTo>
                  <a:cubicBezTo>
                    <a:pt x="996" y="1914"/>
                    <a:pt x="999" y="1913"/>
                    <a:pt x="1002" y="1912"/>
                  </a:cubicBezTo>
                  <a:cubicBezTo>
                    <a:pt x="1003" y="1911"/>
                    <a:pt x="1004" y="1910"/>
                    <a:pt x="1005" y="1909"/>
                  </a:cubicBezTo>
                  <a:cubicBezTo>
                    <a:pt x="1006" y="1908"/>
                    <a:pt x="1008" y="1907"/>
                    <a:pt x="1009" y="1905"/>
                  </a:cubicBezTo>
                  <a:cubicBezTo>
                    <a:pt x="1011" y="1904"/>
                    <a:pt x="1012" y="1902"/>
                    <a:pt x="1014" y="1901"/>
                  </a:cubicBezTo>
                  <a:cubicBezTo>
                    <a:pt x="1015" y="1899"/>
                    <a:pt x="1017" y="1898"/>
                    <a:pt x="1018" y="1897"/>
                  </a:cubicBezTo>
                  <a:cubicBezTo>
                    <a:pt x="1018" y="1896"/>
                    <a:pt x="1019" y="1895"/>
                    <a:pt x="1019" y="1894"/>
                  </a:cubicBezTo>
                  <a:cubicBezTo>
                    <a:pt x="1020" y="1893"/>
                    <a:pt x="1021" y="1892"/>
                    <a:pt x="1022" y="1892"/>
                  </a:cubicBezTo>
                  <a:cubicBezTo>
                    <a:pt x="1024" y="1890"/>
                    <a:pt x="1025" y="1889"/>
                    <a:pt x="1027" y="1888"/>
                  </a:cubicBezTo>
                  <a:cubicBezTo>
                    <a:pt x="1029" y="1886"/>
                    <a:pt x="1031" y="1884"/>
                    <a:pt x="1033" y="1882"/>
                  </a:cubicBezTo>
                  <a:cubicBezTo>
                    <a:pt x="1034" y="1881"/>
                    <a:pt x="1035" y="1880"/>
                    <a:pt x="1036" y="1879"/>
                  </a:cubicBezTo>
                  <a:cubicBezTo>
                    <a:pt x="1037" y="1877"/>
                    <a:pt x="1039" y="1875"/>
                    <a:pt x="1040" y="1874"/>
                  </a:cubicBezTo>
                  <a:cubicBezTo>
                    <a:pt x="1042" y="1872"/>
                    <a:pt x="1043" y="1870"/>
                    <a:pt x="1044" y="1868"/>
                  </a:cubicBezTo>
                  <a:cubicBezTo>
                    <a:pt x="1046" y="1866"/>
                    <a:pt x="1047" y="1865"/>
                    <a:pt x="1049" y="1863"/>
                  </a:cubicBezTo>
                  <a:cubicBezTo>
                    <a:pt x="1050" y="1861"/>
                    <a:pt x="1051" y="1858"/>
                    <a:pt x="1052" y="1856"/>
                  </a:cubicBezTo>
                  <a:cubicBezTo>
                    <a:pt x="1053" y="1855"/>
                    <a:pt x="1054" y="1854"/>
                    <a:pt x="1054" y="1853"/>
                  </a:cubicBezTo>
                  <a:cubicBezTo>
                    <a:pt x="1057" y="1848"/>
                    <a:pt x="1059" y="1843"/>
                    <a:pt x="1062" y="1839"/>
                  </a:cubicBezTo>
                  <a:cubicBezTo>
                    <a:pt x="1063" y="1837"/>
                    <a:pt x="1065" y="1835"/>
                    <a:pt x="1066" y="1834"/>
                  </a:cubicBezTo>
                  <a:cubicBezTo>
                    <a:pt x="1068" y="1831"/>
                    <a:pt x="1070" y="1829"/>
                    <a:pt x="1072" y="1827"/>
                  </a:cubicBezTo>
                  <a:cubicBezTo>
                    <a:pt x="1074" y="1825"/>
                    <a:pt x="1076" y="1823"/>
                    <a:pt x="1078" y="1822"/>
                  </a:cubicBezTo>
                  <a:cubicBezTo>
                    <a:pt x="1079" y="1822"/>
                    <a:pt x="1081" y="1821"/>
                    <a:pt x="1081" y="1820"/>
                  </a:cubicBezTo>
                  <a:cubicBezTo>
                    <a:pt x="1082" y="1819"/>
                    <a:pt x="1082" y="1818"/>
                    <a:pt x="1083" y="1817"/>
                  </a:cubicBezTo>
                  <a:cubicBezTo>
                    <a:pt x="1084" y="1815"/>
                    <a:pt x="1086" y="1814"/>
                    <a:pt x="1087" y="1813"/>
                  </a:cubicBezTo>
                  <a:cubicBezTo>
                    <a:pt x="1088" y="1812"/>
                    <a:pt x="1089" y="1810"/>
                    <a:pt x="1090" y="1809"/>
                  </a:cubicBezTo>
                  <a:cubicBezTo>
                    <a:pt x="1091" y="1808"/>
                    <a:pt x="1091" y="1808"/>
                    <a:pt x="1091" y="1807"/>
                  </a:cubicBezTo>
                  <a:cubicBezTo>
                    <a:pt x="1092" y="1806"/>
                    <a:pt x="1092" y="1805"/>
                    <a:pt x="1092" y="1804"/>
                  </a:cubicBezTo>
                  <a:cubicBezTo>
                    <a:pt x="1093" y="1802"/>
                    <a:pt x="1093" y="1801"/>
                    <a:pt x="1094" y="1800"/>
                  </a:cubicBezTo>
                  <a:cubicBezTo>
                    <a:pt x="1094" y="1798"/>
                    <a:pt x="1094" y="1796"/>
                    <a:pt x="1094" y="1795"/>
                  </a:cubicBezTo>
                  <a:cubicBezTo>
                    <a:pt x="1094" y="1793"/>
                    <a:pt x="1095" y="1791"/>
                    <a:pt x="1096" y="1790"/>
                  </a:cubicBezTo>
                  <a:cubicBezTo>
                    <a:pt x="1096" y="1788"/>
                    <a:pt x="1096" y="1786"/>
                    <a:pt x="1097" y="1784"/>
                  </a:cubicBezTo>
                  <a:cubicBezTo>
                    <a:pt x="1098" y="1782"/>
                    <a:pt x="1099" y="1779"/>
                    <a:pt x="1099" y="1777"/>
                  </a:cubicBezTo>
                  <a:cubicBezTo>
                    <a:pt x="1099" y="1776"/>
                    <a:pt x="1100" y="1775"/>
                    <a:pt x="1100" y="1773"/>
                  </a:cubicBezTo>
                  <a:cubicBezTo>
                    <a:pt x="1100" y="1772"/>
                    <a:pt x="1100" y="1770"/>
                    <a:pt x="1100" y="1768"/>
                  </a:cubicBezTo>
                  <a:cubicBezTo>
                    <a:pt x="1100" y="1766"/>
                    <a:pt x="1101" y="1765"/>
                    <a:pt x="1101" y="1763"/>
                  </a:cubicBezTo>
                  <a:cubicBezTo>
                    <a:pt x="1101" y="1762"/>
                    <a:pt x="1101" y="1760"/>
                    <a:pt x="1101" y="1758"/>
                  </a:cubicBezTo>
                  <a:cubicBezTo>
                    <a:pt x="1101" y="1758"/>
                    <a:pt x="1102" y="1755"/>
                    <a:pt x="1101" y="1755"/>
                  </a:cubicBezTo>
                  <a:cubicBezTo>
                    <a:pt x="1100" y="1755"/>
                    <a:pt x="1100" y="1755"/>
                    <a:pt x="1100" y="1756"/>
                  </a:cubicBezTo>
                  <a:cubicBezTo>
                    <a:pt x="1099" y="1756"/>
                    <a:pt x="1099" y="1756"/>
                    <a:pt x="1099" y="1757"/>
                  </a:cubicBezTo>
                  <a:cubicBezTo>
                    <a:pt x="1099" y="1757"/>
                    <a:pt x="1100" y="1758"/>
                    <a:pt x="1099" y="1758"/>
                  </a:cubicBezTo>
                  <a:cubicBezTo>
                    <a:pt x="1099" y="1759"/>
                    <a:pt x="1098" y="1758"/>
                    <a:pt x="1097" y="1758"/>
                  </a:cubicBezTo>
                  <a:cubicBezTo>
                    <a:pt x="1097" y="1756"/>
                    <a:pt x="1096" y="1756"/>
                    <a:pt x="1094" y="1755"/>
                  </a:cubicBezTo>
                  <a:cubicBezTo>
                    <a:pt x="1094" y="1754"/>
                    <a:pt x="1091" y="1753"/>
                    <a:pt x="1093" y="1752"/>
                  </a:cubicBezTo>
                  <a:cubicBezTo>
                    <a:pt x="1094" y="1752"/>
                    <a:pt x="1095" y="1752"/>
                    <a:pt x="1095" y="1751"/>
                  </a:cubicBezTo>
                  <a:cubicBezTo>
                    <a:pt x="1096" y="1751"/>
                    <a:pt x="1096" y="1750"/>
                    <a:pt x="1096" y="1749"/>
                  </a:cubicBezTo>
                  <a:cubicBezTo>
                    <a:pt x="1097" y="1747"/>
                    <a:pt x="1098" y="1746"/>
                    <a:pt x="1099" y="1744"/>
                  </a:cubicBezTo>
                  <a:cubicBezTo>
                    <a:pt x="1100" y="1743"/>
                    <a:pt x="1102" y="1742"/>
                    <a:pt x="1103" y="1741"/>
                  </a:cubicBezTo>
                  <a:cubicBezTo>
                    <a:pt x="1105" y="1740"/>
                    <a:pt x="1107" y="1738"/>
                    <a:pt x="1109" y="1737"/>
                  </a:cubicBezTo>
                  <a:cubicBezTo>
                    <a:pt x="1113" y="1735"/>
                    <a:pt x="1117" y="1734"/>
                    <a:pt x="1120" y="1732"/>
                  </a:cubicBezTo>
                  <a:cubicBezTo>
                    <a:pt x="1123" y="1731"/>
                    <a:pt x="1127" y="1730"/>
                    <a:pt x="1130" y="1728"/>
                  </a:cubicBezTo>
                  <a:cubicBezTo>
                    <a:pt x="1132" y="1727"/>
                    <a:pt x="1135" y="1727"/>
                    <a:pt x="1137" y="1726"/>
                  </a:cubicBezTo>
                  <a:cubicBezTo>
                    <a:pt x="1139" y="1725"/>
                    <a:pt x="1141" y="1724"/>
                    <a:pt x="1144" y="1723"/>
                  </a:cubicBezTo>
                  <a:cubicBezTo>
                    <a:pt x="1146" y="1722"/>
                    <a:pt x="1148" y="1720"/>
                    <a:pt x="1150" y="1719"/>
                  </a:cubicBezTo>
                  <a:cubicBezTo>
                    <a:pt x="1151" y="1718"/>
                    <a:pt x="1152" y="1716"/>
                    <a:pt x="1153" y="1715"/>
                  </a:cubicBezTo>
                  <a:cubicBezTo>
                    <a:pt x="1154" y="1714"/>
                    <a:pt x="1155" y="1713"/>
                    <a:pt x="1156" y="1712"/>
                  </a:cubicBezTo>
                  <a:cubicBezTo>
                    <a:pt x="1157" y="1710"/>
                    <a:pt x="1157" y="1708"/>
                    <a:pt x="1157" y="1707"/>
                  </a:cubicBezTo>
                  <a:cubicBezTo>
                    <a:pt x="1157" y="1706"/>
                    <a:pt x="1157" y="1705"/>
                    <a:pt x="1158" y="1704"/>
                  </a:cubicBezTo>
                  <a:cubicBezTo>
                    <a:pt x="1158" y="1704"/>
                    <a:pt x="1158" y="1703"/>
                    <a:pt x="1158" y="1702"/>
                  </a:cubicBezTo>
                  <a:cubicBezTo>
                    <a:pt x="1158" y="1701"/>
                    <a:pt x="1157" y="1701"/>
                    <a:pt x="1157" y="1702"/>
                  </a:cubicBezTo>
                  <a:cubicBezTo>
                    <a:pt x="1156" y="1702"/>
                    <a:pt x="1155" y="1705"/>
                    <a:pt x="1154" y="1704"/>
                  </a:cubicBezTo>
                  <a:cubicBezTo>
                    <a:pt x="1154" y="1703"/>
                    <a:pt x="1154" y="1702"/>
                    <a:pt x="1155" y="1701"/>
                  </a:cubicBezTo>
                  <a:cubicBezTo>
                    <a:pt x="1155" y="1701"/>
                    <a:pt x="1155" y="1700"/>
                    <a:pt x="1155" y="1699"/>
                  </a:cubicBezTo>
                  <a:cubicBezTo>
                    <a:pt x="1156" y="1697"/>
                    <a:pt x="1156" y="1695"/>
                    <a:pt x="1156" y="1693"/>
                  </a:cubicBezTo>
                  <a:cubicBezTo>
                    <a:pt x="1156" y="1691"/>
                    <a:pt x="1156" y="1690"/>
                    <a:pt x="1156" y="1689"/>
                  </a:cubicBezTo>
                  <a:cubicBezTo>
                    <a:pt x="1156" y="1688"/>
                    <a:pt x="1156" y="1687"/>
                    <a:pt x="1156" y="1686"/>
                  </a:cubicBezTo>
                  <a:cubicBezTo>
                    <a:pt x="1157" y="1685"/>
                    <a:pt x="1157" y="1685"/>
                    <a:pt x="1158" y="1685"/>
                  </a:cubicBezTo>
                  <a:cubicBezTo>
                    <a:pt x="1158" y="1684"/>
                    <a:pt x="1158" y="1683"/>
                    <a:pt x="1158" y="1682"/>
                  </a:cubicBezTo>
                  <a:cubicBezTo>
                    <a:pt x="1157" y="1681"/>
                    <a:pt x="1157" y="1679"/>
                    <a:pt x="1157" y="1678"/>
                  </a:cubicBezTo>
                  <a:cubicBezTo>
                    <a:pt x="1157" y="1676"/>
                    <a:pt x="1158" y="1675"/>
                    <a:pt x="1158" y="1673"/>
                  </a:cubicBezTo>
                  <a:cubicBezTo>
                    <a:pt x="1158" y="1672"/>
                    <a:pt x="1158" y="1671"/>
                    <a:pt x="1158" y="1669"/>
                  </a:cubicBezTo>
                  <a:cubicBezTo>
                    <a:pt x="1158" y="1668"/>
                    <a:pt x="1158" y="1667"/>
                    <a:pt x="1158" y="1666"/>
                  </a:cubicBezTo>
                  <a:cubicBezTo>
                    <a:pt x="1158" y="1665"/>
                    <a:pt x="1158" y="1663"/>
                    <a:pt x="1157" y="1663"/>
                  </a:cubicBezTo>
                  <a:cubicBezTo>
                    <a:pt x="1156" y="1663"/>
                    <a:pt x="1156" y="1665"/>
                    <a:pt x="1155" y="1665"/>
                  </a:cubicBezTo>
                  <a:cubicBezTo>
                    <a:pt x="1155" y="1663"/>
                    <a:pt x="1155" y="1662"/>
                    <a:pt x="1155" y="1660"/>
                  </a:cubicBezTo>
                  <a:cubicBezTo>
                    <a:pt x="1154" y="1659"/>
                    <a:pt x="1154" y="1659"/>
                    <a:pt x="1153" y="1658"/>
                  </a:cubicBezTo>
                  <a:cubicBezTo>
                    <a:pt x="1153" y="1657"/>
                    <a:pt x="1153" y="1656"/>
                    <a:pt x="1153" y="1655"/>
                  </a:cubicBezTo>
                  <a:cubicBezTo>
                    <a:pt x="1152" y="1653"/>
                    <a:pt x="1152" y="1652"/>
                    <a:pt x="1151" y="1650"/>
                  </a:cubicBezTo>
                  <a:cubicBezTo>
                    <a:pt x="1150" y="1648"/>
                    <a:pt x="1149" y="1645"/>
                    <a:pt x="1148" y="1643"/>
                  </a:cubicBezTo>
                  <a:cubicBezTo>
                    <a:pt x="1147" y="1642"/>
                    <a:pt x="1147" y="1641"/>
                    <a:pt x="1147" y="1640"/>
                  </a:cubicBezTo>
                  <a:cubicBezTo>
                    <a:pt x="1147" y="1640"/>
                    <a:pt x="1147" y="1639"/>
                    <a:pt x="1147" y="1639"/>
                  </a:cubicBezTo>
                  <a:cubicBezTo>
                    <a:pt x="1147" y="1638"/>
                    <a:pt x="1148" y="1638"/>
                    <a:pt x="1148" y="1638"/>
                  </a:cubicBezTo>
                  <a:cubicBezTo>
                    <a:pt x="1149" y="1635"/>
                    <a:pt x="1145" y="1633"/>
                    <a:pt x="1144" y="1632"/>
                  </a:cubicBezTo>
                  <a:cubicBezTo>
                    <a:pt x="1143" y="1630"/>
                    <a:pt x="1142" y="1629"/>
                    <a:pt x="1141" y="1628"/>
                  </a:cubicBezTo>
                  <a:cubicBezTo>
                    <a:pt x="1140" y="1627"/>
                    <a:pt x="1139" y="1626"/>
                    <a:pt x="1139" y="1624"/>
                  </a:cubicBezTo>
                  <a:cubicBezTo>
                    <a:pt x="1139" y="1623"/>
                    <a:pt x="1139" y="1623"/>
                    <a:pt x="1139" y="1622"/>
                  </a:cubicBezTo>
                  <a:cubicBezTo>
                    <a:pt x="1139" y="1621"/>
                    <a:pt x="1139" y="1620"/>
                    <a:pt x="1139" y="1620"/>
                  </a:cubicBezTo>
                  <a:cubicBezTo>
                    <a:pt x="1140" y="1618"/>
                    <a:pt x="1140" y="1619"/>
                    <a:pt x="1141" y="1619"/>
                  </a:cubicBezTo>
                  <a:cubicBezTo>
                    <a:pt x="1142" y="1618"/>
                    <a:pt x="1142" y="1618"/>
                    <a:pt x="1142" y="1617"/>
                  </a:cubicBezTo>
                  <a:cubicBezTo>
                    <a:pt x="1142" y="1615"/>
                    <a:pt x="1141" y="1614"/>
                    <a:pt x="1141" y="1613"/>
                  </a:cubicBezTo>
                  <a:cubicBezTo>
                    <a:pt x="1141" y="1612"/>
                    <a:pt x="1141" y="1610"/>
                    <a:pt x="1140" y="1610"/>
                  </a:cubicBezTo>
                  <a:cubicBezTo>
                    <a:pt x="1140" y="1609"/>
                    <a:pt x="1138" y="1609"/>
                    <a:pt x="1139" y="1607"/>
                  </a:cubicBezTo>
                  <a:cubicBezTo>
                    <a:pt x="1139" y="1608"/>
                    <a:pt x="1139" y="1608"/>
                    <a:pt x="1139" y="1608"/>
                  </a:cubicBezTo>
                  <a:cubicBezTo>
                    <a:pt x="1140" y="1609"/>
                    <a:pt x="1140" y="1609"/>
                    <a:pt x="1141" y="1609"/>
                  </a:cubicBezTo>
                  <a:cubicBezTo>
                    <a:pt x="1142" y="1610"/>
                    <a:pt x="1143" y="1611"/>
                    <a:pt x="1145" y="1611"/>
                  </a:cubicBezTo>
                  <a:cubicBezTo>
                    <a:pt x="1147" y="1612"/>
                    <a:pt x="1147" y="1610"/>
                    <a:pt x="1148" y="1609"/>
                  </a:cubicBezTo>
                  <a:cubicBezTo>
                    <a:pt x="1150" y="1607"/>
                    <a:pt x="1153" y="1606"/>
                    <a:pt x="1155" y="1604"/>
                  </a:cubicBezTo>
                  <a:cubicBezTo>
                    <a:pt x="1156" y="1603"/>
                    <a:pt x="1156" y="1602"/>
                    <a:pt x="1157" y="1600"/>
                  </a:cubicBezTo>
                  <a:cubicBezTo>
                    <a:pt x="1158" y="1599"/>
                    <a:pt x="1160" y="1597"/>
                    <a:pt x="1161" y="1596"/>
                  </a:cubicBezTo>
                  <a:cubicBezTo>
                    <a:pt x="1161" y="1595"/>
                    <a:pt x="1162" y="1594"/>
                    <a:pt x="1163" y="1594"/>
                  </a:cubicBezTo>
                  <a:cubicBezTo>
                    <a:pt x="1163" y="1593"/>
                    <a:pt x="1164" y="1593"/>
                    <a:pt x="1165" y="1593"/>
                  </a:cubicBezTo>
                  <a:cubicBezTo>
                    <a:pt x="1166" y="1592"/>
                    <a:pt x="1166" y="1592"/>
                    <a:pt x="1167" y="1591"/>
                  </a:cubicBezTo>
                  <a:cubicBezTo>
                    <a:pt x="1168" y="1590"/>
                    <a:pt x="1169" y="1588"/>
                    <a:pt x="1171" y="1589"/>
                  </a:cubicBezTo>
                  <a:cubicBezTo>
                    <a:pt x="1171" y="1589"/>
                    <a:pt x="1172" y="1590"/>
                    <a:pt x="1173" y="1589"/>
                  </a:cubicBezTo>
                  <a:cubicBezTo>
                    <a:pt x="1174" y="1589"/>
                    <a:pt x="1174" y="1588"/>
                    <a:pt x="1174" y="1588"/>
                  </a:cubicBezTo>
                  <a:cubicBezTo>
                    <a:pt x="1175" y="1588"/>
                    <a:pt x="1176" y="1588"/>
                    <a:pt x="1176" y="1587"/>
                  </a:cubicBezTo>
                  <a:cubicBezTo>
                    <a:pt x="1177" y="1587"/>
                    <a:pt x="1178" y="1586"/>
                    <a:pt x="1178" y="1585"/>
                  </a:cubicBezTo>
                  <a:cubicBezTo>
                    <a:pt x="1178" y="1584"/>
                    <a:pt x="1179" y="1583"/>
                    <a:pt x="1180" y="1582"/>
                  </a:cubicBezTo>
                  <a:cubicBezTo>
                    <a:pt x="1181" y="1581"/>
                    <a:pt x="1183" y="1580"/>
                    <a:pt x="1184" y="1578"/>
                  </a:cubicBezTo>
                  <a:cubicBezTo>
                    <a:pt x="1185" y="1577"/>
                    <a:pt x="1186" y="1576"/>
                    <a:pt x="1187" y="1575"/>
                  </a:cubicBezTo>
                  <a:cubicBezTo>
                    <a:pt x="1188" y="1574"/>
                    <a:pt x="1189" y="1573"/>
                    <a:pt x="1189" y="1572"/>
                  </a:cubicBezTo>
                  <a:cubicBezTo>
                    <a:pt x="1189" y="1570"/>
                    <a:pt x="1188" y="1570"/>
                    <a:pt x="1188" y="1569"/>
                  </a:cubicBezTo>
                  <a:cubicBezTo>
                    <a:pt x="1187" y="1567"/>
                    <a:pt x="1192" y="1567"/>
                    <a:pt x="1193" y="1566"/>
                  </a:cubicBezTo>
                  <a:cubicBezTo>
                    <a:pt x="1194" y="1566"/>
                    <a:pt x="1194" y="1565"/>
                    <a:pt x="1195" y="1565"/>
                  </a:cubicBezTo>
                  <a:cubicBezTo>
                    <a:pt x="1197" y="1563"/>
                    <a:pt x="1198" y="1562"/>
                    <a:pt x="1200" y="1561"/>
                  </a:cubicBezTo>
                  <a:cubicBezTo>
                    <a:pt x="1202" y="1560"/>
                    <a:pt x="1203" y="1560"/>
                    <a:pt x="1205" y="1559"/>
                  </a:cubicBezTo>
                  <a:cubicBezTo>
                    <a:pt x="1206" y="1558"/>
                    <a:pt x="1208" y="1557"/>
                    <a:pt x="1210" y="1557"/>
                  </a:cubicBezTo>
                  <a:cubicBezTo>
                    <a:pt x="1211" y="1556"/>
                    <a:pt x="1213" y="1555"/>
                    <a:pt x="1214" y="1554"/>
                  </a:cubicBezTo>
                  <a:cubicBezTo>
                    <a:pt x="1214" y="1553"/>
                    <a:pt x="1214" y="1552"/>
                    <a:pt x="1215" y="1551"/>
                  </a:cubicBezTo>
                  <a:cubicBezTo>
                    <a:pt x="1216" y="1551"/>
                    <a:pt x="1217" y="1550"/>
                    <a:pt x="1217" y="1550"/>
                  </a:cubicBezTo>
                  <a:cubicBezTo>
                    <a:pt x="1219" y="1550"/>
                    <a:pt x="1221" y="1550"/>
                    <a:pt x="1223" y="1549"/>
                  </a:cubicBezTo>
                  <a:cubicBezTo>
                    <a:pt x="1227" y="1548"/>
                    <a:pt x="1231" y="1547"/>
                    <a:pt x="1235" y="1545"/>
                  </a:cubicBezTo>
                  <a:cubicBezTo>
                    <a:pt x="1237" y="1544"/>
                    <a:pt x="1240" y="1542"/>
                    <a:pt x="1242" y="1541"/>
                  </a:cubicBezTo>
                  <a:cubicBezTo>
                    <a:pt x="1243" y="1540"/>
                    <a:pt x="1244" y="1540"/>
                    <a:pt x="1245" y="1539"/>
                  </a:cubicBezTo>
                  <a:cubicBezTo>
                    <a:pt x="1247" y="1538"/>
                    <a:pt x="1248" y="1538"/>
                    <a:pt x="1249" y="1536"/>
                  </a:cubicBezTo>
                  <a:cubicBezTo>
                    <a:pt x="1250" y="1535"/>
                    <a:pt x="1252" y="1534"/>
                    <a:pt x="1253" y="1532"/>
                  </a:cubicBezTo>
                  <a:cubicBezTo>
                    <a:pt x="1254" y="1532"/>
                    <a:pt x="1255" y="1531"/>
                    <a:pt x="1255" y="1531"/>
                  </a:cubicBezTo>
                  <a:cubicBezTo>
                    <a:pt x="1256" y="1530"/>
                    <a:pt x="1256" y="1529"/>
                    <a:pt x="1257" y="1528"/>
                  </a:cubicBezTo>
                  <a:cubicBezTo>
                    <a:pt x="1259" y="1524"/>
                    <a:pt x="1261" y="1520"/>
                    <a:pt x="1264" y="1517"/>
                  </a:cubicBezTo>
                  <a:cubicBezTo>
                    <a:pt x="1265" y="1515"/>
                    <a:pt x="1266" y="1514"/>
                    <a:pt x="1267" y="1512"/>
                  </a:cubicBezTo>
                  <a:cubicBezTo>
                    <a:pt x="1268" y="1510"/>
                    <a:pt x="1269" y="1509"/>
                    <a:pt x="1270" y="1507"/>
                  </a:cubicBezTo>
                  <a:cubicBezTo>
                    <a:pt x="1270" y="1506"/>
                    <a:pt x="1272" y="1505"/>
                    <a:pt x="1271" y="1503"/>
                  </a:cubicBezTo>
                  <a:cubicBezTo>
                    <a:pt x="1271" y="1502"/>
                    <a:pt x="1270" y="1501"/>
                    <a:pt x="1271" y="1500"/>
                  </a:cubicBezTo>
                  <a:cubicBezTo>
                    <a:pt x="1271" y="1499"/>
                    <a:pt x="1273" y="1499"/>
                    <a:pt x="1273" y="1498"/>
                  </a:cubicBezTo>
                  <a:cubicBezTo>
                    <a:pt x="1274" y="1497"/>
                    <a:pt x="1274" y="1495"/>
                    <a:pt x="1274" y="1494"/>
                  </a:cubicBezTo>
                  <a:cubicBezTo>
                    <a:pt x="1274" y="1493"/>
                    <a:pt x="1274" y="1493"/>
                    <a:pt x="1274" y="1492"/>
                  </a:cubicBezTo>
                  <a:cubicBezTo>
                    <a:pt x="1274" y="1491"/>
                    <a:pt x="1274" y="1491"/>
                    <a:pt x="1273" y="1490"/>
                  </a:cubicBezTo>
                  <a:cubicBezTo>
                    <a:pt x="1273" y="1490"/>
                    <a:pt x="1273" y="1489"/>
                    <a:pt x="1273" y="1489"/>
                  </a:cubicBezTo>
                  <a:cubicBezTo>
                    <a:pt x="1272" y="1488"/>
                    <a:pt x="1272" y="1489"/>
                    <a:pt x="1271" y="1490"/>
                  </a:cubicBezTo>
                  <a:cubicBezTo>
                    <a:pt x="1270" y="1490"/>
                    <a:pt x="1271" y="1489"/>
                    <a:pt x="1271" y="1489"/>
                  </a:cubicBezTo>
                  <a:cubicBezTo>
                    <a:pt x="1272" y="1487"/>
                    <a:pt x="1271" y="1486"/>
                    <a:pt x="1270" y="1485"/>
                  </a:cubicBezTo>
                  <a:cubicBezTo>
                    <a:pt x="1270" y="1484"/>
                    <a:pt x="1270" y="1484"/>
                    <a:pt x="1269" y="1484"/>
                  </a:cubicBezTo>
                  <a:cubicBezTo>
                    <a:pt x="1269" y="1484"/>
                    <a:pt x="1269" y="1485"/>
                    <a:pt x="1268" y="1485"/>
                  </a:cubicBezTo>
                  <a:cubicBezTo>
                    <a:pt x="1269" y="1485"/>
                    <a:pt x="1269" y="1480"/>
                    <a:pt x="1269" y="1480"/>
                  </a:cubicBezTo>
                  <a:cubicBezTo>
                    <a:pt x="1269" y="1479"/>
                    <a:pt x="1269" y="1479"/>
                    <a:pt x="1268" y="1478"/>
                  </a:cubicBezTo>
                  <a:cubicBezTo>
                    <a:pt x="1268" y="1477"/>
                    <a:pt x="1268" y="1477"/>
                    <a:pt x="1268" y="1476"/>
                  </a:cubicBezTo>
                  <a:cubicBezTo>
                    <a:pt x="1268" y="1475"/>
                    <a:pt x="1268" y="1475"/>
                    <a:pt x="1267" y="1474"/>
                  </a:cubicBezTo>
                  <a:cubicBezTo>
                    <a:pt x="1267" y="1473"/>
                    <a:pt x="1267" y="1472"/>
                    <a:pt x="1267" y="1471"/>
                  </a:cubicBezTo>
                  <a:cubicBezTo>
                    <a:pt x="1267" y="1471"/>
                    <a:pt x="1267" y="1470"/>
                    <a:pt x="1267" y="1469"/>
                  </a:cubicBezTo>
                  <a:cubicBezTo>
                    <a:pt x="1267" y="1467"/>
                    <a:pt x="1267" y="1466"/>
                    <a:pt x="1267" y="1464"/>
                  </a:cubicBezTo>
                  <a:cubicBezTo>
                    <a:pt x="1268" y="1463"/>
                    <a:pt x="1267" y="1462"/>
                    <a:pt x="1268" y="1461"/>
                  </a:cubicBezTo>
                  <a:cubicBezTo>
                    <a:pt x="1269" y="1459"/>
                    <a:pt x="1269" y="1458"/>
                    <a:pt x="1267" y="1458"/>
                  </a:cubicBezTo>
                  <a:cubicBezTo>
                    <a:pt x="1266" y="1457"/>
                    <a:pt x="1265" y="1457"/>
                    <a:pt x="1266" y="1456"/>
                  </a:cubicBezTo>
                  <a:cubicBezTo>
                    <a:pt x="1266" y="1455"/>
                    <a:pt x="1267" y="1455"/>
                    <a:pt x="1267" y="1454"/>
                  </a:cubicBezTo>
                  <a:cubicBezTo>
                    <a:pt x="1268" y="1454"/>
                    <a:pt x="1268" y="1453"/>
                    <a:pt x="1268" y="1452"/>
                  </a:cubicBezTo>
                  <a:cubicBezTo>
                    <a:pt x="1269" y="1452"/>
                    <a:pt x="1269" y="1450"/>
                    <a:pt x="1269" y="1450"/>
                  </a:cubicBezTo>
                  <a:cubicBezTo>
                    <a:pt x="1269" y="1448"/>
                    <a:pt x="1268" y="1447"/>
                    <a:pt x="1268" y="1446"/>
                  </a:cubicBezTo>
                  <a:cubicBezTo>
                    <a:pt x="1268" y="1445"/>
                    <a:pt x="1268" y="1443"/>
                    <a:pt x="1268" y="1442"/>
                  </a:cubicBezTo>
                  <a:cubicBezTo>
                    <a:pt x="1268" y="1440"/>
                    <a:pt x="1267" y="1439"/>
                    <a:pt x="1267" y="1438"/>
                  </a:cubicBezTo>
                  <a:cubicBezTo>
                    <a:pt x="1266" y="1435"/>
                    <a:pt x="1267" y="1432"/>
                    <a:pt x="1267" y="1430"/>
                  </a:cubicBezTo>
                  <a:cubicBezTo>
                    <a:pt x="1267" y="1428"/>
                    <a:pt x="1266" y="1427"/>
                    <a:pt x="1266" y="1425"/>
                  </a:cubicBezTo>
                  <a:cubicBezTo>
                    <a:pt x="1266" y="1423"/>
                    <a:pt x="1264" y="1422"/>
                    <a:pt x="1265" y="1420"/>
                  </a:cubicBezTo>
                  <a:cubicBezTo>
                    <a:pt x="1265" y="1419"/>
                    <a:pt x="1266" y="1418"/>
                    <a:pt x="1266" y="1416"/>
                  </a:cubicBezTo>
                  <a:cubicBezTo>
                    <a:pt x="1266" y="1414"/>
                    <a:pt x="1266" y="1413"/>
                    <a:pt x="1267" y="1412"/>
                  </a:cubicBezTo>
                  <a:cubicBezTo>
                    <a:pt x="1268" y="1411"/>
                    <a:pt x="1268" y="1411"/>
                    <a:pt x="1268" y="1410"/>
                  </a:cubicBezTo>
                  <a:cubicBezTo>
                    <a:pt x="1267" y="1409"/>
                    <a:pt x="1267" y="1409"/>
                    <a:pt x="1267" y="1408"/>
                  </a:cubicBezTo>
                  <a:cubicBezTo>
                    <a:pt x="1267" y="1407"/>
                    <a:pt x="1270" y="1407"/>
                    <a:pt x="1268" y="1405"/>
                  </a:cubicBezTo>
                  <a:cubicBezTo>
                    <a:pt x="1267" y="1404"/>
                    <a:pt x="1266" y="1404"/>
                    <a:pt x="1265" y="1403"/>
                  </a:cubicBezTo>
                  <a:cubicBezTo>
                    <a:pt x="1265" y="1402"/>
                    <a:pt x="1265" y="1401"/>
                    <a:pt x="1265" y="1400"/>
                  </a:cubicBezTo>
                  <a:cubicBezTo>
                    <a:pt x="1265" y="1399"/>
                    <a:pt x="1264" y="1399"/>
                    <a:pt x="1263" y="1398"/>
                  </a:cubicBezTo>
                  <a:cubicBezTo>
                    <a:pt x="1262" y="1397"/>
                    <a:pt x="1260" y="1396"/>
                    <a:pt x="1259" y="1396"/>
                  </a:cubicBezTo>
                  <a:cubicBezTo>
                    <a:pt x="1257" y="1396"/>
                    <a:pt x="1255" y="1396"/>
                    <a:pt x="1254" y="1395"/>
                  </a:cubicBezTo>
                  <a:cubicBezTo>
                    <a:pt x="1253" y="1394"/>
                    <a:pt x="1253" y="1392"/>
                    <a:pt x="1252" y="1391"/>
                  </a:cubicBezTo>
                  <a:cubicBezTo>
                    <a:pt x="1250" y="1391"/>
                    <a:pt x="1248" y="1393"/>
                    <a:pt x="1249" y="1390"/>
                  </a:cubicBezTo>
                  <a:cubicBezTo>
                    <a:pt x="1249" y="1390"/>
                    <a:pt x="1249" y="1389"/>
                    <a:pt x="1249" y="1388"/>
                  </a:cubicBezTo>
                  <a:cubicBezTo>
                    <a:pt x="1249" y="1387"/>
                    <a:pt x="1248" y="1387"/>
                    <a:pt x="1248" y="1386"/>
                  </a:cubicBezTo>
                  <a:cubicBezTo>
                    <a:pt x="1248" y="1384"/>
                    <a:pt x="1247" y="1383"/>
                    <a:pt x="1246" y="1382"/>
                  </a:cubicBezTo>
                  <a:cubicBezTo>
                    <a:pt x="1246" y="1380"/>
                    <a:pt x="1246" y="1379"/>
                    <a:pt x="1246" y="1378"/>
                  </a:cubicBezTo>
                  <a:cubicBezTo>
                    <a:pt x="1248" y="1374"/>
                    <a:pt x="1246" y="1372"/>
                    <a:pt x="1244" y="1369"/>
                  </a:cubicBezTo>
                  <a:cubicBezTo>
                    <a:pt x="1243" y="1368"/>
                    <a:pt x="1242" y="1367"/>
                    <a:pt x="1241" y="1366"/>
                  </a:cubicBezTo>
                  <a:cubicBezTo>
                    <a:pt x="1241" y="1364"/>
                    <a:pt x="1242" y="1362"/>
                    <a:pt x="1241" y="1361"/>
                  </a:cubicBezTo>
                  <a:cubicBezTo>
                    <a:pt x="1241" y="1359"/>
                    <a:pt x="1240" y="1357"/>
                    <a:pt x="1240" y="1355"/>
                  </a:cubicBezTo>
                  <a:cubicBezTo>
                    <a:pt x="1240" y="1351"/>
                    <a:pt x="1244" y="1348"/>
                    <a:pt x="1243" y="1345"/>
                  </a:cubicBezTo>
                  <a:cubicBezTo>
                    <a:pt x="1243" y="1343"/>
                    <a:pt x="1242" y="1342"/>
                    <a:pt x="1241" y="1340"/>
                  </a:cubicBezTo>
                  <a:cubicBezTo>
                    <a:pt x="1240" y="1337"/>
                    <a:pt x="1241" y="1333"/>
                    <a:pt x="1243" y="1331"/>
                  </a:cubicBezTo>
                  <a:cubicBezTo>
                    <a:pt x="1243" y="1330"/>
                    <a:pt x="1243" y="1329"/>
                    <a:pt x="1244" y="1329"/>
                  </a:cubicBezTo>
                  <a:cubicBezTo>
                    <a:pt x="1244" y="1328"/>
                    <a:pt x="1245" y="1327"/>
                    <a:pt x="1245" y="1326"/>
                  </a:cubicBezTo>
                  <a:cubicBezTo>
                    <a:pt x="1245" y="1326"/>
                    <a:pt x="1245" y="1325"/>
                    <a:pt x="1244" y="1324"/>
                  </a:cubicBezTo>
                  <a:cubicBezTo>
                    <a:pt x="1244" y="1323"/>
                    <a:pt x="1244" y="1323"/>
                    <a:pt x="1243" y="1322"/>
                  </a:cubicBezTo>
                  <a:cubicBezTo>
                    <a:pt x="1242" y="1321"/>
                    <a:pt x="1242" y="1320"/>
                    <a:pt x="1241" y="1320"/>
                  </a:cubicBezTo>
                  <a:cubicBezTo>
                    <a:pt x="1240" y="1319"/>
                    <a:pt x="1239" y="1319"/>
                    <a:pt x="1238" y="1318"/>
                  </a:cubicBezTo>
                  <a:cubicBezTo>
                    <a:pt x="1237" y="1317"/>
                    <a:pt x="1236" y="1316"/>
                    <a:pt x="1235" y="1315"/>
                  </a:cubicBezTo>
                  <a:cubicBezTo>
                    <a:pt x="1233" y="1313"/>
                    <a:pt x="1230" y="1311"/>
                    <a:pt x="1229" y="1309"/>
                  </a:cubicBezTo>
                  <a:cubicBezTo>
                    <a:pt x="1228" y="1306"/>
                    <a:pt x="1229" y="1303"/>
                    <a:pt x="1230" y="1300"/>
                  </a:cubicBezTo>
                  <a:cubicBezTo>
                    <a:pt x="1231" y="1299"/>
                    <a:pt x="1231" y="1297"/>
                    <a:pt x="1231" y="1296"/>
                  </a:cubicBezTo>
                  <a:cubicBezTo>
                    <a:pt x="1232" y="1293"/>
                    <a:pt x="1234" y="1290"/>
                    <a:pt x="1234" y="1287"/>
                  </a:cubicBezTo>
                  <a:cubicBezTo>
                    <a:pt x="1235" y="1285"/>
                    <a:pt x="1236" y="1283"/>
                    <a:pt x="1236" y="1281"/>
                  </a:cubicBezTo>
                  <a:cubicBezTo>
                    <a:pt x="1237" y="1280"/>
                    <a:pt x="1237" y="1278"/>
                    <a:pt x="1237" y="1277"/>
                  </a:cubicBezTo>
                  <a:cubicBezTo>
                    <a:pt x="1238" y="1275"/>
                    <a:pt x="1239" y="1274"/>
                    <a:pt x="1241" y="1273"/>
                  </a:cubicBezTo>
                  <a:cubicBezTo>
                    <a:pt x="1243" y="1272"/>
                    <a:pt x="1245" y="1270"/>
                    <a:pt x="1245" y="1268"/>
                  </a:cubicBezTo>
                  <a:cubicBezTo>
                    <a:pt x="1246" y="1267"/>
                    <a:pt x="1246" y="1265"/>
                    <a:pt x="1247" y="1264"/>
                  </a:cubicBezTo>
                  <a:cubicBezTo>
                    <a:pt x="1247" y="1264"/>
                    <a:pt x="1248" y="1263"/>
                    <a:pt x="1248" y="1262"/>
                  </a:cubicBezTo>
                  <a:cubicBezTo>
                    <a:pt x="1247" y="1261"/>
                    <a:pt x="1247" y="1260"/>
                    <a:pt x="1247" y="1260"/>
                  </a:cubicBezTo>
                  <a:cubicBezTo>
                    <a:pt x="1248" y="1258"/>
                    <a:pt x="1250" y="1259"/>
                    <a:pt x="1251" y="1258"/>
                  </a:cubicBezTo>
                  <a:cubicBezTo>
                    <a:pt x="1252" y="1257"/>
                    <a:pt x="1252" y="1256"/>
                    <a:pt x="1252" y="1256"/>
                  </a:cubicBezTo>
                  <a:cubicBezTo>
                    <a:pt x="1252" y="1255"/>
                    <a:pt x="1253" y="1254"/>
                    <a:pt x="1252" y="1253"/>
                  </a:cubicBezTo>
                  <a:cubicBezTo>
                    <a:pt x="1252" y="1252"/>
                    <a:pt x="1250" y="1252"/>
                    <a:pt x="1251" y="1250"/>
                  </a:cubicBezTo>
                  <a:cubicBezTo>
                    <a:pt x="1252" y="1249"/>
                    <a:pt x="1253" y="1249"/>
                    <a:pt x="1253" y="1248"/>
                  </a:cubicBezTo>
                  <a:cubicBezTo>
                    <a:pt x="1254" y="1247"/>
                    <a:pt x="1254" y="1246"/>
                    <a:pt x="1255" y="1245"/>
                  </a:cubicBezTo>
                  <a:cubicBezTo>
                    <a:pt x="1256" y="1244"/>
                    <a:pt x="1257" y="1244"/>
                    <a:pt x="1258" y="1243"/>
                  </a:cubicBezTo>
                  <a:cubicBezTo>
                    <a:pt x="1260" y="1242"/>
                    <a:pt x="1259" y="1238"/>
                    <a:pt x="1260" y="1236"/>
                  </a:cubicBezTo>
                  <a:cubicBezTo>
                    <a:pt x="1260" y="1234"/>
                    <a:pt x="1261" y="1233"/>
                    <a:pt x="1262" y="1231"/>
                  </a:cubicBezTo>
                  <a:cubicBezTo>
                    <a:pt x="1263" y="1230"/>
                    <a:pt x="1265" y="1229"/>
                    <a:pt x="1267" y="1228"/>
                  </a:cubicBezTo>
                  <a:cubicBezTo>
                    <a:pt x="1268" y="1227"/>
                    <a:pt x="1269" y="1226"/>
                    <a:pt x="1271" y="1225"/>
                  </a:cubicBezTo>
                  <a:cubicBezTo>
                    <a:pt x="1271" y="1224"/>
                    <a:pt x="1273" y="1222"/>
                    <a:pt x="1274" y="1222"/>
                  </a:cubicBezTo>
                  <a:cubicBezTo>
                    <a:pt x="1275" y="1222"/>
                    <a:pt x="1276" y="1222"/>
                    <a:pt x="1277" y="1222"/>
                  </a:cubicBezTo>
                  <a:cubicBezTo>
                    <a:pt x="1278" y="1221"/>
                    <a:pt x="1278" y="1221"/>
                    <a:pt x="1279" y="1220"/>
                  </a:cubicBezTo>
                  <a:cubicBezTo>
                    <a:pt x="1279" y="1219"/>
                    <a:pt x="1282" y="1218"/>
                    <a:pt x="1280" y="1218"/>
                  </a:cubicBezTo>
                  <a:cubicBezTo>
                    <a:pt x="1279" y="1218"/>
                    <a:pt x="1278" y="1219"/>
                    <a:pt x="1278" y="1220"/>
                  </a:cubicBezTo>
                  <a:cubicBezTo>
                    <a:pt x="1277" y="1220"/>
                    <a:pt x="1277" y="1220"/>
                    <a:pt x="1277" y="1221"/>
                  </a:cubicBezTo>
                  <a:cubicBezTo>
                    <a:pt x="1276" y="1221"/>
                    <a:pt x="1276" y="1222"/>
                    <a:pt x="1276" y="1221"/>
                  </a:cubicBezTo>
                  <a:cubicBezTo>
                    <a:pt x="1276" y="1221"/>
                    <a:pt x="1276" y="1221"/>
                    <a:pt x="1276" y="1220"/>
                  </a:cubicBezTo>
                  <a:cubicBezTo>
                    <a:pt x="1276" y="1220"/>
                    <a:pt x="1276" y="1220"/>
                    <a:pt x="1275" y="1220"/>
                  </a:cubicBezTo>
                  <a:cubicBezTo>
                    <a:pt x="1275" y="1219"/>
                    <a:pt x="1275" y="1219"/>
                    <a:pt x="1275" y="1218"/>
                  </a:cubicBezTo>
                  <a:cubicBezTo>
                    <a:pt x="1275" y="1217"/>
                    <a:pt x="1275" y="1216"/>
                    <a:pt x="1276" y="1216"/>
                  </a:cubicBezTo>
                  <a:cubicBezTo>
                    <a:pt x="1277" y="1217"/>
                    <a:pt x="1276" y="1218"/>
                    <a:pt x="1277" y="1218"/>
                  </a:cubicBezTo>
                  <a:cubicBezTo>
                    <a:pt x="1278" y="1218"/>
                    <a:pt x="1279" y="1217"/>
                    <a:pt x="1279" y="1217"/>
                  </a:cubicBezTo>
                  <a:cubicBezTo>
                    <a:pt x="1280" y="1216"/>
                    <a:pt x="1280" y="1216"/>
                    <a:pt x="1281" y="1216"/>
                  </a:cubicBezTo>
                  <a:cubicBezTo>
                    <a:pt x="1283" y="1216"/>
                    <a:pt x="1283" y="1215"/>
                    <a:pt x="1285" y="1214"/>
                  </a:cubicBezTo>
                  <a:cubicBezTo>
                    <a:pt x="1286" y="1212"/>
                    <a:pt x="1287" y="1212"/>
                    <a:pt x="1288" y="1210"/>
                  </a:cubicBezTo>
                  <a:cubicBezTo>
                    <a:pt x="1289" y="1210"/>
                    <a:pt x="1289" y="1209"/>
                    <a:pt x="1289" y="1208"/>
                  </a:cubicBezTo>
                  <a:cubicBezTo>
                    <a:pt x="1290" y="1208"/>
                    <a:pt x="1290" y="1208"/>
                    <a:pt x="1290" y="1207"/>
                  </a:cubicBezTo>
                  <a:cubicBezTo>
                    <a:pt x="1291" y="1205"/>
                    <a:pt x="1292" y="1204"/>
                    <a:pt x="1293" y="1203"/>
                  </a:cubicBezTo>
                  <a:cubicBezTo>
                    <a:pt x="1294" y="1202"/>
                    <a:pt x="1294" y="1200"/>
                    <a:pt x="1295" y="1198"/>
                  </a:cubicBezTo>
                  <a:cubicBezTo>
                    <a:pt x="1296" y="1197"/>
                    <a:pt x="1297" y="1195"/>
                    <a:pt x="1298" y="1194"/>
                  </a:cubicBezTo>
                  <a:cubicBezTo>
                    <a:pt x="1300" y="1192"/>
                    <a:pt x="1301" y="1191"/>
                    <a:pt x="1303" y="1189"/>
                  </a:cubicBezTo>
                  <a:cubicBezTo>
                    <a:pt x="1304" y="1188"/>
                    <a:pt x="1305" y="1187"/>
                    <a:pt x="1307" y="1186"/>
                  </a:cubicBezTo>
                  <a:cubicBezTo>
                    <a:pt x="1308" y="1184"/>
                    <a:pt x="1309" y="1182"/>
                    <a:pt x="1311" y="1181"/>
                  </a:cubicBezTo>
                  <a:cubicBezTo>
                    <a:pt x="1312" y="1180"/>
                    <a:pt x="1313" y="1179"/>
                    <a:pt x="1314" y="1178"/>
                  </a:cubicBezTo>
                  <a:cubicBezTo>
                    <a:pt x="1315" y="1178"/>
                    <a:pt x="1315" y="1177"/>
                    <a:pt x="1316" y="1176"/>
                  </a:cubicBezTo>
                  <a:cubicBezTo>
                    <a:pt x="1317" y="1175"/>
                    <a:pt x="1317" y="1175"/>
                    <a:pt x="1317" y="1174"/>
                  </a:cubicBezTo>
                  <a:cubicBezTo>
                    <a:pt x="1319" y="1171"/>
                    <a:pt x="1322" y="1169"/>
                    <a:pt x="1324" y="1167"/>
                  </a:cubicBezTo>
                  <a:cubicBezTo>
                    <a:pt x="1326" y="1165"/>
                    <a:pt x="1327" y="1164"/>
                    <a:pt x="1328" y="1162"/>
                  </a:cubicBezTo>
                  <a:cubicBezTo>
                    <a:pt x="1329" y="1161"/>
                    <a:pt x="1330" y="1161"/>
                    <a:pt x="1331" y="1160"/>
                  </a:cubicBezTo>
                  <a:cubicBezTo>
                    <a:pt x="1332" y="1159"/>
                    <a:pt x="1333" y="1158"/>
                    <a:pt x="1334" y="1157"/>
                  </a:cubicBezTo>
                  <a:cubicBezTo>
                    <a:pt x="1335" y="1156"/>
                    <a:pt x="1335" y="1156"/>
                    <a:pt x="1336" y="1155"/>
                  </a:cubicBezTo>
                  <a:cubicBezTo>
                    <a:pt x="1338" y="1154"/>
                    <a:pt x="1340" y="1153"/>
                    <a:pt x="1341" y="1152"/>
                  </a:cubicBezTo>
                  <a:cubicBezTo>
                    <a:pt x="1343" y="1151"/>
                    <a:pt x="1344" y="1149"/>
                    <a:pt x="1346" y="1148"/>
                  </a:cubicBezTo>
                  <a:cubicBezTo>
                    <a:pt x="1347" y="1147"/>
                    <a:pt x="1349" y="1146"/>
                    <a:pt x="1351" y="1144"/>
                  </a:cubicBezTo>
                  <a:cubicBezTo>
                    <a:pt x="1353" y="1143"/>
                    <a:pt x="1354" y="1141"/>
                    <a:pt x="1356" y="1140"/>
                  </a:cubicBezTo>
                  <a:cubicBezTo>
                    <a:pt x="1357" y="1139"/>
                    <a:pt x="1359" y="1137"/>
                    <a:pt x="1361" y="1136"/>
                  </a:cubicBezTo>
                  <a:cubicBezTo>
                    <a:pt x="1364" y="1133"/>
                    <a:pt x="1368" y="1131"/>
                    <a:pt x="1372" y="1129"/>
                  </a:cubicBezTo>
                  <a:cubicBezTo>
                    <a:pt x="1374" y="1128"/>
                    <a:pt x="1375" y="1127"/>
                    <a:pt x="1377" y="1125"/>
                  </a:cubicBezTo>
                  <a:cubicBezTo>
                    <a:pt x="1378" y="1124"/>
                    <a:pt x="1380" y="1123"/>
                    <a:pt x="1382" y="1122"/>
                  </a:cubicBezTo>
                  <a:cubicBezTo>
                    <a:pt x="1386" y="1118"/>
                    <a:pt x="1389" y="1115"/>
                    <a:pt x="1393" y="1111"/>
                  </a:cubicBezTo>
                  <a:cubicBezTo>
                    <a:pt x="1394" y="1111"/>
                    <a:pt x="1395" y="1110"/>
                    <a:pt x="1396" y="1109"/>
                  </a:cubicBezTo>
                  <a:cubicBezTo>
                    <a:pt x="1397" y="1108"/>
                    <a:pt x="1399" y="1107"/>
                    <a:pt x="1400" y="1105"/>
                  </a:cubicBezTo>
                  <a:cubicBezTo>
                    <a:pt x="1401" y="1104"/>
                    <a:pt x="1402" y="1103"/>
                    <a:pt x="1402" y="1102"/>
                  </a:cubicBezTo>
                  <a:cubicBezTo>
                    <a:pt x="1404" y="1100"/>
                    <a:pt x="1406" y="1099"/>
                    <a:pt x="1408" y="1098"/>
                  </a:cubicBezTo>
                  <a:cubicBezTo>
                    <a:pt x="1410" y="1096"/>
                    <a:pt x="1411" y="1095"/>
                    <a:pt x="1413" y="1093"/>
                  </a:cubicBezTo>
                  <a:cubicBezTo>
                    <a:pt x="1416" y="1091"/>
                    <a:pt x="1418" y="1088"/>
                    <a:pt x="1420" y="1085"/>
                  </a:cubicBezTo>
                  <a:cubicBezTo>
                    <a:pt x="1423" y="1082"/>
                    <a:pt x="1427" y="1080"/>
                    <a:pt x="1429" y="1076"/>
                  </a:cubicBezTo>
                  <a:cubicBezTo>
                    <a:pt x="1430" y="1075"/>
                    <a:pt x="1431" y="1073"/>
                    <a:pt x="1432" y="1071"/>
                  </a:cubicBezTo>
                  <a:cubicBezTo>
                    <a:pt x="1433" y="1070"/>
                    <a:pt x="1434" y="1068"/>
                    <a:pt x="1435" y="1067"/>
                  </a:cubicBezTo>
                  <a:cubicBezTo>
                    <a:pt x="1438" y="1063"/>
                    <a:pt x="1441" y="1058"/>
                    <a:pt x="1443" y="1054"/>
                  </a:cubicBezTo>
                  <a:cubicBezTo>
                    <a:pt x="1444" y="1052"/>
                    <a:pt x="1445" y="1051"/>
                    <a:pt x="1446" y="1050"/>
                  </a:cubicBezTo>
                  <a:cubicBezTo>
                    <a:pt x="1447" y="1047"/>
                    <a:pt x="1448" y="1046"/>
                    <a:pt x="1450" y="1043"/>
                  </a:cubicBezTo>
                  <a:cubicBezTo>
                    <a:pt x="1451" y="1041"/>
                    <a:pt x="1453" y="1038"/>
                    <a:pt x="1455" y="1035"/>
                  </a:cubicBezTo>
                  <a:cubicBezTo>
                    <a:pt x="1456" y="1033"/>
                    <a:pt x="1457" y="1030"/>
                    <a:pt x="1458" y="1028"/>
                  </a:cubicBezTo>
                  <a:cubicBezTo>
                    <a:pt x="1459" y="1026"/>
                    <a:pt x="1459" y="1024"/>
                    <a:pt x="1460" y="1022"/>
                  </a:cubicBezTo>
                  <a:cubicBezTo>
                    <a:pt x="1461" y="1020"/>
                    <a:pt x="1462" y="1018"/>
                    <a:pt x="1463" y="1017"/>
                  </a:cubicBezTo>
                  <a:cubicBezTo>
                    <a:pt x="1465" y="1013"/>
                    <a:pt x="1467" y="1009"/>
                    <a:pt x="1468" y="1005"/>
                  </a:cubicBezTo>
                  <a:cubicBezTo>
                    <a:pt x="1469" y="1003"/>
                    <a:pt x="1469" y="1001"/>
                    <a:pt x="1469" y="1000"/>
                  </a:cubicBezTo>
                  <a:cubicBezTo>
                    <a:pt x="1470" y="999"/>
                    <a:pt x="1471" y="997"/>
                    <a:pt x="1472" y="996"/>
                  </a:cubicBezTo>
                  <a:cubicBezTo>
                    <a:pt x="1473" y="995"/>
                    <a:pt x="1475" y="994"/>
                    <a:pt x="1476" y="993"/>
                  </a:cubicBezTo>
                  <a:cubicBezTo>
                    <a:pt x="1477" y="992"/>
                    <a:pt x="1478" y="990"/>
                    <a:pt x="1479" y="989"/>
                  </a:cubicBezTo>
                  <a:cubicBezTo>
                    <a:pt x="1479" y="988"/>
                    <a:pt x="1480" y="987"/>
                    <a:pt x="1481" y="986"/>
                  </a:cubicBezTo>
                  <a:cubicBezTo>
                    <a:pt x="1482" y="984"/>
                    <a:pt x="1483" y="982"/>
                    <a:pt x="1484" y="980"/>
                  </a:cubicBezTo>
                  <a:cubicBezTo>
                    <a:pt x="1486" y="977"/>
                    <a:pt x="1488" y="973"/>
                    <a:pt x="1490" y="969"/>
                  </a:cubicBezTo>
                  <a:cubicBezTo>
                    <a:pt x="1491" y="968"/>
                    <a:pt x="1492" y="966"/>
                    <a:pt x="1492" y="964"/>
                  </a:cubicBezTo>
                  <a:cubicBezTo>
                    <a:pt x="1492" y="962"/>
                    <a:pt x="1492" y="961"/>
                    <a:pt x="1492" y="959"/>
                  </a:cubicBezTo>
                  <a:cubicBezTo>
                    <a:pt x="1492" y="956"/>
                    <a:pt x="1492" y="952"/>
                    <a:pt x="1493" y="949"/>
                  </a:cubicBezTo>
                  <a:cubicBezTo>
                    <a:pt x="1493" y="947"/>
                    <a:pt x="1495" y="945"/>
                    <a:pt x="1498" y="945"/>
                  </a:cubicBezTo>
                  <a:cubicBezTo>
                    <a:pt x="1499" y="945"/>
                    <a:pt x="1504" y="946"/>
                    <a:pt x="1504" y="944"/>
                  </a:cubicBezTo>
                  <a:cubicBezTo>
                    <a:pt x="1504" y="944"/>
                    <a:pt x="1503" y="944"/>
                    <a:pt x="1502" y="944"/>
                  </a:cubicBezTo>
                  <a:cubicBezTo>
                    <a:pt x="1501" y="943"/>
                    <a:pt x="1501" y="943"/>
                    <a:pt x="1500" y="942"/>
                  </a:cubicBezTo>
                  <a:cubicBezTo>
                    <a:pt x="1499" y="942"/>
                    <a:pt x="1498" y="942"/>
                    <a:pt x="1497" y="940"/>
                  </a:cubicBezTo>
                  <a:cubicBezTo>
                    <a:pt x="1497" y="939"/>
                    <a:pt x="1497" y="937"/>
                    <a:pt x="1497" y="936"/>
                  </a:cubicBezTo>
                  <a:cubicBezTo>
                    <a:pt x="1497" y="935"/>
                    <a:pt x="1497" y="935"/>
                    <a:pt x="1497" y="934"/>
                  </a:cubicBezTo>
                  <a:cubicBezTo>
                    <a:pt x="1496" y="933"/>
                    <a:pt x="1496" y="932"/>
                    <a:pt x="1496" y="932"/>
                  </a:cubicBezTo>
                  <a:cubicBezTo>
                    <a:pt x="1496" y="930"/>
                    <a:pt x="1496" y="928"/>
                    <a:pt x="1496" y="926"/>
                  </a:cubicBezTo>
                  <a:cubicBezTo>
                    <a:pt x="1497" y="925"/>
                    <a:pt x="1497" y="923"/>
                    <a:pt x="1498" y="922"/>
                  </a:cubicBezTo>
                  <a:cubicBezTo>
                    <a:pt x="1498" y="921"/>
                    <a:pt x="1498" y="919"/>
                    <a:pt x="1498" y="918"/>
                  </a:cubicBezTo>
                  <a:cubicBezTo>
                    <a:pt x="1499" y="917"/>
                    <a:pt x="1500" y="917"/>
                    <a:pt x="1500" y="916"/>
                  </a:cubicBezTo>
                  <a:cubicBezTo>
                    <a:pt x="1501" y="915"/>
                    <a:pt x="1501" y="914"/>
                    <a:pt x="1500" y="913"/>
                  </a:cubicBezTo>
                  <a:cubicBezTo>
                    <a:pt x="1499" y="913"/>
                    <a:pt x="1498" y="913"/>
                    <a:pt x="1497" y="912"/>
                  </a:cubicBezTo>
                  <a:cubicBezTo>
                    <a:pt x="1497" y="912"/>
                    <a:pt x="1496" y="912"/>
                    <a:pt x="1496" y="911"/>
                  </a:cubicBezTo>
                  <a:cubicBezTo>
                    <a:pt x="1495" y="911"/>
                    <a:pt x="1495" y="911"/>
                    <a:pt x="1495" y="911"/>
                  </a:cubicBezTo>
                  <a:cubicBezTo>
                    <a:pt x="1493" y="911"/>
                    <a:pt x="1492" y="910"/>
                    <a:pt x="1490" y="910"/>
                  </a:cubicBezTo>
                  <a:cubicBezTo>
                    <a:pt x="1489" y="910"/>
                    <a:pt x="1487" y="911"/>
                    <a:pt x="1486" y="912"/>
                  </a:cubicBezTo>
                  <a:cubicBezTo>
                    <a:pt x="1485" y="914"/>
                    <a:pt x="1484" y="916"/>
                    <a:pt x="1482" y="917"/>
                  </a:cubicBezTo>
                  <a:cubicBezTo>
                    <a:pt x="1481" y="917"/>
                    <a:pt x="1480" y="917"/>
                    <a:pt x="1480" y="917"/>
                  </a:cubicBezTo>
                  <a:cubicBezTo>
                    <a:pt x="1477" y="918"/>
                    <a:pt x="1475" y="918"/>
                    <a:pt x="1473" y="919"/>
                  </a:cubicBezTo>
                  <a:cubicBezTo>
                    <a:pt x="1471" y="920"/>
                    <a:pt x="1470" y="920"/>
                    <a:pt x="1468" y="920"/>
                  </a:cubicBezTo>
                  <a:cubicBezTo>
                    <a:pt x="1467" y="921"/>
                    <a:pt x="1465" y="921"/>
                    <a:pt x="1464" y="922"/>
                  </a:cubicBezTo>
                  <a:cubicBezTo>
                    <a:pt x="1462" y="922"/>
                    <a:pt x="1460" y="923"/>
                    <a:pt x="1458" y="923"/>
                  </a:cubicBezTo>
                  <a:cubicBezTo>
                    <a:pt x="1458" y="923"/>
                    <a:pt x="1457" y="924"/>
                    <a:pt x="1456" y="924"/>
                  </a:cubicBezTo>
                  <a:cubicBezTo>
                    <a:pt x="1455" y="925"/>
                    <a:pt x="1455" y="925"/>
                    <a:pt x="1454" y="925"/>
                  </a:cubicBezTo>
                  <a:cubicBezTo>
                    <a:pt x="1452" y="925"/>
                    <a:pt x="1450" y="926"/>
                    <a:pt x="1449" y="927"/>
                  </a:cubicBezTo>
                  <a:cubicBezTo>
                    <a:pt x="1447" y="927"/>
                    <a:pt x="1445" y="927"/>
                    <a:pt x="1443" y="927"/>
                  </a:cubicBezTo>
                  <a:cubicBezTo>
                    <a:pt x="1442" y="927"/>
                    <a:pt x="1440" y="927"/>
                    <a:pt x="1439" y="927"/>
                  </a:cubicBezTo>
                  <a:cubicBezTo>
                    <a:pt x="1436" y="927"/>
                    <a:pt x="1433" y="927"/>
                    <a:pt x="1430" y="927"/>
                  </a:cubicBezTo>
                  <a:cubicBezTo>
                    <a:pt x="1426" y="927"/>
                    <a:pt x="1421" y="927"/>
                    <a:pt x="1416" y="928"/>
                  </a:cubicBezTo>
                  <a:cubicBezTo>
                    <a:pt x="1414" y="929"/>
                    <a:pt x="1412" y="930"/>
                    <a:pt x="1410" y="931"/>
                  </a:cubicBezTo>
                  <a:cubicBezTo>
                    <a:pt x="1408" y="933"/>
                    <a:pt x="1406" y="934"/>
                    <a:pt x="1404" y="935"/>
                  </a:cubicBezTo>
                  <a:cubicBezTo>
                    <a:pt x="1401" y="937"/>
                    <a:pt x="1398" y="939"/>
                    <a:pt x="1394" y="939"/>
                  </a:cubicBezTo>
                  <a:cubicBezTo>
                    <a:pt x="1392" y="939"/>
                    <a:pt x="1391" y="937"/>
                    <a:pt x="1388" y="936"/>
                  </a:cubicBezTo>
                  <a:cubicBezTo>
                    <a:pt x="1387" y="936"/>
                    <a:pt x="1385" y="936"/>
                    <a:pt x="1383" y="936"/>
                  </a:cubicBezTo>
                  <a:cubicBezTo>
                    <a:pt x="1382" y="936"/>
                    <a:pt x="1380" y="937"/>
                    <a:pt x="1379" y="938"/>
                  </a:cubicBezTo>
                  <a:cubicBezTo>
                    <a:pt x="1376" y="939"/>
                    <a:pt x="1373" y="940"/>
                    <a:pt x="1370" y="941"/>
                  </a:cubicBezTo>
                  <a:cubicBezTo>
                    <a:pt x="1367" y="943"/>
                    <a:pt x="1364" y="945"/>
                    <a:pt x="1360" y="945"/>
                  </a:cubicBezTo>
                  <a:cubicBezTo>
                    <a:pt x="1357" y="945"/>
                    <a:pt x="1353" y="945"/>
                    <a:pt x="1350" y="944"/>
                  </a:cubicBezTo>
                  <a:cubicBezTo>
                    <a:pt x="1347" y="943"/>
                    <a:pt x="1345" y="941"/>
                    <a:pt x="1342" y="939"/>
                  </a:cubicBezTo>
                  <a:cubicBezTo>
                    <a:pt x="1340" y="937"/>
                    <a:pt x="1338" y="935"/>
                    <a:pt x="1336" y="932"/>
                  </a:cubicBezTo>
                  <a:cubicBezTo>
                    <a:pt x="1335" y="931"/>
                    <a:pt x="1334" y="930"/>
                    <a:pt x="1333" y="929"/>
                  </a:cubicBezTo>
                  <a:cubicBezTo>
                    <a:pt x="1332" y="928"/>
                    <a:pt x="1331" y="926"/>
                    <a:pt x="1330" y="925"/>
                  </a:cubicBezTo>
                  <a:cubicBezTo>
                    <a:pt x="1329" y="924"/>
                    <a:pt x="1328" y="923"/>
                    <a:pt x="1327" y="922"/>
                  </a:cubicBezTo>
                  <a:cubicBezTo>
                    <a:pt x="1326" y="921"/>
                    <a:pt x="1325" y="920"/>
                    <a:pt x="1323" y="920"/>
                  </a:cubicBezTo>
                  <a:cubicBezTo>
                    <a:pt x="1322" y="919"/>
                    <a:pt x="1320" y="919"/>
                    <a:pt x="1319" y="919"/>
                  </a:cubicBezTo>
                  <a:cubicBezTo>
                    <a:pt x="1318" y="919"/>
                    <a:pt x="1317" y="919"/>
                    <a:pt x="1316" y="919"/>
                  </a:cubicBezTo>
                  <a:cubicBezTo>
                    <a:pt x="1315" y="919"/>
                    <a:pt x="1315" y="919"/>
                    <a:pt x="1314" y="919"/>
                  </a:cubicBezTo>
                  <a:cubicBezTo>
                    <a:pt x="1313" y="920"/>
                    <a:pt x="1313" y="919"/>
                    <a:pt x="1314" y="919"/>
                  </a:cubicBezTo>
                  <a:cubicBezTo>
                    <a:pt x="1314" y="918"/>
                    <a:pt x="1315" y="918"/>
                    <a:pt x="1316" y="918"/>
                  </a:cubicBezTo>
                  <a:cubicBezTo>
                    <a:pt x="1317" y="918"/>
                    <a:pt x="1319" y="917"/>
                    <a:pt x="1320" y="916"/>
                  </a:cubicBezTo>
                  <a:cubicBezTo>
                    <a:pt x="1321" y="915"/>
                    <a:pt x="1322" y="914"/>
                    <a:pt x="1323" y="913"/>
                  </a:cubicBezTo>
                  <a:cubicBezTo>
                    <a:pt x="1325" y="912"/>
                    <a:pt x="1326" y="912"/>
                    <a:pt x="1328" y="911"/>
                  </a:cubicBezTo>
                  <a:cubicBezTo>
                    <a:pt x="1330" y="910"/>
                    <a:pt x="1329" y="907"/>
                    <a:pt x="1329" y="905"/>
                  </a:cubicBezTo>
                  <a:cubicBezTo>
                    <a:pt x="1329" y="903"/>
                    <a:pt x="1328" y="900"/>
                    <a:pt x="1327" y="898"/>
                  </a:cubicBezTo>
                  <a:cubicBezTo>
                    <a:pt x="1326" y="896"/>
                    <a:pt x="1325" y="895"/>
                    <a:pt x="1324" y="895"/>
                  </a:cubicBezTo>
                  <a:cubicBezTo>
                    <a:pt x="1323" y="894"/>
                    <a:pt x="1322" y="892"/>
                    <a:pt x="1321" y="891"/>
                  </a:cubicBezTo>
                  <a:cubicBezTo>
                    <a:pt x="1320" y="889"/>
                    <a:pt x="1319" y="891"/>
                    <a:pt x="1318" y="891"/>
                  </a:cubicBezTo>
                  <a:cubicBezTo>
                    <a:pt x="1316" y="891"/>
                    <a:pt x="1315" y="890"/>
                    <a:pt x="1314" y="889"/>
                  </a:cubicBezTo>
                  <a:cubicBezTo>
                    <a:pt x="1313" y="888"/>
                    <a:pt x="1312" y="887"/>
                    <a:pt x="1311" y="886"/>
                  </a:cubicBezTo>
                  <a:cubicBezTo>
                    <a:pt x="1310" y="884"/>
                    <a:pt x="1309" y="884"/>
                    <a:pt x="1308" y="883"/>
                  </a:cubicBezTo>
                  <a:cubicBezTo>
                    <a:pt x="1307" y="882"/>
                    <a:pt x="1306" y="881"/>
                    <a:pt x="1306" y="879"/>
                  </a:cubicBezTo>
                  <a:cubicBezTo>
                    <a:pt x="1306" y="877"/>
                    <a:pt x="1305" y="876"/>
                    <a:pt x="1304" y="874"/>
                  </a:cubicBezTo>
                  <a:cubicBezTo>
                    <a:pt x="1303" y="872"/>
                    <a:pt x="1300" y="870"/>
                    <a:pt x="1298" y="868"/>
                  </a:cubicBezTo>
                  <a:cubicBezTo>
                    <a:pt x="1295" y="867"/>
                    <a:pt x="1292" y="867"/>
                    <a:pt x="1289" y="864"/>
                  </a:cubicBezTo>
                  <a:cubicBezTo>
                    <a:pt x="1288" y="863"/>
                    <a:pt x="1288" y="861"/>
                    <a:pt x="1287" y="859"/>
                  </a:cubicBezTo>
                  <a:cubicBezTo>
                    <a:pt x="1287" y="859"/>
                    <a:pt x="1286" y="858"/>
                    <a:pt x="1286" y="857"/>
                  </a:cubicBezTo>
                  <a:cubicBezTo>
                    <a:pt x="1285" y="856"/>
                    <a:pt x="1285" y="856"/>
                    <a:pt x="1284" y="855"/>
                  </a:cubicBezTo>
                  <a:cubicBezTo>
                    <a:pt x="1283" y="854"/>
                    <a:pt x="1282" y="853"/>
                    <a:pt x="1281" y="852"/>
                  </a:cubicBezTo>
                  <a:cubicBezTo>
                    <a:pt x="1278" y="850"/>
                    <a:pt x="1275" y="849"/>
                    <a:pt x="1272" y="847"/>
                  </a:cubicBezTo>
                  <a:cubicBezTo>
                    <a:pt x="1269" y="845"/>
                    <a:pt x="1266" y="844"/>
                    <a:pt x="1263" y="844"/>
                  </a:cubicBezTo>
                  <a:cubicBezTo>
                    <a:pt x="1260" y="844"/>
                    <a:pt x="1258" y="844"/>
                    <a:pt x="1257" y="841"/>
                  </a:cubicBezTo>
                  <a:cubicBezTo>
                    <a:pt x="1256" y="840"/>
                    <a:pt x="1256" y="839"/>
                    <a:pt x="1255" y="838"/>
                  </a:cubicBezTo>
                  <a:cubicBezTo>
                    <a:pt x="1255" y="837"/>
                    <a:pt x="1255" y="837"/>
                    <a:pt x="1254" y="836"/>
                  </a:cubicBezTo>
                  <a:cubicBezTo>
                    <a:pt x="1253" y="835"/>
                    <a:pt x="1253" y="833"/>
                    <a:pt x="1252" y="833"/>
                  </a:cubicBezTo>
                  <a:cubicBezTo>
                    <a:pt x="1251" y="832"/>
                    <a:pt x="1250" y="835"/>
                    <a:pt x="1250" y="836"/>
                  </a:cubicBezTo>
                  <a:cubicBezTo>
                    <a:pt x="1251" y="837"/>
                    <a:pt x="1252" y="839"/>
                    <a:pt x="1251" y="840"/>
                  </a:cubicBezTo>
                  <a:cubicBezTo>
                    <a:pt x="1251" y="840"/>
                    <a:pt x="1250" y="841"/>
                    <a:pt x="1250" y="841"/>
                  </a:cubicBezTo>
                  <a:cubicBezTo>
                    <a:pt x="1249" y="841"/>
                    <a:pt x="1249" y="839"/>
                    <a:pt x="1249" y="839"/>
                  </a:cubicBezTo>
                  <a:cubicBezTo>
                    <a:pt x="1249" y="837"/>
                    <a:pt x="1248" y="837"/>
                    <a:pt x="1247" y="836"/>
                  </a:cubicBezTo>
                  <a:cubicBezTo>
                    <a:pt x="1246" y="835"/>
                    <a:pt x="1244" y="833"/>
                    <a:pt x="1244" y="832"/>
                  </a:cubicBezTo>
                  <a:cubicBezTo>
                    <a:pt x="1243" y="831"/>
                    <a:pt x="1244" y="829"/>
                    <a:pt x="1243" y="827"/>
                  </a:cubicBezTo>
                  <a:cubicBezTo>
                    <a:pt x="1242" y="826"/>
                    <a:pt x="1241" y="824"/>
                    <a:pt x="1241" y="823"/>
                  </a:cubicBezTo>
                  <a:cubicBezTo>
                    <a:pt x="1240" y="821"/>
                    <a:pt x="1238" y="820"/>
                    <a:pt x="1238" y="817"/>
                  </a:cubicBezTo>
                  <a:cubicBezTo>
                    <a:pt x="1238" y="816"/>
                    <a:pt x="1238" y="814"/>
                    <a:pt x="1238" y="812"/>
                  </a:cubicBezTo>
                  <a:cubicBezTo>
                    <a:pt x="1238" y="807"/>
                    <a:pt x="1236" y="803"/>
                    <a:pt x="1234" y="798"/>
                  </a:cubicBezTo>
                  <a:cubicBezTo>
                    <a:pt x="1233" y="795"/>
                    <a:pt x="1232" y="792"/>
                    <a:pt x="1231" y="789"/>
                  </a:cubicBezTo>
                  <a:cubicBezTo>
                    <a:pt x="1229" y="786"/>
                    <a:pt x="1229" y="783"/>
                    <a:pt x="1227" y="780"/>
                  </a:cubicBezTo>
                  <a:cubicBezTo>
                    <a:pt x="1226" y="779"/>
                    <a:pt x="1225" y="778"/>
                    <a:pt x="1225" y="777"/>
                  </a:cubicBezTo>
                  <a:cubicBezTo>
                    <a:pt x="1224" y="775"/>
                    <a:pt x="1223" y="775"/>
                    <a:pt x="1222" y="774"/>
                  </a:cubicBezTo>
                  <a:cubicBezTo>
                    <a:pt x="1221" y="773"/>
                    <a:pt x="1221" y="773"/>
                    <a:pt x="1221" y="773"/>
                  </a:cubicBezTo>
                  <a:cubicBezTo>
                    <a:pt x="1220" y="773"/>
                    <a:pt x="1220" y="772"/>
                    <a:pt x="1219" y="772"/>
                  </a:cubicBezTo>
                  <a:cubicBezTo>
                    <a:pt x="1218" y="770"/>
                    <a:pt x="1215" y="769"/>
                    <a:pt x="1214" y="769"/>
                  </a:cubicBezTo>
                  <a:cubicBezTo>
                    <a:pt x="1213" y="768"/>
                    <a:pt x="1212" y="768"/>
                    <a:pt x="1211" y="767"/>
                  </a:cubicBezTo>
                  <a:cubicBezTo>
                    <a:pt x="1209" y="766"/>
                    <a:pt x="1208" y="765"/>
                    <a:pt x="1206" y="763"/>
                  </a:cubicBezTo>
                  <a:cubicBezTo>
                    <a:pt x="1204" y="761"/>
                    <a:pt x="1201" y="759"/>
                    <a:pt x="1199" y="756"/>
                  </a:cubicBezTo>
                  <a:cubicBezTo>
                    <a:pt x="1199" y="755"/>
                    <a:pt x="1198" y="753"/>
                    <a:pt x="1197" y="751"/>
                  </a:cubicBezTo>
                  <a:cubicBezTo>
                    <a:pt x="1197" y="750"/>
                    <a:pt x="1197" y="748"/>
                    <a:pt x="1196" y="747"/>
                  </a:cubicBezTo>
                  <a:cubicBezTo>
                    <a:pt x="1196" y="745"/>
                    <a:pt x="1196" y="744"/>
                    <a:pt x="1195" y="742"/>
                  </a:cubicBezTo>
                  <a:cubicBezTo>
                    <a:pt x="1195" y="740"/>
                    <a:pt x="1195" y="739"/>
                    <a:pt x="1195" y="737"/>
                  </a:cubicBezTo>
                  <a:cubicBezTo>
                    <a:pt x="1194" y="731"/>
                    <a:pt x="1195" y="724"/>
                    <a:pt x="1195" y="718"/>
                  </a:cubicBezTo>
                  <a:cubicBezTo>
                    <a:pt x="1194" y="716"/>
                    <a:pt x="1194" y="715"/>
                    <a:pt x="1194" y="713"/>
                  </a:cubicBezTo>
                  <a:cubicBezTo>
                    <a:pt x="1194" y="712"/>
                    <a:pt x="1194" y="710"/>
                    <a:pt x="1194" y="708"/>
                  </a:cubicBezTo>
                  <a:cubicBezTo>
                    <a:pt x="1194" y="707"/>
                    <a:pt x="1193" y="704"/>
                    <a:pt x="1195" y="707"/>
                  </a:cubicBezTo>
                  <a:cubicBezTo>
                    <a:pt x="1195" y="707"/>
                    <a:pt x="1196" y="708"/>
                    <a:pt x="1196" y="708"/>
                  </a:cubicBezTo>
                  <a:cubicBezTo>
                    <a:pt x="1196" y="708"/>
                    <a:pt x="1197" y="708"/>
                    <a:pt x="1197" y="708"/>
                  </a:cubicBezTo>
                  <a:cubicBezTo>
                    <a:pt x="1197" y="707"/>
                    <a:pt x="1195" y="705"/>
                    <a:pt x="1195" y="705"/>
                  </a:cubicBezTo>
                  <a:cubicBezTo>
                    <a:pt x="1195" y="704"/>
                    <a:pt x="1194" y="703"/>
                    <a:pt x="1194" y="703"/>
                  </a:cubicBezTo>
                  <a:cubicBezTo>
                    <a:pt x="1193" y="702"/>
                    <a:pt x="1193" y="702"/>
                    <a:pt x="1192" y="702"/>
                  </a:cubicBezTo>
                  <a:cubicBezTo>
                    <a:pt x="1190" y="701"/>
                    <a:pt x="1189" y="698"/>
                    <a:pt x="1188" y="695"/>
                  </a:cubicBezTo>
                  <a:cubicBezTo>
                    <a:pt x="1188" y="694"/>
                    <a:pt x="1187" y="692"/>
                    <a:pt x="1187" y="691"/>
                  </a:cubicBezTo>
                  <a:cubicBezTo>
                    <a:pt x="1187" y="690"/>
                    <a:pt x="1188" y="690"/>
                    <a:pt x="1188" y="689"/>
                  </a:cubicBezTo>
                  <a:cubicBezTo>
                    <a:pt x="1188" y="688"/>
                    <a:pt x="1188" y="687"/>
                    <a:pt x="1187" y="687"/>
                  </a:cubicBezTo>
                  <a:cubicBezTo>
                    <a:pt x="1187" y="685"/>
                    <a:pt x="1185" y="684"/>
                    <a:pt x="1184" y="682"/>
                  </a:cubicBezTo>
                  <a:cubicBezTo>
                    <a:pt x="1183" y="681"/>
                    <a:pt x="1182" y="680"/>
                    <a:pt x="1180" y="679"/>
                  </a:cubicBezTo>
                  <a:cubicBezTo>
                    <a:pt x="1177" y="677"/>
                    <a:pt x="1175" y="675"/>
                    <a:pt x="1172" y="673"/>
                  </a:cubicBezTo>
                  <a:cubicBezTo>
                    <a:pt x="1171" y="672"/>
                    <a:pt x="1169" y="671"/>
                    <a:pt x="1168" y="670"/>
                  </a:cubicBezTo>
                  <a:cubicBezTo>
                    <a:pt x="1167" y="669"/>
                    <a:pt x="1166" y="668"/>
                    <a:pt x="1165" y="667"/>
                  </a:cubicBezTo>
                  <a:cubicBezTo>
                    <a:pt x="1163" y="665"/>
                    <a:pt x="1161" y="663"/>
                    <a:pt x="1160" y="660"/>
                  </a:cubicBezTo>
                  <a:cubicBezTo>
                    <a:pt x="1159" y="656"/>
                    <a:pt x="1159" y="653"/>
                    <a:pt x="1159" y="650"/>
                  </a:cubicBezTo>
                  <a:cubicBezTo>
                    <a:pt x="1158" y="648"/>
                    <a:pt x="1157" y="647"/>
                    <a:pt x="1157" y="645"/>
                  </a:cubicBezTo>
                  <a:cubicBezTo>
                    <a:pt x="1157" y="644"/>
                    <a:pt x="1156" y="642"/>
                    <a:pt x="1157" y="641"/>
                  </a:cubicBezTo>
                  <a:cubicBezTo>
                    <a:pt x="1157" y="639"/>
                    <a:pt x="1160" y="641"/>
                    <a:pt x="1161" y="641"/>
                  </a:cubicBezTo>
                  <a:cubicBezTo>
                    <a:pt x="1163" y="641"/>
                    <a:pt x="1162" y="640"/>
                    <a:pt x="1160" y="639"/>
                  </a:cubicBezTo>
                  <a:cubicBezTo>
                    <a:pt x="1159" y="638"/>
                    <a:pt x="1158" y="637"/>
                    <a:pt x="1157" y="636"/>
                  </a:cubicBezTo>
                  <a:cubicBezTo>
                    <a:pt x="1156" y="636"/>
                    <a:pt x="1155" y="635"/>
                    <a:pt x="1154" y="634"/>
                  </a:cubicBezTo>
                  <a:cubicBezTo>
                    <a:pt x="1154" y="633"/>
                    <a:pt x="1154" y="632"/>
                    <a:pt x="1153" y="631"/>
                  </a:cubicBezTo>
                  <a:cubicBezTo>
                    <a:pt x="1152" y="630"/>
                    <a:pt x="1150" y="629"/>
                    <a:pt x="1149" y="627"/>
                  </a:cubicBezTo>
                  <a:cubicBezTo>
                    <a:pt x="1148" y="625"/>
                    <a:pt x="1148" y="624"/>
                    <a:pt x="1147" y="622"/>
                  </a:cubicBezTo>
                  <a:cubicBezTo>
                    <a:pt x="1146" y="620"/>
                    <a:pt x="1145" y="618"/>
                    <a:pt x="1144" y="617"/>
                  </a:cubicBezTo>
                  <a:cubicBezTo>
                    <a:pt x="1143" y="613"/>
                    <a:pt x="1141" y="609"/>
                    <a:pt x="1139" y="606"/>
                  </a:cubicBezTo>
                  <a:cubicBezTo>
                    <a:pt x="1138" y="604"/>
                    <a:pt x="1138" y="603"/>
                    <a:pt x="1137" y="601"/>
                  </a:cubicBezTo>
                  <a:cubicBezTo>
                    <a:pt x="1136" y="600"/>
                    <a:pt x="1135" y="598"/>
                    <a:pt x="1134" y="597"/>
                  </a:cubicBezTo>
                  <a:cubicBezTo>
                    <a:pt x="1132" y="593"/>
                    <a:pt x="1130" y="590"/>
                    <a:pt x="1128" y="586"/>
                  </a:cubicBezTo>
                  <a:cubicBezTo>
                    <a:pt x="1127" y="585"/>
                    <a:pt x="1126" y="583"/>
                    <a:pt x="1125" y="582"/>
                  </a:cubicBezTo>
                  <a:cubicBezTo>
                    <a:pt x="1125" y="581"/>
                    <a:pt x="1124" y="579"/>
                    <a:pt x="1123" y="578"/>
                  </a:cubicBezTo>
                  <a:cubicBezTo>
                    <a:pt x="1123" y="576"/>
                    <a:pt x="1124" y="574"/>
                    <a:pt x="1124" y="572"/>
                  </a:cubicBezTo>
                  <a:cubicBezTo>
                    <a:pt x="1124" y="570"/>
                    <a:pt x="1123" y="568"/>
                    <a:pt x="1122" y="566"/>
                  </a:cubicBezTo>
                  <a:cubicBezTo>
                    <a:pt x="1122" y="564"/>
                    <a:pt x="1121" y="563"/>
                    <a:pt x="1121" y="561"/>
                  </a:cubicBezTo>
                  <a:cubicBezTo>
                    <a:pt x="1120" y="559"/>
                    <a:pt x="1119" y="558"/>
                    <a:pt x="1118" y="556"/>
                  </a:cubicBezTo>
                  <a:cubicBezTo>
                    <a:pt x="1117" y="555"/>
                    <a:pt x="1117" y="553"/>
                    <a:pt x="1116" y="551"/>
                  </a:cubicBezTo>
                  <a:cubicBezTo>
                    <a:pt x="1115" y="550"/>
                    <a:pt x="1114" y="548"/>
                    <a:pt x="1113" y="547"/>
                  </a:cubicBezTo>
                  <a:cubicBezTo>
                    <a:pt x="1111" y="545"/>
                    <a:pt x="1109" y="542"/>
                    <a:pt x="1106" y="540"/>
                  </a:cubicBezTo>
                  <a:cubicBezTo>
                    <a:pt x="1104" y="538"/>
                    <a:pt x="1102" y="535"/>
                    <a:pt x="1100" y="533"/>
                  </a:cubicBezTo>
                  <a:cubicBezTo>
                    <a:pt x="1098" y="531"/>
                    <a:pt x="1098" y="529"/>
                    <a:pt x="1097" y="527"/>
                  </a:cubicBezTo>
                  <a:cubicBezTo>
                    <a:pt x="1097" y="526"/>
                    <a:pt x="1096" y="525"/>
                    <a:pt x="1096" y="523"/>
                  </a:cubicBezTo>
                  <a:cubicBezTo>
                    <a:pt x="1095" y="521"/>
                    <a:pt x="1095" y="519"/>
                    <a:pt x="1094" y="518"/>
                  </a:cubicBezTo>
                  <a:cubicBezTo>
                    <a:pt x="1093" y="516"/>
                    <a:pt x="1092" y="515"/>
                    <a:pt x="1091" y="514"/>
                  </a:cubicBezTo>
                  <a:cubicBezTo>
                    <a:pt x="1091" y="512"/>
                    <a:pt x="1090" y="512"/>
                    <a:pt x="1089" y="510"/>
                  </a:cubicBezTo>
                  <a:cubicBezTo>
                    <a:pt x="1088" y="509"/>
                    <a:pt x="1089" y="507"/>
                    <a:pt x="1089" y="506"/>
                  </a:cubicBezTo>
                  <a:cubicBezTo>
                    <a:pt x="1090" y="505"/>
                    <a:pt x="1090" y="504"/>
                    <a:pt x="1091" y="502"/>
                  </a:cubicBezTo>
                  <a:cubicBezTo>
                    <a:pt x="1091" y="501"/>
                    <a:pt x="1093" y="500"/>
                    <a:pt x="1094" y="502"/>
                  </a:cubicBezTo>
                  <a:cubicBezTo>
                    <a:pt x="1094" y="502"/>
                    <a:pt x="1094" y="503"/>
                    <a:pt x="1094" y="504"/>
                  </a:cubicBezTo>
                  <a:cubicBezTo>
                    <a:pt x="1094" y="505"/>
                    <a:pt x="1095" y="505"/>
                    <a:pt x="1095" y="506"/>
                  </a:cubicBezTo>
                  <a:cubicBezTo>
                    <a:pt x="1096" y="507"/>
                    <a:pt x="1095" y="509"/>
                    <a:pt x="1095" y="511"/>
                  </a:cubicBezTo>
                  <a:cubicBezTo>
                    <a:pt x="1095" y="512"/>
                    <a:pt x="1097" y="512"/>
                    <a:pt x="1098" y="514"/>
                  </a:cubicBezTo>
                  <a:cubicBezTo>
                    <a:pt x="1098" y="515"/>
                    <a:pt x="1098" y="516"/>
                    <a:pt x="1100" y="517"/>
                  </a:cubicBezTo>
                  <a:cubicBezTo>
                    <a:pt x="1102" y="518"/>
                    <a:pt x="1105" y="520"/>
                    <a:pt x="1106" y="523"/>
                  </a:cubicBezTo>
                  <a:cubicBezTo>
                    <a:pt x="1107" y="526"/>
                    <a:pt x="1106" y="529"/>
                    <a:pt x="1108" y="532"/>
                  </a:cubicBezTo>
                  <a:cubicBezTo>
                    <a:pt x="1108" y="534"/>
                    <a:pt x="1109" y="535"/>
                    <a:pt x="1110" y="536"/>
                  </a:cubicBezTo>
                  <a:cubicBezTo>
                    <a:pt x="1111" y="537"/>
                    <a:pt x="1113" y="539"/>
                    <a:pt x="1114" y="540"/>
                  </a:cubicBezTo>
                  <a:cubicBezTo>
                    <a:pt x="1116" y="542"/>
                    <a:pt x="1118" y="543"/>
                    <a:pt x="1119" y="544"/>
                  </a:cubicBezTo>
                  <a:cubicBezTo>
                    <a:pt x="1120" y="546"/>
                    <a:pt x="1121" y="547"/>
                    <a:pt x="1123" y="548"/>
                  </a:cubicBezTo>
                  <a:cubicBezTo>
                    <a:pt x="1124" y="549"/>
                    <a:pt x="1125" y="550"/>
                    <a:pt x="1127" y="551"/>
                  </a:cubicBezTo>
                  <a:cubicBezTo>
                    <a:pt x="1128" y="552"/>
                    <a:pt x="1129" y="553"/>
                    <a:pt x="1130" y="552"/>
                  </a:cubicBezTo>
                  <a:cubicBezTo>
                    <a:pt x="1131" y="552"/>
                    <a:pt x="1131" y="551"/>
                    <a:pt x="1131" y="550"/>
                  </a:cubicBezTo>
                  <a:cubicBezTo>
                    <a:pt x="1131" y="549"/>
                    <a:pt x="1131" y="548"/>
                    <a:pt x="1131" y="548"/>
                  </a:cubicBezTo>
                  <a:cubicBezTo>
                    <a:pt x="1132" y="546"/>
                    <a:pt x="1132" y="545"/>
                    <a:pt x="1133" y="543"/>
                  </a:cubicBezTo>
                  <a:cubicBezTo>
                    <a:pt x="1134" y="540"/>
                    <a:pt x="1135" y="537"/>
                    <a:pt x="1136" y="533"/>
                  </a:cubicBezTo>
                  <a:cubicBezTo>
                    <a:pt x="1137" y="532"/>
                    <a:pt x="1138" y="530"/>
                    <a:pt x="1138" y="529"/>
                  </a:cubicBezTo>
                  <a:cubicBezTo>
                    <a:pt x="1139" y="527"/>
                    <a:pt x="1139" y="526"/>
                    <a:pt x="1139" y="524"/>
                  </a:cubicBezTo>
                  <a:cubicBezTo>
                    <a:pt x="1140" y="521"/>
                    <a:pt x="1142" y="519"/>
                    <a:pt x="1143" y="516"/>
                  </a:cubicBezTo>
                  <a:cubicBezTo>
                    <a:pt x="1143" y="514"/>
                    <a:pt x="1143" y="513"/>
                    <a:pt x="1144" y="511"/>
                  </a:cubicBezTo>
                  <a:cubicBezTo>
                    <a:pt x="1144" y="511"/>
                    <a:pt x="1144" y="510"/>
                    <a:pt x="1145" y="511"/>
                  </a:cubicBezTo>
                  <a:cubicBezTo>
                    <a:pt x="1145" y="512"/>
                    <a:pt x="1145" y="513"/>
                    <a:pt x="1145" y="513"/>
                  </a:cubicBezTo>
                  <a:cubicBezTo>
                    <a:pt x="1145" y="515"/>
                    <a:pt x="1145" y="516"/>
                    <a:pt x="1144" y="518"/>
                  </a:cubicBezTo>
                  <a:cubicBezTo>
                    <a:pt x="1144" y="519"/>
                    <a:pt x="1143" y="521"/>
                    <a:pt x="1143" y="522"/>
                  </a:cubicBezTo>
                  <a:cubicBezTo>
                    <a:pt x="1142" y="524"/>
                    <a:pt x="1142" y="525"/>
                    <a:pt x="1142" y="527"/>
                  </a:cubicBezTo>
                  <a:cubicBezTo>
                    <a:pt x="1141" y="528"/>
                    <a:pt x="1141" y="530"/>
                    <a:pt x="1141" y="531"/>
                  </a:cubicBezTo>
                  <a:cubicBezTo>
                    <a:pt x="1140" y="534"/>
                    <a:pt x="1139" y="537"/>
                    <a:pt x="1138" y="540"/>
                  </a:cubicBezTo>
                  <a:cubicBezTo>
                    <a:pt x="1137" y="541"/>
                    <a:pt x="1137" y="542"/>
                    <a:pt x="1137" y="543"/>
                  </a:cubicBezTo>
                  <a:cubicBezTo>
                    <a:pt x="1137" y="543"/>
                    <a:pt x="1137" y="545"/>
                    <a:pt x="1137" y="546"/>
                  </a:cubicBezTo>
                  <a:cubicBezTo>
                    <a:pt x="1138" y="547"/>
                    <a:pt x="1139" y="545"/>
                    <a:pt x="1139" y="545"/>
                  </a:cubicBezTo>
                  <a:cubicBezTo>
                    <a:pt x="1140" y="543"/>
                    <a:pt x="1143" y="545"/>
                    <a:pt x="1145" y="544"/>
                  </a:cubicBezTo>
                  <a:cubicBezTo>
                    <a:pt x="1147" y="544"/>
                    <a:pt x="1148" y="544"/>
                    <a:pt x="1149" y="546"/>
                  </a:cubicBezTo>
                  <a:cubicBezTo>
                    <a:pt x="1151" y="547"/>
                    <a:pt x="1151" y="548"/>
                    <a:pt x="1152" y="549"/>
                  </a:cubicBezTo>
                  <a:cubicBezTo>
                    <a:pt x="1153" y="551"/>
                    <a:pt x="1154" y="553"/>
                    <a:pt x="1155" y="554"/>
                  </a:cubicBezTo>
                  <a:cubicBezTo>
                    <a:pt x="1156" y="555"/>
                    <a:pt x="1157" y="557"/>
                    <a:pt x="1158" y="558"/>
                  </a:cubicBezTo>
                  <a:cubicBezTo>
                    <a:pt x="1158" y="560"/>
                    <a:pt x="1160" y="562"/>
                    <a:pt x="1161" y="563"/>
                  </a:cubicBezTo>
                  <a:cubicBezTo>
                    <a:pt x="1163" y="565"/>
                    <a:pt x="1164" y="569"/>
                    <a:pt x="1167" y="571"/>
                  </a:cubicBezTo>
                  <a:cubicBezTo>
                    <a:pt x="1168" y="574"/>
                    <a:pt x="1170" y="576"/>
                    <a:pt x="1171" y="579"/>
                  </a:cubicBezTo>
                  <a:cubicBezTo>
                    <a:pt x="1172" y="580"/>
                    <a:pt x="1172" y="580"/>
                    <a:pt x="1172" y="581"/>
                  </a:cubicBezTo>
                  <a:cubicBezTo>
                    <a:pt x="1173" y="582"/>
                    <a:pt x="1174" y="583"/>
                    <a:pt x="1175" y="585"/>
                  </a:cubicBezTo>
                  <a:cubicBezTo>
                    <a:pt x="1176" y="586"/>
                    <a:pt x="1176" y="588"/>
                    <a:pt x="1177" y="589"/>
                  </a:cubicBezTo>
                  <a:cubicBezTo>
                    <a:pt x="1179" y="590"/>
                    <a:pt x="1179" y="591"/>
                    <a:pt x="1181" y="592"/>
                  </a:cubicBezTo>
                  <a:cubicBezTo>
                    <a:pt x="1182" y="593"/>
                    <a:pt x="1183" y="594"/>
                    <a:pt x="1183" y="596"/>
                  </a:cubicBezTo>
                  <a:cubicBezTo>
                    <a:pt x="1183" y="597"/>
                    <a:pt x="1183" y="599"/>
                    <a:pt x="1184" y="600"/>
                  </a:cubicBezTo>
                  <a:cubicBezTo>
                    <a:pt x="1185" y="601"/>
                    <a:pt x="1186" y="602"/>
                    <a:pt x="1187" y="603"/>
                  </a:cubicBezTo>
                  <a:cubicBezTo>
                    <a:pt x="1188" y="605"/>
                    <a:pt x="1189" y="606"/>
                    <a:pt x="1191" y="607"/>
                  </a:cubicBezTo>
                  <a:cubicBezTo>
                    <a:pt x="1192" y="608"/>
                    <a:pt x="1193" y="609"/>
                    <a:pt x="1193" y="610"/>
                  </a:cubicBezTo>
                  <a:cubicBezTo>
                    <a:pt x="1194" y="611"/>
                    <a:pt x="1194" y="612"/>
                    <a:pt x="1194" y="613"/>
                  </a:cubicBezTo>
                  <a:cubicBezTo>
                    <a:pt x="1195" y="613"/>
                    <a:pt x="1195" y="614"/>
                    <a:pt x="1196" y="615"/>
                  </a:cubicBezTo>
                  <a:cubicBezTo>
                    <a:pt x="1197" y="618"/>
                    <a:pt x="1196" y="622"/>
                    <a:pt x="1197" y="625"/>
                  </a:cubicBezTo>
                  <a:cubicBezTo>
                    <a:pt x="1198" y="628"/>
                    <a:pt x="1200" y="629"/>
                    <a:pt x="1201" y="631"/>
                  </a:cubicBezTo>
                  <a:cubicBezTo>
                    <a:pt x="1202" y="633"/>
                    <a:pt x="1203" y="634"/>
                    <a:pt x="1205" y="635"/>
                  </a:cubicBezTo>
                  <a:cubicBezTo>
                    <a:pt x="1207" y="635"/>
                    <a:pt x="1209" y="634"/>
                    <a:pt x="1210" y="635"/>
                  </a:cubicBezTo>
                  <a:cubicBezTo>
                    <a:pt x="1212" y="635"/>
                    <a:pt x="1213" y="637"/>
                    <a:pt x="1214" y="638"/>
                  </a:cubicBezTo>
                  <a:cubicBezTo>
                    <a:pt x="1215" y="639"/>
                    <a:pt x="1217" y="640"/>
                    <a:pt x="1218" y="642"/>
                  </a:cubicBezTo>
                  <a:cubicBezTo>
                    <a:pt x="1219" y="643"/>
                    <a:pt x="1220" y="645"/>
                    <a:pt x="1221" y="646"/>
                  </a:cubicBezTo>
                  <a:cubicBezTo>
                    <a:pt x="1222" y="648"/>
                    <a:pt x="1224" y="649"/>
                    <a:pt x="1225" y="650"/>
                  </a:cubicBezTo>
                  <a:cubicBezTo>
                    <a:pt x="1226" y="654"/>
                    <a:pt x="1228" y="658"/>
                    <a:pt x="1230" y="661"/>
                  </a:cubicBezTo>
                  <a:cubicBezTo>
                    <a:pt x="1231" y="663"/>
                    <a:pt x="1231" y="665"/>
                    <a:pt x="1232" y="666"/>
                  </a:cubicBezTo>
                  <a:cubicBezTo>
                    <a:pt x="1233" y="668"/>
                    <a:pt x="1233" y="671"/>
                    <a:pt x="1234" y="672"/>
                  </a:cubicBezTo>
                  <a:cubicBezTo>
                    <a:pt x="1235" y="673"/>
                    <a:pt x="1236" y="674"/>
                    <a:pt x="1236" y="676"/>
                  </a:cubicBezTo>
                  <a:cubicBezTo>
                    <a:pt x="1236" y="678"/>
                    <a:pt x="1235" y="679"/>
                    <a:pt x="1234" y="680"/>
                  </a:cubicBezTo>
                  <a:cubicBezTo>
                    <a:pt x="1233" y="682"/>
                    <a:pt x="1234" y="683"/>
                    <a:pt x="1234" y="685"/>
                  </a:cubicBezTo>
                  <a:cubicBezTo>
                    <a:pt x="1234" y="686"/>
                    <a:pt x="1235" y="688"/>
                    <a:pt x="1235" y="689"/>
                  </a:cubicBezTo>
                  <a:cubicBezTo>
                    <a:pt x="1235" y="690"/>
                    <a:pt x="1235" y="692"/>
                    <a:pt x="1236" y="693"/>
                  </a:cubicBezTo>
                  <a:cubicBezTo>
                    <a:pt x="1236" y="695"/>
                    <a:pt x="1235" y="698"/>
                    <a:pt x="1235" y="701"/>
                  </a:cubicBezTo>
                  <a:cubicBezTo>
                    <a:pt x="1236" y="703"/>
                    <a:pt x="1236" y="705"/>
                    <a:pt x="1237" y="706"/>
                  </a:cubicBezTo>
                  <a:cubicBezTo>
                    <a:pt x="1239" y="710"/>
                    <a:pt x="1241" y="712"/>
                    <a:pt x="1244" y="715"/>
                  </a:cubicBezTo>
                  <a:cubicBezTo>
                    <a:pt x="1245" y="717"/>
                    <a:pt x="1245" y="718"/>
                    <a:pt x="1246" y="720"/>
                  </a:cubicBezTo>
                  <a:cubicBezTo>
                    <a:pt x="1247" y="721"/>
                    <a:pt x="1248" y="722"/>
                    <a:pt x="1250" y="723"/>
                  </a:cubicBezTo>
                  <a:cubicBezTo>
                    <a:pt x="1252" y="725"/>
                    <a:pt x="1256" y="724"/>
                    <a:pt x="1258" y="726"/>
                  </a:cubicBezTo>
                  <a:cubicBezTo>
                    <a:pt x="1260" y="727"/>
                    <a:pt x="1261" y="728"/>
                    <a:pt x="1262" y="729"/>
                  </a:cubicBezTo>
                  <a:cubicBezTo>
                    <a:pt x="1263" y="731"/>
                    <a:pt x="1264" y="732"/>
                    <a:pt x="1265" y="733"/>
                  </a:cubicBezTo>
                  <a:cubicBezTo>
                    <a:pt x="1268" y="736"/>
                    <a:pt x="1270" y="739"/>
                    <a:pt x="1272" y="743"/>
                  </a:cubicBezTo>
                  <a:cubicBezTo>
                    <a:pt x="1273" y="745"/>
                    <a:pt x="1274" y="746"/>
                    <a:pt x="1276" y="749"/>
                  </a:cubicBezTo>
                  <a:cubicBezTo>
                    <a:pt x="1277" y="750"/>
                    <a:pt x="1277" y="752"/>
                    <a:pt x="1278" y="754"/>
                  </a:cubicBezTo>
                  <a:cubicBezTo>
                    <a:pt x="1280" y="758"/>
                    <a:pt x="1282" y="761"/>
                    <a:pt x="1285" y="765"/>
                  </a:cubicBezTo>
                  <a:cubicBezTo>
                    <a:pt x="1287" y="768"/>
                    <a:pt x="1288" y="772"/>
                    <a:pt x="1291" y="776"/>
                  </a:cubicBezTo>
                  <a:cubicBezTo>
                    <a:pt x="1293" y="779"/>
                    <a:pt x="1296" y="781"/>
                    <a:pt x="1299" y="783"/>
                  </a:cubicBezTo>
                  <a:cubicBezTo>
                    <a:pt x="1301" y="784"/>
                    <a:pt x="1303" y="786"/>
                    <a:pt x="1304" y="788"/>
                  </a:cubicBezTo>
                  <a:cubicBezTo>
                    <a:pt x="1305" y="789"/>
                    <a:pt x="1306" y="790"/>
                    <a:pt x="1306" y="792"/>
                  </a:cubicBezTo>
                  <a:cubicBezTo>
                    <a:pt x="1306" y="794"/>
                    <a:pt x="1305" y="795"/>
                    <a:pt x="1306" y="797"/>
                  </a:cubicBezTo>
                  <a:cubicBezTo>
                    <a:pt x="1307" y="799"/>
                    <a:pt x="1309" y="798"/>
                    <a:pt x="1310" y="799"/>
                  </a:cubicBezTo>
                  <a:cubicBezTo>
                    <a:pt x="1311" y="800"/>
                    <a:pt x="1311" y="800"/>
                    <a:pt x="1311" y="801"/>
                  </a:cubicBezTo>
                  <a:cubicBezTo>
                    <a:pt x="1312" y="801"/>
                    <a:pt x="1312" y="802"/>
                    <a:pt x="1313" y="802"/>
                  </a:cubicBezTo>
                  <a:cubicBezTo>
                    <a:pt x="1314" y="804"/>
                    <a:pt x="1314" y="805"/>
                    <a:pt x="1315" y="807"/>
                  </a:cubicBezTo>
                  <a:cubicBezTo>
                    <a:pt x="1315" y="809"/>
                    <a:pt x="1315" y="810"/>
                    <a:pt x="1315" y="812"/>
                  </a:cubicBezTo>
                  <a:cubicBezTo>
                    <a:pt x="1315" y="813"/>
                    <a:pt x="1315" y="814"/>
                    <a:pt x="1315" y="815"/>
                  </a:cubicBezTo>
                  <a:cubicBezTo>
                    <a:pt x="1316" y="816"/>
                    <a:pt x="1316" y="817"/>
                    <a:pt x="1316" y="818"/>
                  </a:cubicBezTo>
                  <a:cubicBezTo>
                    <a:pt x="1316" y="818"/>
                    <a:pt x="1316" y="819"/>
                    <a:pt x="1316" y="820"/>
                  </a:cubicBezTo>
                  <a:cubicBezTo>
                    <a:pt x="1317" y="820"/>
                    <a:pt x="1316" y="821"/>
                    <a:pt x="1316" y="822"/>
                  </a:cubicBezTo>
                  <a:cubicBezTo>
                    <a:pt x="1316" y="824"/>
                    <a:pt x="1315" y="825"/>
                    <a:pt x="1315" y="826"/>
                  </a:cubicBezTo>
                  <a:cubicBezTo>
                    <a:pt x="1315" y="828"/>
                    <a:pt x="1316" y="829"/>
                    <a:pt x="1316" y="831"/>
                  </a:cubicBezTo>
                  <a:cubicBezTo>
                    <a:pt x="1316" y="833"/>
                    <a:pt x="1317" y="835"/>
                    <a:pt x="1315" y="837"/>
                  </a:cubicBezTo>
                  <a:cubicBezTo>
                    <a:pt x="1315" y="837"/>
                    <a:pt x="1313" y="838"/>
                    <a:pt x="1313" y="838"/>
                  </a:cubicBezTo>
                  <a:cubicBezTo>
                    <a:pt x="1312" y="840"/>
                    <a:pt x="1316" y="839"/>
                    <a:pt x="1316" y="839"/>
                  </a:cubicBezTo>
                  <a:cubicBezTo>
                    <a:pt x="1317" y="840"/>
                    <a:pt x="1317" y="841"/>
                    <a:pt x="1317" y="842"/>
                  </a:cubicBezTo>
                  <a:cubicBezTo>
                    <a:pt x="1317" y="843"/>
                    <a:pt x="1317" y="845"/>
                    <a:pt x="1318" y="846"/>
                  </a:cubicBezTo>
                  <a:cubicBezTo>
                    <a:pt x="1318" y="848"/>
                    <a:pt x="1318" y="850"/>
                    <a:pt x="1318" y="851"/>
                  </a:cubicBezTo>
                  <a:cubicBezTo>
                    <a:pt x="1319" y="853"/>
                    <a:pt x="1319" y="854"/>
                    <a:pt x="1320" y="856"/>
                  </a:cubicBezTo>
                  <a:cubicBezTo>
                    <a:pt x="1320" y="857"/>
                    <a:pt x="1320" y="859"/>
                    <a:pt x="1321" y="861"/>
                  </a:cubicBezTo>
                  <a:cubicBezTo>
                    <a:pt x="1321" y="862"/>
                    <a:pt x="1321" y="864"/>
                    <a:pt x="1322" y="865"/>
                  </a:cubicBezTo>
                  <a:cubicBezTo>
                    <a:pt x="1322" y="867"/>
                    <a:pt x="1323" y="868"/>
                    <a:pt x="1324" y="870"/>
                  </a:cubicBezTo>
                  <a:cubicBezTo>
                    <a:pt x="1325" y="871"/>
                    <a:pt x="1326" y="872"/>
                    <a:pt x="1326" y="874"/>
                  </a:cubicBezTo>
                  <a:cubicBezTo>
                    <a:pt x="1327" y="876"/>
                    <a:pt x="1326" y="878"/>
                    <a:pt x="1326" y="880"/>
                  </a:cubicBezTo>
                  <a:cubicBezTo>
                    <a:pt x="1326" y="880"/>
                    <a:pt x="1325" y="881"/>
                    <a:pt x="1325" y="882"/>
                  </a:cubicBezTo>
                  <a:cubicBezTo>
                    <a:pt x="1325" y="883"/>
                    <a:pt x="1326" y="884"/>
                    <a:pt x="1327" y="885"/>
                  </a:cubicBezTo>
                  <a:cubicBezTo>
                    <a:pt x="1328" y="886"/>
                    <a:pt x="1328" y="887"/>
                    <a:pt x="1328" y="888"/>
                  </a:cubicBezTo>
                  <a:cubicBezTo>
                    <a:pt x="1328" y="890"/>
                    <a:pt x="1329" y="891"/>
                    <a:pt x="1330" y="893"/>
                  </a:cubicBezTo>
                  <a:cubicBezTo>
                    <a:pt x="1330" y="895"/>
                    <a:pt x="1330" y="895"/>
                    <a:pt x="1332" y="896"/>
                  </a:cubicBezTo>
                  <a:cubicBezTo>
                    <a:pt x="1334" y="896"/>
                    <a:pt x="1335" y="896"/>
                    <a:pt x="1337" y="896"/>
                  </a:cubicBezTo>
                  <a:cubicBezTo>
                    <a:pt x="1340" y="896"/>
                    <a:pt x="1343" y="896"/>
                    <a:pt x="1347" y="896"/>
                  </a:cubicBezTo>
                  <a:cubicBezTo>
                    <a:pt x="1348" y="896"/>
                    <a:pt x="1350" y="896"/>
                    <a:pt x="1352" y="895"/>
                  </a:cubicBezTo>
                  <a:cubicBezTo>
                    <a:pt x="1353" y="895"/>
                    <a:pt x="1354" y="894"/>
                    <a:pt x="1356" y="893"/>
                  </a:cubicBezTo>
                  <a:cubicBezTo>
                    <a:pt x="1357" y="893"/>
                    <a:pt x="1359" y="893"/>
                    <a:pt x="1361" y="893"/>
                  </a:cubicBezTo>
                  <a:cubicBezTo>
                    <a:pt x="1362" y="894"/>
                    <a:pt x="1364" y="894"/>
                    <a:pt x="1365" y="894"/>
                  </a:cubicBezTo>
                  <a:cubicBezTo>
                    <a:pt x="1366" y="893"/>
                    <a:pt x="1366" y="891"/>
                    <a:pt x="1367" y="890"/>
                  </a:cubicBezTo>
                  <a:cubicBezTo>
                    <a:pt x="1368" y="888"/>
                    <a:pt x="1369" y="887"/>
                    <a:pt x="1370" y="887"/>
                  </a:cubicBezTo>
                  <a:cubicBezTo>
                    <a:pt x="1372" y="886"/>
                    <a:pt x="1373" y="886"/>
                    <a:pt x="1374" y="885"/>
                  </a:cubicBezTo>
                  <a:cubicBezTo>
                    <a:pt x="1376" y="884"/>
                    <a:pt x="1377" y="883"/>
                    <a:pt x="1378" y="882"/>
                  </a:cubicBezTo>
                  <a:cubicBezTo>
                    <a:pt x="1379" y="881"/>
                    <a:pt x="1381" y="880"/>
                    <a:pt x="1382" y="880"/>
                  </a:cubicBezTo>
                  <a:cubicBezTo>
                    <a:pt x="1384" y="880"/>
                    <a:pt x="1385" y="880"/>
                    <a:pt x="1387" y="879"/>
                  </a:cubicBezTo>
                  <a:cubicBezTo>
                    <a:pt x="1390" y="879"/>
                    <a:pt x="1393" y="877"/>
                    <a:pt x="1396" y="877"/>
                  </a:cubicBezTo>
                  <a:cubicBezTo>
                    <a:pt x="1398" y="877"/>
                    <a:pt x="1399" y="877"/>
                    <a:pt x="1401" y="877"/>
                  </a:cubicBezTo>
                  <a:cubicBezTo>
                    <a:pt x="1402" y="877"/>
                    <a:pt x="1403" y="876"/>
                    <a:pt x="1404" y="876"/>
                  </a:cubicBezTo>
                  <a:cubicBezTo>
                    <a:pt x="1405" y="876"/>
                    <a:pt x="1406" y="876"/>
                    <a:pt x="1408" y="876"/>
                  </a:cubicBezTo>
                  <a:cubicBezTo>
                    <a:pt x="1409" y="875"/>
                    <a:pt x="1411" y="875"/>
                    <a:pt x="1413" y="875"/>
                  </a:cubicBezTo>
                  <a:cubicBezTo>
                    <a:pt x="1415" y="874"/>
                    <a:pt x="1416" y="874"/>
                    <a:pt x="1418" y="873"/>
                  </a:cubicBezTo>
                  <a:cubicBezTo>
                    <a:pt x="1420" y="872"/>
                    <a:pt x="1421" y="870"/>
                    <a:pt x="1423" y="869"/>
                  </a:cubicBezTo>
                  <a:cubicBezTo>
                    <a:pt x="1424" y="868"/>
                    <a:pt x="1425" y="867"/>
                    <a:pt x="1427" y="867"/>
                  </a:cubicBezTo>
                  <a:cubicBezTo>
                    <a:pt x="1429" y="866"/>
                    <a:pt x="1430" y="866"/>
                    <a:pt x="1432" y="866"/>
                  </a:cubicBezTo>
                  <a:cubicBezTo>
                    <a:pt x="1435" y="866"/>
                    <a:pt x="1439" y="866"/>
                    <a:pt x="1442" y="866"/>
                  </a:cubicBezTo>
                  <a:cubicBezTo>
                    <a:pt x="1444" y="866"/>
                    <a:pt x="1445" y="865"/>
                    <a:pt x="1446" y="863"/>
                  </a:cubicBezTo>
                  <a:cubicBezTo>
                    <a:pt x="1447" y="861"/>
                    <a:pt x="1449" y="859"/>
                    <a:pt x="1450" y="858"/>
                  </a:cubicBezTo>
                  <a:cubicBezTo>
                    <a:pt x="1452" y="857"/>
                    <a:pt x="1454" y="855"/>
                    <a:pt x="1456" y="854"/>
                  </a:cubicBezTo>
                  <a:cubicBezTo>
                    <a:pt x="1458" y="853"/>
                    <a:pt x="1460" y="851"/>
                    <a:pt x="1462" y="850"/>
                  </a:cubicBezTo>
                  <a:cubicBezTo>
                    <a:pt x="1464" y="849"/>
                    <a:pt x="1466" y="849"/>
                    <a:pt x="1469" y="848"/>
                  </a:cubicBezTo>
                  <a:cubicBezTo>
                    <a:pt x="1471" y="848"/>
                    <a:pt x="1473" y="847"/>
                    <a:pt x="1476" y="846"/>
                  </a:cubicBezTo>
                  <a:cubicBezTo>
                    <a:pt x="1477" y="846"/>
                    <a:pt x="1478" y="846"/>
                    <a:pt x="1479" y="845"/>
                  </a:cubicBezTo>
                  <a:cubicBezTo>
                    <a:pt x="1481" y="845"/>
                    <a:pt x="1483" y="844"/>
                    <a:pt x="1485" y="844"/>
                  </a:cubicBezTo>
                  <a:cubicBezTo>
                    <a:pt x="1488" y="843"/>
                    <a:pt x="1491" y="842"/>
                    <a:pt x="1493" y="841"/>
                  </a:cubicBezTo>
                  <a:cubicBezTo>
                    <a:pt x="1497" y="840"/>
                    <a:pt x="1501" y="839"/>
                    <a:pt x="1505" y="837"/>
                  </a:cubicBezTo>
                  <a:cubicBezTo>
                    <a:pt x="1506" y="837"/>
                    <a:pt x="1508" y="836"/>
                    <a:pt x="1509" y="835"/>
                  </a:cubicBezTo>
                  <a:cubicBezTo>
                    <a:pt x="1511" y="834"/>
                    <a:pt x="1512" y="834"/>
                    <a:pt x="1514" y="833"/>
                  </a:cubicBezTo>
                  <a:cubicBezTo>
                    <a:pt x="1516" y="833"/>
                    <a:pt x="1517" y="832"/>
                    <a:pt x="1519" y="831"/>
                  </a:cubicBezTo>
                  <a:cubicBezTo>
                    <a:pt x="1520" y="831"/>
                    <a:pt x="1522" y="831"/>
                    <a:pt x="1522" y="829"/>
                  </a:cubicBezTo>
                  <a:cubicBezTo>
                    <a:pt x="1523" y="826"/>
                    <a:pt x="1520" y="823"/>
                    <a:pt x="1522" y="820"/>
                  </a:cubicBezTo>
                  <a:cubicBezTo>
                    <a:pt x="1523" y="818"/>
                    <a:pt x="1524" y="817"/>
                    <a:pt x="1525" y="816"/>
                  </a:cubicBezTo>
                  <a:cubicBezTo>
                    <a:pt x="1526" y="815"/>
                    <a:pt x="1527" y="813"/>
                    <a:pt x="1528" y="812"/>
                  </a:cubicBezTo>
                  <a:cubicBezTo>
                    <a:pt x="1529" y="811"/>
                    <a:pt x="1531" y="811"/>
                    <a:pt x="1532" y="811"/>
                  </a:cubicBezTo>
                  <a:cubicBezTo>
                    <a:pt x="1534" y="810"/>
                    <a:pt x="1535" y="809"/>
                    <a:pt x="1536" y="809"/>
                  </a:cubicBezTo>
                  <a:cubicBezTo>
                    <a:pt x="1538" y="808"/>
                    <a:pt x="1540" y="808"/>
                    <a:pt x="1541" y="807"/>
                  </a:cubicBezTo>
                  <a:cubicBezTo>
                    <a:pt x="1545" y="806"/>
                    <a:pt x="1549" y="805"/>
                    <a:pt x="1552" y="803"/>
                  </a:cubicBezTo>
                  <a:cubicBezTo>
                    <a:pt x="1554" y="803"/>
                    <a:pt x="1555" y="802"/>
                    <a:pt x="1556" y="801"/>
                  </a:cubicBezTo>
                  <a:cubicBezTo>
                    <a:pt x="1558" y="801"/>
                    <a:pt x="1559" y="800"/>
                    <a:pt x="1561" y="800"/>
                  </a:cubicBezTo>
                  <a:cubicBezTo>
                    <a:pt x="1562" y="799"/>
                    <a:pt x="1564" y="798"/>
                    <a:pt x="1565" y="798"/>
                  </a:cubicBezTo>
                  <a:cubicBezTo>
                    <a:pt x="1567" y="798"/>
                    <a:pt x="1569" y="798"/>
                    <a:pt x="1570" y="798"/>
                  </a:cubicBezTo>
                  <a:cubicBezTo>
                    <a:pt x="1573" y="798"/>
                    <a:pt x="1576" y="800"/>
                    <a:pt x="1579" y="799"/>
                  </a:cubicBezTo>
                  <a:cubicBezTo>
                    <a:pt x="1581" y="799"/>
                    <a:pt x="1583" y="799"/>
                    <a:pt x="1584" y="798"/>
                  </a:cubicBezTo>
                  <a:cubicBezTo>
                    <a:pt x="1585" y="797"/>
                    <a:pt x="1586" y="796"/>
                    <a:pt x="1587" y="795"/>
                  </a:cubicBezTo>
                  <a:cubicBezTo>
                    <a:pt x="1588" y="793"/>
                    <a:pt x="1588" y="792"/>
                    <a:pt x="1588" y="790"/>
                  </a:cubicBezTo>
                  <a:cubicBezTo>
                    <a:pt x="1588" y="788"/>
                    <a:pt x="1589" y="787"/>
                    <a:pt x="1589" y="785"/>
                  </a:cubicBezTo>
                  <a:cubicBezTo>
                    <a:pt x="1589" y="784"/>
                    <a:pt x="1590" y="782"/>
                    <a:pt x="1592" y="781"/>
                  </a:cubicBezTo>
                  <a:cubicBezTo>
                    <a:pt x="1592" y="781"/>
                    <a:pt x="1593" y="780"/>
                    <a:pt x="1593" y="780"/>
                  </a:cubicBezTo>
                  <a:cubicBezTo>
                    <a:pt x="1594" y="780"/>
                    <a:pt x="1594" y="779"/>
                    <a:pt x="1595" y="779"/>
                  </a:cubicBezTo>
                  <a:cubicBezTo>
                    <a:pt x="1598" y="777"/>
                    <a:pt x="1602" y="779"/>
                    <a:pt x="1605" y="779"/>
                  </a:cubicBezTo>
                  <a:cubicBezTo>
                    <a:pt x="1607" y="779"/>
                    <a:pt x="1608" y="778"/>
                    <a:pt x="1609" y="777"/>
                  </a:cubicBezTo>
                  <a:cubicBezTo>
                    <a:pt x="1611" y="776"/>
                    <a:pt x="1612" y="776"/>
                    <a:pt x="1614" y="775"/>
                  </a:cubicBezTo>
                  <a:cubicBezTo>
                    <a:pt x="1615" y="775"/>
                    <a:pt x="1616" y="774"/>
                    <a:pt x="1616" y="772"/>
                  </a:cubicBezTo>
                  <a:cubicBezTo>
                    <a:pt x="1616" y="771"/>
                    <a:pt x="1616" y="771"/>
                    <a:pt x="1617" y="770"/>
                  </a:cubicBezTo>
                  <a:cubicBezTo>
                    <a:pt x="1617" y="769"/>
                    <a:pt x="1618" y="768"/>
                    <a:pt x="1618" y="767"/>
                  </a:cubicBezTo>
                  <a:cubicBezTo>
                    <a:pt x="1619" y="766"/>
                    <a:pt x="1619" y="765"/>
                    <a:pt x="1619" y="764"/>
                  </a:cubicBezTo>
                  <a:cubicBezTo>
                    <a:pt x="1620" y="762"/>
                    <a:pt x="1621" y="761"/>
                    <a:pt x="1623" y="760"/>
                  </a:cubicBezTo>
                  <a:cubicBezTo>
                    <a:pt x="1623" y="759"/>
                    <a:pt x="1624" y="759"/>
                    <a:pt x="1625" y="759"/>
                  </a:cubicBezTo>
                  <a:cubicBezTo>
                    <a:pt x="1626" y="758"/>
                    <a:pt x="1627" y="759"/>
                    <a:pt x="1628" y="759"/>
                  </a:cubicBezTo>
                  <a:cubicBezTo>
                    <a:pt x="1629" y="758"/>
                    <a:pt x="1631" y="757"/>
                    <a:pt x="1632" y="756"/>
                  </a:cubicBezTo>
                  <a:cubicBezTo>
                    <a:pt x="1635" y="755"/>
                    <a:pt x="1639" y="756"/>
                    <a:pt x="1642" y="755"/>
                  </a:cubicBezTo>
                  <a:cubicBezTo>
                    <a:pt x="1643" y="754"/>
                    <a:pt x="1644" y="753"/>
                    <a:pt x="1644" y="751"/>
                  </a:cubicBezTo>
                  <a:cubicBezTo>
                    <a:pt x="1644" y="749"/>
                    <a:pt x="1642" y="748"/>
                    <a:pt x="1642" y="747"/>
                  </a:cubicBezTo>
                  <a:cubicBezTo>
                    <a:pt x="1642" y="745"/>
                    <a:pt x="1643" y="745"/>
                    <a:pt x="1643" y="743"/>
                  </a:cubicBezTo>
                  <a:cubicBezTo>
                    <a:pt x="1643" y="743"/>
                    <a:pt x="1642" y="742"/>
                    <a:pt x="1642" y="742"/>
                  </a:cubicBezTo>
                  <a:cubicBezTo>
                    <a:pt x="1641" y="740"/>
                    <a:pt x="1641" y="737"/>
                    <a:pt x="1642" y="736"/>
                  </a:cubicBezTo>
                  <a:cubicBezTo>
                    <a:pt x="1642" y="734"/>
                    <a:pt x="1643" y="732"/>
                    <a:pt x="1644" y="731"/>
                  </a:cubicBezTo>
                  <a:cubicBezTo>
                    <a:pt x="1645" y="729"/>
                    <a:pt x="1645" y="727"/>
                    <a:pt x="1645" y="726"/>
                  </a:cubicBezTo>
                  <a:cubicBezTo>
                    <a:pt x="1646" y="724"/>
                    <a:pt x="1647" y="723"/>
                    <a:pt x="1648" y="722"/>
                  </a:cubicBezTo>
                  <a:cubicBezTo>
                    <a:pt x="1649" y="721"/>
                    <a:pt x="1649" y="719"/>
                    <a:pt x="1650" y="718"/>
                  </a:cubicBezTo>
                  <a:cubicBezTo>
                    <a:pt x="1651" y="717"/>
                    <a:pt x="1654" y="717"/>
                    <a:pt x="1653" y="719"/>
                  </a:cubicBezTo>
                  <a:cubicBezTo>
                    <a:pt x="1652" y="720"/>
                    <a:pt x="1652" y="720"/>
                    <a:pt x="1652" y="721"/>
                  </a:cubicBezTo>
                  <a:cubicBezTo>
                    <a:pt x="1652" y="722"/>
                    <a:pt x="1653" y="722"/>
                    <a:pt x="1654" y="722"/>
                  </a:cubicBezTo>
                  <a:cubicBezTo>
                    <a:pt x="1655" y="722"/>
                    <a:pt x="1655" y="722"/>
                    <a:pt x="1656" y="722"/>
                  </a:cubicBezTo>
                  <a:cubicBezTo>
                    <a:pt x="1657" y="722"/>
                    <a:pt x="1657" y="722"/>
                    <a:pt x="1658" y="722"/>
                  </a:cubicBezTo>
                  <a:cubicBezTo>
                    <a:pt x="1661" y="721"/>
                    <a:pt x="1661" y="717"/>
                    <a:pt x="1663" y="715"/>
                  </a:cubicBezTo>
                  <a:cubicBezTo>
                    <a:pt x="1663" y="714"/>
                    <a:pt x="1664" y="713"/>
                    <a:pt x="1665" y="712"/>
                  </a:cubicBezTo>
                  <a:cubicBezTo>
                    <a:pt x="1665" y="711"/>
                    <a:pt x="1665" y="711"/>
                    <a:pt x="1666" y="710"/>
                  </a:cubicBezTo>
                  <a:cubicBezTo>
                    <a:pt x="1666" y="708"/>
                    <a:pt x="1668" y="705"/>
                    <a:pt x="1670" y="704"/>
                  </a:cubicBezTo>
                  <a:cubicBezTo>
                    <a:pt x="1671" y="703"/>
                    <a:pt x="1672" y="702"/>
                    <a:pt x="1674" y="701"/>
                  </a:cubicBezTo>
                  <a:cubicBezTo>
                    <a:pt x="1675" y="700"/>
                    <a:pt x="1676" y="699"/>
                    <a:pt x="1677" y="698"/>
                  </a:cubicBezTo>
                  <a:cubicBezTo>
                    <a:pt x="1679" y="696"/>
                    <a:pt x="1679" y="695"/>
                    <a:pt x="1680" y="693"/>
                  </a:cubicBezTo>
                  <a:cubicBezTo>
                    <a:pt x="1681" y="691"/>
                    <a:pt x="1682" y="690"/>
                    <a:pt x="1683" y="689"/>
                  </a:cubicBezTo>
                  <a:cubicBezTo>
                    <a:pt x="1684" y="688"/>
                    <a:pt x="1684" y="686"/>
                    <a:pt x="1684" y="685"/>
                  </a:cubicBezTo>
                  <a:cubicBezTo>
                    <a:pt x="1685" y="684"/>
                    <a:pt x="1685" y="684"/>
                    <a:pt x="1685" y="683"/>
                  </a:cubicBezTo>
                  <a:cubicBezTo>
                    <a:pt x="1686" y="682"/>
                    <a:pt x="1686" y="682"/>
                    <a:pt x="1686" y="681"/>
                  </a:cubicBezTo>
                  <a:cubicBezTo>
                    <a:pt x="1687" y="680"/>
                    <a:pt x="1689" y="678"/>
                    <a:pt x="1688" y="676"/>
                  </a:cubicBezTo>
                  <a:cubicBezTo>
                    <a:pt x="1688" y="676"/>
                    <a:pt x="1688" y="675"/>
                    <a:pt x="1688" y="674"/>
                  </a:cubicBezTo>
                  <a:cubicBezTo>
                    <a:pt x="1688" y="674"/>
                    <a:pt x="1688" y="673"/>
                    <a:pt x="1687" y="673"/>
                  </a:cubicBezTo>
                  <a:cubicBezTo>
                    <a:pt x="1687" y="672"/>
                    <a:pt x="1686" y="673"/>
                    <a:pt x="1686" y="673"/>
                  </a:cubicBezTo>
                  <a:cubicBezTo>
                    <a:pt x="1685" y="673"/>
                    <a:pt x="1685" y="673"/>
                    <a:pt x="1684" y="673"/>
                  </a:cubicBezTo>
                  <a:cubicBezTo>
                    <a:pt x="1683" y="672"/>
                    <a:pt x="1682" y="673"/>
                    <a:pt x="1681" y="672"/>
                  </a:cubicBezTo>
                  <a:cubicBezTo>
                    <a:pt x="1680" y="672"/>
                    <a:pt x="1680" y="671"/>
                    <a:pt x="1679" y="670"/>
                  </a:cubicBezTo>
                  <a:cubicBezTo>
                    <a:pt x="1678" y="669"/>
                    <a:pt x="1677" y="668"/>
                    <a:pt x="1675" y="667"/>
                  </a:cubicBezTo>
                  <a:cubicBezTo>
                    <a:pt x="1674" y="665"/>
                    <a:pt x="1673" y="664"/>
                    <a:pt x="1672" y="662"/>
                  </a:cubicBezTo>
                  <a:cubicBezTo>
                    <a:pt x="1672" y="661"/>
                    <a:pt x="1671" y="660"/>
                    <a:pt x="1670" y="659"/>
                  </a:cubicBezTo>
                  <a:cubicBezTo>
                    <a:pt x="1668" y="658"/>
                    <a:pt x="1667" y="657"/>
                    <a:pt x="1666" y="656"/>
                  </a:cubicBezTo>
                  <a:cubicBezTo>
                    <a:pt x="1666" y="654"/>
                    <a:pt x="1665" y="653"/>
                    <a:pt x="1664" y="652"/>
                  </a:cubicBezTo>
                  <a:cubicBezTo>
                    <a:pt x="1662" y="651"/>
                    <a:pt x="1662" y="649"/>
                    <a:pt x="1660" y="648"/>
                  </a:cubicBezTo>
                  <a:cubicBezTo>
                    <a:pt x="1659" y="647"/>
                    <a:pt x="1657" y="648"/>
                    <a:pt x="1656" y="648"/>
                  </a:cubicBezTo>
                  <a:cubicBezTo>
                    <a:pt x="1653" y="648"/>
                    <a:pt x="1650" y="646"/>
                    <a:pt x="1647" y="645"/>
                  </a:cubicBezTo>
                  <a:cubicBezTo>
                    <a:pt x="1646" y="645"/>
                    <a:pt x="1644" y="645"/>
                    <a:pt x="1643" y="644"/>
                  </a:cubicBezTo>
                  <a:cubicBezTo>
                    <a:pt x="1641" y="644"/>
                    <a:pt x="1641" y="643"/>
                    <a:pt x="1639" y="643"/>
                  </a:cubicBezTo>
                  <a:cubicBezTo>
                    <a:pt x="1636" y="642"/>
                    <a:pt x="1633" y="641"/>
                    <a:pt x="1630" y="640"/>
                  </a:cubicBezTo>
                  <a:cubicBezTo>
                    <a:pt x="1627" y="639"/>
                    <a:pt x="1625" y="637"/>
                    <a:pt x="1622" y="634"/>
                  </a:cubicBezTo>
                  <a:cubicBezTo>
                    <a:pt x="1621" y="632"/>
                    <a:pt x="1620" y="631"/>
                    <a:pt x="1618" y="630"/>
                  </a:cubicBezTo>
                  <a:cubicBezTo>
                    <a:pt x="1617" y="628"/>
                    <a:pt x="1616" y="626"/>
                    <a:pt x="1615" y="624"/>
                  </a:cubicBezTo>
                  <a:cubicBezTo>
                    <a:pt x="1615" y="623"/>
                    <a:pt x="1614" y="622"/>
                    <a:pt x="1614" y="621"/>
                  </a:cubicBezTo>
                  <a:cubicBezTo>
                    <a:pt x="1614" y="620"/>
                    <a:pt x="1613" y="619"/>
                    <a:pt x="1613" y="618"/>
                  </a:cubicBezTo>
                  <a:cubicBezTo>
                    <a:pt x="1613" y="618"/>
                    <a:pt x="1613" y="617"/>
                    <a:pt x="1613" y="616"/>
                  </a:cubicBezTo>
                  <a:cubicBezTo>
                    <a:pt x="1612" y="613"/>
                    <a:pt x="1613" y="610"/>
                    <a:pt x="1612" y="608"/>
                  </a:cubicBezTo>
                  <a:cubicBezTo>
                    <a:pt x="1612" y="606"/>
                    <a:pt x="1612" y="605"/>
                    <a:pt x="1611" y="604"/>
                  </a:cubicBezTo>
                  <a:cubicBezTo>
                    <a:pt x="1610" y="603"/>
                    <a:pt x="1610" y="602"/>
                    <a:pt x="1611" y="600"/>
                  </a:cubicBezTo>
                  <a:cubicBezTo>
                    <a:pt x="1611" y="599"/>
                    <a:pt x="1612" y="598"/>
                    <a:pt x="1612" y="597"/>
                  </a:cubicBezTo>
                  <a:cubicBezTo>
                    <a:pt x="1612" y="596"/>
                    <a:pt x="1613" y="596"/>
                    <a:pt x="1613" y="595"/>
                  </a:cubicBezTo>
                  <a:cubicBezTo>
                    <a:pt x="1613" y="594"/>
                    <a:pt x="1613" y="593"/>
                    <a:pt x="1614" y="593"/>
                  </a:cubicBezTo>
                  <a:cubicBezTo>
                    <a:pt x="1614" y="592"/>
                    <a:pt x="1615" y="591"/>
                    <a:pt x="1615" y="590"/>
                  </a:cubicBezTo>
                  <a:cubicBezTo>
                    <a:pt x="1615" y="590"/>
                    <a:pt x="1612" y="590"/>
                    <a:pt x="1613" y="589"/>
                  </a:cubicBezTo>
                  <a:cubicBezTo>
                    <a:pt x="1614" y="588"/>
                    <a:pt x="1614" y="589"/>
                    <a:pt x="1615" y="588"/>
                  </a:cubicBezTo>
                  <a:cubicBezTo>
                    <a:pt x="1615" y="588"/>
                    <a:pt x="1615" y="587"/>
                    <a:pt x="1615" y="587"/>
                  </a:cubicBezTo>
                  <a:cubicBezTo>
                    <a:pt x="1615" y="586"/>
                    <a:pt x="1616" y="586"/>
                    <a:pt x="1616" y="585"/>
                  </a:cubicBezTo>
                  <a:cubicBezTo>
                    <a:pt x="1616" y="584"/>
                    <a:pt x="1615" y="585"/>
                    <a:pt x="1615" y="585"/>
                  </a:cubicBezTo>
                  <a:cubicBezTo>
                    <a:pt x="1614" y="586"/>
                    <a:pt x="1613" y="585"/>
                    <a:pt x="1613" y="585"/>
                  </a:cubicBezTo>
                  <a:cubicBezTo>
                    <a:pt x="1611" y="584"/>
                    <a:pt x="1610" y="585"/>
                    <a:pt x="1609" y="586"/>
                  </a:cubicBezTo>
                  <a:cubicBezTo>
                    <a:pt x="1608" y="587"/>
                    <a:pt x="1607" y="588"/>
                    <a:pt x="1606" y="589"/>
                  </a:cubicBezTo>
                  <a:cubicBezTo>
                    <a:pt x="1606" y="591"/>
                    <a:pt x="1605" y="592"/>
                    <a:pt x="1604" y="594"/>
                  </a:cubicBezTo>
                  <a:cubicBezTo>
                    <a:pt x="1602" y="595"/>
                    <a:pt x="1602" y="596"/>
                    <a:pt x="1601" y="598"/>
                  </a:cubicBezTo>
                  <a:cubicBezTo>
                    <a:pt x="1599" y="600"/>
                    <a:pt x="1597" y="602"/>
                    <a:pt x="1595" y="604"/>
                  </a:cubicBezTo>
                  <a:cubicBezTo>
                    <a:pt x="1593" y="605"/>
                    <a:pt x="1592" y="606"/>
                    <a:pt x="1590" y="607"/>
                  </a:cubicBezTo>
                  <a:cubicBezTo>
                    <a:pt x="1588" y="609"/>
                    <a:pt x="1587" y="610"/>
                    <a:pt x="1586" y="612"/>
                  </a:cubicBezTo>
                  <a:cubicBezTo>
                    <a:pt x="1584" y="614"/>
                    <a:pt x="1583" y="615"/>
                    <a:pt x="1581" y="617"/>
                  </a:cubicBezTo>
                  <a:cubicBezTo>
                    <a:pt x="1578" y="619"/>
                    <a:pt x="1574" y="621"/>
                    <a:pt x="1573" y="625"/>
                  </a:cubicBezTo>
                  <a:cubicBezTo>
                    <a:pt x="1572" y="626"/>
                    <a:pt x="1572" y="628"/>
                    <a:pt x="1571" y="630"/>
                  </a:cubicBezTo>
                  <a:cubicBezTo>
                    <a:pt x="1570" y="631"/>
                    <a:pt x="1568" y="635"/>
                    <a:pt x="1566" y="634"/>
                  </a:cubicBezTo>
                  <a:cubicBezTo>
                    <a:pt x="1565" y="634"/>
                    <a:pt x="1565" y="634"/>
                    <a:pt x="1565" y="633"/>
                  </a:cubicBezTo>
                  <a:cubicBezTo>
                    <a:pt x="1564" y="633"/>
                    <a:pt x="1563" y="633"/>
                    <a:pt x="1562" y="633"/>
                  </a:cubicBezTo>
                  <a:cubicBezTo>
                    <a:pt x="1561" y="634"/>
                    <a:pt x="1561" y="634"/>
                    <a:pt x="1561" y="634"/>
                  </a:cubicBezTo>
                  <a:cubicBezTo>
                    <a:pt x="1561" y="635"/>
                    <a:pt x="1562" y="635"/>
                    <a:pt x="1562" y="635"/>
                  </a:cubicBezTo>
                  <a:cubicBezTo>
                    <a:pt x="1563" y="636"/>
                    <a:pt x="1558" y="638"/>
                    <a:pt x="1558" y="637"/>
                  </a:cubicBezTo>
                  <a:cubicBezTo>
                    <a:pt x="1558" y="636"/>
                    <a:pt x="1559" y="636"/>
                    <a:pt x="1559" y="635"/>
                  </a:cubicBezTo>
                  <a:cubicBezTo>
                    <a:pt x="1559" y="634"/>
                    <a:pt x="1558" y="634"/>
                    <a:pt x="1558" y="634"/>
                  </a:cubicBezTo>
                  <a:cubicBezTo>
                    <a:pt x="1556" y="633"/>
                    <a:pt x="1555" y="634"/>
                    <a:pt x="1554" y="635"/>
                  </a:cubicBezTo>
                  <a:cubicBezTo>
                    <a:pt x="1553" y="635"/>
                    <a:pt x="1552" y="635"/>
                    <a:pt x="1552" y="636"/>
                  </a:cubicBezTo>
                  <a:cubicBezTo>
                    <a:pt x="1552" y="637"/>
                    <a:pt x="1553" y="636"/>
                    <a:pt x="1554" y="636"/>
                  </a:cubicBezTo>
                  <a:cubicBezTo>
                    <a:pt x="1555" y="636"/>
                    <a:pt x="1555" y="636"/>
                    <a:pt x="1556" y="637"/>
                  </a:cubicBezTo>
                  <a:cubicBezTo>
                    <a:pt x="1556" y="637"/>
                    <a:pt x="1557" y="637"/>
                    <a:pt x="1557" y="638"/>
                  </a:cubicBezTo>
                  <a:cubicBezTo>
                    <a:pt x="1557" y="638"/>
                    <a:pt x="1556" y="638"/>
                    <a:pt x="1555" y="638"/>
                  </a:cubicBezTo>
                  <a:cubicBezTo>
                    <a:pt x="1554" y="638"/>
                    <a:pt x="1554" y="639"/>
                    <a:pt x="1553" y="639"/>
                  </a:cubicBezTo>
                  <a:cubicBezTo>
                    <a:pt x="1553" y="638"/>
                    <a:pt x="1553" y="638"/>
                    <a:pt x="1552" y="637"/>
                  </a:cubicBezTo>
                  <a:cubicBezTo>
                    <a:pt x="1551" y="637"/>
                    <a:pt x="1551" y="638"/>
                    <a:pt x="1550" y="638"/>
                  </a:cubicBezTo>
                  <a:cubicBezTo>
                    <a:pt x="1549" y="637"/>
                    <a:pt x="1549" y="637"/>
                    <a:pt x="1548" y="637"/>
                  </a:cubicBezTo>
                  <a:cubicBezTo>
                    <a:pt x="1547" y="636"/>
                    <a:pt x="1545" y="636"/>
                    <a:pt x="1544" y="636"/>
                  </a:cubicBezTo>
                  <a:cubicBezTo>
                    <a:pt x="1542" y="636"/>
                    <a:pt x="1540" y="636"/>
                    <a:pt x="1538" y="636"/>
                  </a:cubicBezTo>
                  <a:cubicBezTo>
                    <a:pt x="1535" y="636"/>
                    <a:pt x="1532" y="637"/>
                    <a:pt x="1529" y="638"/>
                  </a:cubicBezTo>
                  <a:cubicBezTo>
                    <a:pt x="1527" y="639"/>
                    <a:pt x="1524" y="639"/>
                    <a:pt x="1522" y="640"/>
                  </a:cubicBezTo>
                  <a:cubicBezTo>
                    <a:pt x="1520" y="641"/>
                    <a:pt x="1517" y="641"/>
                    <a:pt x="1514" y="640"/>
                  </a:cubicBezTo>
                  <a:cubicBezTo>
                    <a:pt x="1513" y="640"/>
                    <a:pt x="1513" y="639"/>
                    <a:pt x="1513" y="639"/>
                  </a:cubicBezTo>
                  <a:cubicBezTo>
                    <a:pt x="1512" y="638"/>
                    <a:pt x="1511" y="638"/>
                    <a:pt x="1511" y="637"/>
                  </a:cubicBezTo>
                  <a:cubicBezTo>
                    <a:pt x="1511" y="636"/>
                    <a:pt x="1512" y="635"/>
                    <a:pt x="1511" y="634"/>
                  </a:cubicBezTo>
                  <a:cubicBezTo>
                    <a:pt x="1511" y="632"/>
                    <a:pt x="1510" y="634"/>
                    <a:pt x="1510" y="634"/>
                  </a:cubicBezTo>
                  <a:cubicBezTo>
                    <a:pt x="1509" y="636"/>
                    <a:pt x="1508" y="634"/>
                    <a:pt x="1508" y="633"/>
                  </a:cubicBezTo>
                  <a:cubicBezTo>
                    <a:pt x="1508" y="632"/>
                    <a:pt x="1508" y="630"/>
                    <a:pt x="1507" y="630"/>
                  </a:cubicBezTo>
                  <a:cubicBezTo>
                    <a:pt x="1507" y="631"/>
                    <a:pt x="1508" y="633"/>
                    <a:pt x="1506" y="633"/>
                  </a:cubicBezTo>
                  <a:cubicBezTo>
                    <a:pt x="1506" y="634"/>
                    <a:pt x="1505" y="633"/>
                    <a:pt x="1504" y="633"/>
                  </a:cubicBezTo>
                  <a:cubicBezTo>
                    <a:pt x="1503" y="633"/>
                    <a:pt x="1501" y="634"/>
                    <a:pt x="1501" y="632"/>
                  </a:cubicBezTo>
                  <a:cubicBezTo>
                    <a:pt x="1501" y="632"/>
                    <a:pt x="1501" y="631"/>
                    <a:pt x="1502" y="630"/>
                  </a:cubicBezTo>
                  <a:cubicBezTo>
                    <a:pt x="1503" y="629"/>
                    <a:pt x="1503" y="628"/>
                    <a:pt x="1504" y="627"/>
                  </a:cubicBezTo>
                  <a:cubicBezTo>
                    <a:pt x="1506" y="625"/>
                    <a:pt x="1504" y="624"/>
                    <a:pt x="1505" y="623"/>
                  </a:cubicBezTo>
                  <a:cubicBezTo>
                    <a:pt x="1505" y="622"/>
                    <a:pt x="1506" y="622"/>
                    <a:pt x="1506" y="621"/>
                  </a:cubicBezTo>
                  <a:cubicBezTo>
                    <a:pt x="1506" y="620"/>
                    <a:pt x="1506" y="619"/>
                    <a:pt x="1506" y="619"/>
                  </a:cubicBezTo>
                  <a:cubicBezTo>
                    <a:pt x="1506" y="618"/>
                    <a:pt x="1507" y="617"/>
                    <a:pt x="1507" y="617"/>
                  </a:cubicBezTo>
                  <a:cubicBezTo>
                    <a:pt x="1508" y="615"/>
                    <a:pt x="1507" y="614"/>
                    <a:pt x="1508" y="612"/>
                  </a:cubicBezTo>
                  <a:cubicBezTo>
                    <a:pt x="1509" y="612"/>
                    <a:pt x="1509" y="611"/>
                    <a:pt x="1509" y="610"/>
                  </a:cubicBezTo>
                  <a:cubicBezTo>
                    <a:pt x="1508" y="609"/>
                    <a:pt x="1508" y="610"/>
                    <a:pt x="1507" y="609"/>
                  </a:cubicBezTo>
                  <a:cubicBezTo>
                    <a:pt x="1507" y="608"/>
                    <a:pt x="1507" y="607"/>
                    <a:pt x="1507" y="607"/>
                  </a:cubicBezTo>
                  <a:cubicBezTo>
                    <a:pt x="1506" y="606"/>
                    <a:pt x="1505" y="604"/>
                    <a:pt x="1505" y="603"/>
                  </a:cubicBezTo>
                  <a:cubicBezTo>
                    <a:pt x="1506" y="602"/>
                    <a:pt x="1506" y="601"/>
                    <a:pt x="1507" y="601"/>
                  </a:cubicBezTo>
                  <a:cubicBezTo>
                    <a:pt x="1507" y="600"/>
                    <a:pt x="1507" y="599"/>
                    <a:pt x="1507" y="598"/>
                  </a:cubicBezTo>
                  <a:cubicBezTo>
                    <a:pt x="1507" y="597"/>
                    <a:pt x="1508" y="595"/>
                    <a:pt x="1506" y="594"/>
                  </a:cubicBezTo>
                  <a:cubicBezTo>
                    <a:pt x="1505" y="594"/>
                    <a:pt x="1505" y="595"/>
                    <a:pt x="1504" y="594"/>
                  </a:cubicBezTo>
                  <a:cubicBezTo>
                    <a:pt x="1503" y="593"/>
                    <a:pt x="1503" y="592"/>
                    <a:pt x="1502" y="591"/>
                  </a:cubicBezTo>
                  <a:cubicBezTo>
                    <a:pt x="1502" y="590"/>
                    <a:pt x="1501" y="590"/>
                    <a:pt x="1500" y="590"/>
                  </a:cubicBezTo>
                  <a:cubicBezTo>
                    <a:pt x="1498" y="590"/>
                    <a:pt x="1498" y="590"/>
                    <a:pt x="1496" y="591"/>
                  </a:cubicBezTo>
                  <a:cubicBezTo>
                    <a:pt x="1495" y="592"/>
                    <a:pt x="1494" y="594"/>
                    <a:pt x="1494" y="596"/>
                  </a:cubicBezTo>
                  <a:cubicBezTo>
                    <a:pt x="1494" y="598"/>
                    <a:pt x="1494" y="598"/>
                    <a:pt x="1493" y="600"/>
                  </a:cubicBezTo>
                  <a:cubicBezTo>
                    <a:pt x="1492" y="601"/>
                    <a:pt x="1492" y="602"/>
                    <a:pt x="1492" y="603"/>
                  </a:cubicBezTo>
                  <a:cubicBezTo>
                    <a:pt x="1492" y="604"/>
                    <a:pt x="1492" y="606"/>
                    <a:pt x="1491" y="607"/>
                  </a:cubicBezTo>
                  <a:cubicBezTo>
                    <a:pt x="1490" y="608"/>
                    <a:pt x="1490" y="608"/>
                    <a:pt x="1490" y="610"/>
                  </a:cubicBezTo>
                  <a:cubicBezTo>
                    <a:pt x="1490" y="611"/>
                    <a:pt x="1489" y="613"/>
                    <a:pt x="1489" y="614"/>
                  </a:cubicBezTo>
                  <a:cubicBezTo>
                    <a:pt x="1491" y="614"/>
                    <a:pt x="1491" y="617"/>
                    <a:pt x="1490" y="618"/>
                  </a:cubicBezTo>
                  <a:cubicBezTo>
                    <a:pt x="1490" y="618"/>
                    <a:pt x="1490" y="619"/>
                    <a:pt x="1490" y="620"/>
                  </a:cubicBezTo>
                  <a:cubicBezTo>
                    <a:pt x="1489" y="621"/>
                    <a:pt x="1489" y="618"/>
                    <a:pt x="1488" y="618"/>
                  </a:cubicBezTo>
                  <a:cubicBezTo>
                    <a:pt x="1488" y="617"/>
                    <a:pt x="1487" y="615"/>
                    <a:pt x="1486" y="614"/>
                  </a:cubicBezTo>
                  <a:cubicBezTo>
                    <a:pt x="1485" y="613"/>
                    <a:pt x="1485" y="612"/>
                    <a:pt x="1485" y="610"/>
                  </a:cubicBezTo>
                  <a:cubicBezTo>
                    <a:pt x="1484" y="607"/>
                    <a:pt x="1481" y="605"/>
                    <a:pt x="1479" y="603"/>
                  </a:cubicBezTo>
                  <a:cubicBezTo>
                    <a:pt x="1477" y="601"/>
                    <a:pt x="1476" y="598"/>
                    <a:pt x="1475" y="596"/>
                  </a:cubicBezTo>
                  <a:cubicBezTo>
                    <a:pt x="1474" y="595"/>
                    <a:pt x="1473" y="593"/>
                    <a:pt x="1472" y="592"/>
                  </a:cubicBezTo>
                  <a:cubicBezTo>
                    <a:pt x="1472" y="592"/>
                    <a:pt x="1472" y="590"/>
                    <a:pt x="1473" y="590"/>
                  </a:cubicBezTo>
                  <a:cubicBezTo>
                    <a:pt x="1474" y="589"/>
                    <a:pt x="1474" y="590"/>
                    <a:pt x="1475" y="591"/>
                  </a:cubicBezTo>
                  <a:cubicBezTo>
                    <a:pt x="1475" y="591"/>
                    <a:pt x="1475" y="591"/>
                    <a:pt x="1475" y="591"/>
                  </a:cubicBezTo>
                  <a:cubicBezTo>
                    <a:pt x="1476" y="591"/>
                    <a:pt x="1476" y="592"/>
                    <a:pt x="1476" y="592"/>
                  </a:cubicBezTo>
                  <a:cubicBezTo>
                    <a:pt x="1476" y="593"/>
                    <a:pt x="1477" y="593"/>
                    <a:pt x="1477" y="592"/>
                  </a:cubicBezTo>
                  <a:cubicBezTo>
                    <a:pt x="1477" y="591"/>
                    <a:pt x="1477" y="590"/>
                    <a:pt x="1477" y="589"/>
                  </a:cubicBezTo>
                  <a:cubicBezTo>
                    <a:pt x="1477" y="589"/>
                    <a:pt x="1478" y="588"/>
                    <a:pt x="1478" y="587"/>
                  </a:cubicBezTo>
                  <a:cubicBezTo>
                    <a:pt x="1478" y="587"/>
                    <a:pt x="1478" y="587"/>
                    <a:pt x="1478" y="586"/>
                  </a:cubicBezTo>
                  <a:cubicBezTo>
                    <a:pt x="1478" y="586"/>
                    <a:pt x="1478" y="586"/>
                    <a:pt x="1479" y="586"/>
                  </a:cubicBezTo>
                  <a:cubicBezTo>
                    <a:pt x="1479" y="585"/>
                    <a:pt x="1478" y="585"/>
                    <a:pt x="1478" y="584"/>
                  </a:cubicBezTo>
                  <a:cubicBezTo>
                    <a:pt x="1477" y="584"/>
                    <a:pt x="1477" y="583"/>
                    <a:pt x="1477" y="582"/>
                  </a:cubicBezTo>
                  <a:cubicBezTo>
                    <a:pt x="1477" y="582"/>
                    <a:pt x="1476" y="581"/>
                    <a:pt x="1475" y="581"/>
                  </a:cubicBezTo>
                  <a:cubicBezTo>
                    <a:pt x="1474" y="580"/>
                    <a:pt x="1473" y="579"/>
                    <a:pt x="1473" y="578"/>
                  </a:cubicBezTo>
                  <a:cubicBezTo>
                    <a:pt x="1473" y="575"/>
                    <a:pt x="1474" y="578"/>
                    <a:pt x="1476" y="578"/>
                  </a:cubicBezTo>
                  <a:cubicBezTo>
                    <a:pt x="1477" y="578"/>
                    <a:pt x="1476" y="577"/>
                    <a:pt x="1476" y="577"/>
                  </a:cubicBezTo>
                  <a:cubicBezTo>
                    <a:pt x="1475" y="576"/>
                    <a:pt x="1475" y="576"/>
                    <a:pt x="1474" y="575"/>
                  </a:cubicBezTo>
                  <a:cubicBezTo>
                    <a:pt x="1474" y="575"/>
                    <a:pt x="1474" y="574"/>
                    <a:pt x="1473" y="574"/>
                  </a:cubicBezTo>
                  <a:cubicBezTo>
                    <a:pt x="1472" y="574"/>
                    <a:pt x="1472" y="573"/>
                    <a:pt x="1471" y="573"/>
                  </a:cubicBezTo>
                  <a:cubicBezTo>
                    <a:pt x="1470" y="572"/>
                    <a:pt x="1469" y="573"/>
                    <a:pt x="1468" y="572"/>
                  </a:cubicBezTo>
                  <a:cubicBezTo>
                    <a:pt x="1467" y="572"/>
                    <a:pt x="1467" y="570"/>
                    <a:pt x="1466" y="569"/>
                  </a:cubicBezTo>
                  <a:cubicBezTo>
                    <a:pt x="1466" y="568"/>
                    <a:pt x="1465" y="567"/>
                    <a:pt x="1464" y="567"/>
                  </a:cubicBezTo>
                  <a:cubicBezTo>
                    <a:pt x="1464" y="566"/>
                    <a:pt x="1464" y="565"/>
                    <a:pt x="1463" y="565"/>
                  </a:cubicBezTo>
                  <a:cubicBezTo>
                    <a:pt x="1462" y="565"/>
                    <a:pt x="1462" y="566"/>
                    <a:pt x="1461" y="566"/>
                  </a:cubicBezTo>
                  <a:cubicBezTo>
                    <a:pt x="1460" y="565"/>
                    <a:pt x="1460" y="565"/>
                    <a:pt x="1460" y="564"/>
                  </a:cubicBezTo>
                  <a:cubicBezTo>
                    <a:pt x="1459" y="563"/>
                    <a:pt x="1458" y="562"/>
                    <a:pt x="1456" y="561"/>
                  </a:cubicBezTo>
                  <a:cubicBezTo>
                    <a:pt x="1456" y="560"/>
                    <a:pt x="1455" y="559"/>
                    <a:pt x="1456" y="559"/>
                  </a:cubicBezTo>
                  <a:cubicBezTo>
                    <a:pt x="1457" y="559"/>
                    <a:pt x="1459" y="559"/>
                    <a:pt x="1458" y="558"/>
                  </a:cubicBezTo>
                  <a:cubicBezTo>
                    <a:pt x="1457" y="557"/>
                    <a:pt x="1456" y="557"/>
                    <a:pt x="1454" y="557"/>
                  </a:cubicBezTo>
                  <a:cubicBezTo>
                    <a:pt x="1454" y="557"/>
                    <a:pt x="1453" y="557"/>
                    <a:pt x="1453" y="557"/>
                  </a:cubicBezTo>
                  <a:cubicBezTo>
                    <a:pt x="1452" y="556"/>
                    <a:pt x="1452" y="556"/>
                    <a:pt x="1452" y="555"/>
                  </a:cubicBezTo>
                  <a:cubicBezTo>
                    <a:pt x="1451" y="555"/>
                    <a:pt x="1450" y="555"/>
                    <a:pt x="1449" y="555"/>
                  </a:cubicBezTo>
                  <a:cubicBezTo>
                    <a:pt x="1448" y="555"/>
                    <a:pt x="1448" y="555"/>
                    <a:pt x="1448" y="554"/>
                  </a:cubicBezTo>
                  <a:cubicBezTo>
                    <a:pt x="1446" y="553"/>
                    <a:pt x="1446" y="551"/>
                    <a:pt x="1445" y="549"/>
                  </a:cubicBezTo>
                  <a:cubicBezTo>
                    <a:pt x="1445" y="548"/>
                    <a:pt x="1445" y="546"/>
                    <a:pt x="1444" y="545"/>
                  </a:cubicBezTo>
                  <a:cubicBezTo>
                    <a:pt x="1444" y="543"/>
                    <a:pt x="1443" y="542"/>
                    <a:pt x="1442" y="540"/>
                  </a:cubicBezTo>
                  <a:cubicBezTo>
                    <a:pt x="1442" y="539"/>
                    <a:pt x="1441" y="537"/>
                    <a:pt x="1440" y="536"/>
                  </a:cubicBezTo>
                  <a:cubicBezTo>
                    <a:pt x="1439" y="534"/>
                    <a:pt x="1438" y="533"/>
                    <a:pt x="1438" y="532"/>
                  </a:cubicBezTo>
                  <a:cubicBezTo>
                    <a:pt x="1438" y="531"/>
                    <a:pt x="1438" y="530"/>
                    <a:pt x="1437" y="529"/>
                  </a:cubicBezTo>
                  <a:cubicBezTo>
                    <a:pt x="1437" y="529"/>
                    <a:pt x="1436" y="528"/>
                    <a:pt x="1436" y="528"/>
                  </a:cubicBezTo>
                  <a:cubicBezTo>
                    <a:pt x="1435" y="526"/>
                    <a:pt x="1435" y="525"/>
                    <a:pt x="1435" y="524"/>
                  </a:cubicBezTo>
                  <a:cubicBezTo>
                    <a:pt x="1434" y="523"/>
                    <a:pt x="1434" y="521"/>
                    <a:pt x="1433" y="520"/>
                  </a:cubicBezTo>
                  <a:cubicBezTo>
                    <a:pt x="1433" y="519"/>
                    <a:pt x="1432" y="519"/>
                    <a:pt x="1432" y="518"/>
                  </a:cubicBezTo>
                  <a:cubicBezTo>
                    <a:pt x="1431" y="517"/>
                    <a:pt x="1432" y="516"/>
                    <a:pt x="1431" y="515"/>
                  </a:cubicBezTo>
                  <a:cubicBezTo>
                    <a:pt x="1430" y="514"/>
                    <a:pt x="1429" y="514"/>
                    <a:pt x="1428" y="513"/>
                  </a:cubicBezTo>
                  <a:cubicBezTo>
                    <a:pt x="1428" y="513"/>
                    <a:pt x="1427" y="513"/>
                    <a:pt x="1426" y="513"/>
                  </a:cubicBezTo>
                  <a:cubicBezTo>
                    <a:pt x="1426" y="513"/>
                    <a:pt x="1424" y="513"/>
                    <a:pt x="1425" y="512"/>
                  </a:cubicBezTo>
                  <a:cubicBezTo>
                    <a:pt x="1425" y="512"/>
                    <a:pt x="1426" y="512"/>
                    <a:pt x="1427" y="511"/>
                  </a:cubicBezTo>
                  <a:cubicBezTo>
                    <a:pt x="1427" y="511"/>
                    <a:pt x="1427" y="510"/>
                    <a:pt x="1427" y="510"/>
                  </a:cubicBezTo>
                  <a:cubicBezTo>
                    <a:pt x="1428" y="508"/>
                    <a:pt x="1429" y="508"/>
                    <a:pt x="1431" y="509"/>
                  </a:cubicBezTo>
                  <a:cubicBezTo>
                    <a:pt x="1431" y="509"/>
                    <a:pt x="1432" y="510"/>
                    <a:pt x="1433" y="509"/>
                  </a:cubicBezTo>
                  <a:cubicBezTo>
                    <a:pt x="1433" y="509"/>
                    <a:pt x="1434" y="508"/>
                    <a:pt x="1434" y="508"/>
                  </a:cubicBezTo>
                  <a:cubicBezTo>
                    <a:pt x="1436" y="507"/>
                    <a:pt x="1438" y="508"/>
                    <a:pt x="1438" y="506"/>
                  </a:cubicBezTo>
                  <a:cubicBezTo>
                    <a:pt x="1438" y="505"/>
                    <a:pt x="1437" y="504"/>
                    <a:pt x="1437" y="504"/>
                  </a:cubicBezTo>
                  <a:cubicBezTo>
                    <a:pt x="1437" y="503"/>
                    <a:pt x="1437" y="502"/>
                    <a:pt x="1436" y="502"/>
                  </a:cubicBezTo>
                  <a:cubicBezTo>
                    <a:pt x="1436" y="501"/>
                    <a:pt x="1436" y="501"/>
                    <a:pt x="1435" y="501"/>
                  </a:cubicBezTo>
                  <a:cubicBezTo>
                    <a:pt x="1435" y="501"/>
                    <a:pt x="1435" y="501"/>
                    <a:pt x="1435" y="500"/>
                  </a:cubicBezTo>
                  <a:cubicBezTo>
                    <a:pt x="1434" y="500"/>
                    <a:pt x="1434" y="499"/>
                    <a:pt x="1433" y="499"/>
                  </a:cubicBezTo>
                  <a:cubicBezTo>
                    <a:pt x="1432" y="499"/>
                    <a:pt x="1432" y="500"/>
                    <a:pt x="1432" y="501"/>
                  </a:cubicBezTo>
                  <a:cubicBezTo>
                    <a:pt x="1431" y="501"/>
                    <a:pt x="1430" y="501"/>
                    <a:pt x="1430" y="501"/>
                  </a:cubicBezTo>
                  <a:cubicBezTo>
                    <a:pt x="1429" y="500"/>
                    <a:pt x="1429" y="500"/>
                    <a:pt x="1429" y="499"/>
                  </a:cubicBezTo>
                  <a:cubicBezTo>
                    <a:pt x="1428" y="498"/>
                    <a:pt x="1428" y="497"/>
                    <a:pt x="1429" y="497"/>
                  </a:cubicBezTo>
                  <a:cubicBezTo>
                    <a:pt x="1429" y="497"/>
                    <a:pt x="1429" y="498"/>
                    <a:pt x="1430" y="498"/>
                  </a:cubicBezTo>
                  <a:cubicBezTo>
                    <a:pt x="1430" y="498"/>
                    <a:pt x="1430" y="498"/>
                    <a:pt x="1431" y="498"/>
                  </a:cubicBezTo>
                  <a:cubicBezTo>
                    <a:pt x="1432" y="499"/>
                    <a:pt x="1433" y="498"/>
                    <a:pt x="1435" y="499"/>
                  </a:cubicBezTo>
                  <a:cubicBezTo>
                    <a:pt x="1436" y="500"/>
                    <a:pt x="1436" y="500"/>
                    <a:pt x="1437" y="500"/>
                  </a:cubicBezTo>
                  <a:cubicBezTo>
                    <a:pt x="1438" y="500"/>
                    <a:pt x="1438" y="500"/>
                    <a:pt x="1439" y="500"/>
                  </a:cubicBezTo>
                  <a:cubicBezTo>
                    <a:pt x="1441" y="501"/>
                    <a:pt x="1442" y="500"/>
                    <a:pt x="1443" y="499"/>
                  </a:cubicBezTo>
                  <a:cubicBezTo>
                    <a:pt x="1444" y="499"/>
                    <a:pt x="1446" y="500"/>
                    <a:pt x="1447" y="499"/>
                  </a:cubicBezTo>
                  <a:cubicBezTo>
                    <a:pt x="1449" y="498"/>
                    <a:pt x="1450" y="499"/>
                    <a:pt x="1450" y="497"/>
                  </a:cubicBezTo>
                  <a:cubicBezTo>
                    <a:pt x="1450" y="496"/>
                    <a:pt x="1450" y="494"/>
                    <a:pt x="1449" y="493"/>
                  </a:cubicBezTo>
                  <a:cubicBezTo>
                    <a:pt x="1449" y="492"/>
                    <a:pt x="1448" y="492"/>
                    <a:pt x="1449" y="491"/>
                  </a:cubicBezTo>
                  <a:cubicBezTo>
                    <a:pt x="1450" y="490"/>
                    <a:pt x="1450" y="491"/>
                    <a:pt x="1451" y="490"/>
                  </a:cubicBezTo>
                  <a:cubicBezTo>
                    <a:pt x="1453" y="490"/>
                    <a:pt x="1452" y="487"/>
                    <a:pt x="1454" y="487"/>
                  </a:cubicBezTo>
                  <a:cubicBezTo>
                    <a:pt x="1454" y="487"/>
                    <a:pt x="1456" y="487"/>
                    <a:pt x="1456" y="488"/>
                  </a:cubicBezTo>
                  <a:cubicBezTo>
                    <a:pt x="1457" y="488"/>
                    <a:pt x="1456" y="489"/>
                    <a:pt x="1455" y="489"/>
                  </a:cubicBezTo>
                  <a:cubicBezTo>
                    <a:pt x="1455" y="490"/>
                    <a:pt x="1451" y="490"/>
                    <a:pt x="1452" y="491"/>
                  </a:cubicBezTo>
                  <a:cubicBezTo>
                    <a:pt x="1453" y="492"/>
                    <a:pt x="1454" y="491"/>
                    <a:pt x="1455" y="492"/>
                  </a:cubicBezTo>
                  <a:cubicBezTo>
                    <a:pt x="1456" y="492"/>
                    <a:pt x="1456" y="493"/>
                    <a:pt x="1457" y="493"/>
                  </a:cubicBezTo>
                  <a:cubicBezTo>
                    <a:pt x="1458" y="493"/>
                    <a:pt x="1460" y="494"/>
                    <a:pt x="1461" y="495"/>
                  </a:cubicBezTo>
                  <a:cubicBezTo>
                    <a:pt x="1462" y="496"/>
                    <a:pt x="1462" y="498"/>
                    <a:pt x="1463" y="498"/>
                  </a:cubicBezTo>
                  <a:cubicBezTo>
                    <a:pt x="1464" y="499"/>
                    <a:pt x="1465" y="499"/>
                    <a:pt x="1465" y="498"/>
                  </a:cubicBezTo>
                  <a:cubicBezTo>
                    <a:pt x="1466" y="497"/>
                    <a:pt x="1467" y="497"/>
                    <a:pt x="1468" y="497"/>
                  </a:cubicBezTo>
                  <a:cubicBezTo>
                    <a:pt x="1468" y="497"/>
                    <a:pt x="1469" y="496"/>
                    <a:pt x="1469" y="496"/>
                  </a:cubicBezTo>
                  <a:cubicBezTo>
                    <a:pt x="1470" y="496"/>
                    <a:pt x="1471" y="496"/>
                    <a:pt x="1472" y="496"/>
                  </a:cubicBezTo>
                  <a:cubicBezTo>
                    <a:pt x="1473" y="496"/>
                    <a:pt x="1473" y="495"/>
                    <a:pt x="1474" y="495"/>
                  </a:cubicBezTo>
                  <a:cubicBezTo>
                    <a:pt x="1475" y="495"/>
                    <a:pt x="1475" y="496"/>
                    <a:pt x="1476" y="496"/>
                  </a:cubicBezTo>
                  <a:cubicBezTo>
                    <a:pt x="1476" y="497"/>
                    <a:pt x="1476" y="497"/>
                    <a:pt x="1476" y="498"/>
                  </a:cubicBezTo>
                  <a:cubicBezTo>
                    <a:pt x="1477" y="498"/>
                    <a:pt x="1477" y="499"/>
                    <a:pt x="1478" y="499"/>
                  </a:cubicBezTo>
                  <a:cubicBezTo>
                    <a:pt x="1478" y="501"/>
                    <a:pt x="1477" y="503"/>
                    <a:pt x="1479" y="504"/>
                  </a:cubicBezTo>
                  <a:cubicBezTo>
                    <a:pt x="1479" y="504"/>
                    <a:pt x="1480" y="504"/>
                    <a:pt x="1481" y="505"/>
                  </a:cubicBezTo>
                  <a:cubicBezTo>
                    <a:pt x="1481" y="505"/>
                    <a:pt x="1482" y="506"/>
                    <a:pt x="1482" y="506"/>
                  </a:cubicBezTo>
                  <a:cubicBezTo>
                    <a:pt x="1483" y="508"/>
                    <a:pt x="1483" y="508"/>
                    <a:pt x="1485" y="509"/>
                  </a:cubicBezTo>
                  <a:cubicBezTo>
                    <a:pt x="1486" y="510"/>
                    <a:pt x="1487" y="512"/>
                    <a:pt x="1487" y="513"/>
                  </a:cubicBezTo>
                  <a:cubicBezTo>
                    <a:pt x="1488" y="514"/>
                    <a:pt x="1488" y="515"/>
                    <a:pt x="1488" y="516"/>
                  </a:cubicBezTo>
                  <a:cubicBezTo>
                    <a:pt x="1488" y="517"/>
                    <a:pt x="1487" y="517"/>
                    <a:pt x="1487" y="518"/>
                  </a:cubicBezTo>
                  <a:cubicBezTo>
                    <a:pt x="1487" y="519"/>
                    <a:pt x="1488" y="519"/>
                    <a:pt x="1489" y="519"/>
                  </a:cubicBezTo>
                  <a:cubicBezTo>
                    <a:pt x="1489" y="519"/>
                    <a:pt x="1489" y="519"/>
                    <a:pt x="1490" y="520"/>
                  </a:cubicBezTo>
                  <a:cubicBezTo>
                    <a:pt x="1491" y="520"/>
                    <a:pt x="1492" y="520"/>
                    <a:pt x="1493" y="521"/>
                  </a:cubicBezTo>
                  <a:cubicBezTo>
                    <a:pt x="1493" y="523"/>
                    <a:pt x="1493" y="525"/>
                    <a:pt x="1493" y="526"/>
                  </a:cubicBezTo>
                  <a:cubicBezTo>
                    <a:pt x="1493" y="527"/>
                    <a:pt x="1494" y="527"/>
                    <a:pt x="1494" y="528"/>
                  </a:cubicBezTo>
                  <a:cubicBezTo>
                    <a:pt x="1495" y="528"/>
                    <a:pt x="1495" y="529"/>
                    <a:pt x="1495" y="530"/>
                  </a:cubicBezTo>
                  <a:cubicBezTo>
                    <a:pt x="1495" y="531"/>
                    <a:pt x="1495" y="531"/>
                    <a:pt x="1496" y="532"/>
                  </a:cubicBezTo>
                  <a:cubicBezTo>
                    <a:pt x="1496" y="533"/>
                    <a:pt x="1497" y="534"/>
                    <a:pt x="1497" y="534"/>
                  </a:cubicBezTo>
                  <a:cubicBezTo>
                    <a:pt x="1498" y="536"/>
                    <a:pt x="1498" y="537"/>
                    <a:pt x="1498" y="539"/>
                  </a:cubicBezTo>
                  <a:cubicBezTo>
                    <a:pt x="1499" y="540"/>
                    <a:pt x="1500" y="541"/>
                    <a:pt x="1501" y="542"/>
                  </a:cubicBezTo>
                  <a:cubicBezTo>
                    <a:pt x="1502" y="545"/>
                    <a:pt x="1504" y="548"/>
                    <a:pt x="1507" y="549"/>
                  </a:cubicBezTo>
                  <a:cubicBezTo>
                    <a:pt x="1510" y="550"/>
                    <a:pt x="1513" y="549"/>
                    <a:pt x="1516" y="550"/>
                  </a:cubicBezTo>
                  <a:cubicBezTo>
                    <a:pt x="1517" y="551"/>
                    <a:pt x="1518" y="551"/>
                    <a:pt x="1519" y="551"/>
                  </a:cubicBezTo>
                  <a:cubicBezTo>
                    <a:pt x="1519" y="551"/>
                    <a:pt x="1520" y="552"/>
                    <a:pt x="1521" y="552"/>
                  </a:cubicBezTo>
                  <a:cubicBezTo>
                    <a:pt x="1521" y="552"/>
                    <a:pt x="1522" y="553"/>
                    <a:pt x="1522" y="553"/>
                  </a:cubicBezTo>
                  <a:cubicBezTo>
                    <a:pt x="1523" y="554"/>
                    <a:pt x="1524" y="554"/>
                    <a:pt x="1524" y="554"/>
                  </a:cubicBezTo>
                  <a:cubicBezTo>
                    <a:pt x="1526" y="554"/>
                    <a:pt x="1527" y="555"/>
                    <a:pt x="1528" y="556"/>
                  </a:cubicBezTo>
                  <a:cubicBezTo>
                    <a:pt x="1529" y="558"/>
                    <a:pt x="1530" y="559"/>
                    <a:pt x="1531" y="560"/>
                  </a:cubicBezTo>
                  <a:cubicBezTo>
                    <a:pt x="1532" y="561"/>
                    <a:pt x="1533" y="562"/>
                    <a:pt x="1534" y="564"/>
                  </a:cubicBezTo>
                  <a:cubicBezTo>
                    <a:pt x="1535" y="565"/>
                    <a:pt x="1536" y="565"/>
                    <a:pt x="1538" y="566"/>
                  </a:cubicBezTo>
                  <a:cubicBezTo>
                    <a:pt x="1539" y="566"/>
                    <a:pt x="1540" y="567"/>
                    <a:pt x="1540" y="568"/>
                  </a:cubicBezTo>
                  <a:cubicBezTo>
                    <a:pt x="1541" y="568"/>
                    <a:pt x="1542" y="568"/>
                    <a:pt x="1543" y="569"/>
                  </a:cubicBezTo>
                  <a:cubicBezTo>
                    <a:pt x="1545" y="570"/>
                    <a:pt x="1547" y="569"/>
                    <a:pt x="1548" y="571"/>
                  </a:cubicBezTo>
                  <a:cubicBezTo>
                    <a:pt x="1549" y="573"/>
                    <a:pt x="1550" y="574"/>
                    <a:pt x="1551" y="575"/>
                  </a:cubicBezTo>
                  <a:cubicBezTo>
                    <a:pt x="1553" y="576"/>
                    <a:pt x="1554" y="577"/>
                    <a:pt x="1555" y="577"/>
                  </a:cubicBezTo>
                  <a:cubicBezTo>
                    <a:pt x="1557" y="578"/>
                    <a:pt x="1559" y="578"/>
                    <a:pt x="1560" y="578"/>
                  </a:cubicBezTo>
                  <a:cubicBezTo>
                    <a:pt x="1563" y="578"/>
                    <a:pt x="1566" y="579"/>
                    <a:pt x="1569" y="579"/>
                  </a:cubicBezTo>
                  <a:cubicBezTo>
                    <a:pt x="1571" y="579"/>
                    <a:pt x="1572" y="580"/>
                    <a:pt x="1573" y="581"/>
                  </a:cubicBezTo>
                  <a:cubicBezTo>
                    <a:pt x="1575" y="582"/>
                    <a:pt x="1576" y="581"/>
                    <a:pt x="1578" y="581"/>
                  </a:cubicBezTo>
                  <a:cubicBezTo>
                    <a:pt x="1579" y="580"/>
                    <a:pt x="1580" y="580"/>
                    <a:pt x="1582" y="579"/>
                  </a:cubicBezTo>
                  <a:cubicBezTo>
                    <a:pt x="1583" y="579"/>
                    <a:pt x="1584" y="578"/>
                    <a:pt x="1586" y="578"/>
                  </a:cubicBezTo>
                  <a:cubicBezTo>
                    <a:pt x="1587" y="577"/>
                    <a:pt x="1588" y="577"/>
                    <a:pt x="1589" y="577"/>
                  </a:cubicBezTo>
                  <a:cubicBezTo>
                    <a:pt x="1589" y="577"/>
                    <a:pt x="1590" y="576"/>
                    <a:pt x="1591" y="576"/>
                  </a:cubicBezTo>
                  <a:cubicBezTo>
                    <a:pt x="1591" y="575"/>
                    <a:pt x="1592" y="575"/>
                    <a:pt x="1592" y="575"/>
                  </a:cubicBezTo>
                  <a:cubicBezTo>
                    <a:pt x="1593" y="575"/>
                    <a:pt x="1593" y="576"/>
                    <a:pt x="1593" y="576"/>
                  </a:cubicBezTo>
                  <a:cubicBezTo>
                    <a:pt x="1592" y="577"/>
                    <a:pt x="1592" y="577"/>
                    <a:pt x="1591" y="577"/>
                  </a:cubicBezTo>
                  <a:cubicBezTo>
                    <a:pt x="1590" y="577"/>
                    <a:pt x="1591" y="578"/>
                    <a:pt x="1590" y="578"/>
                  </a:cubicBezTo>
                  <a:cubicBezTo>
                    <a:pt x="1589" y="579"/>
                    <a:pt x="1588" y="580"/>
                    <a:pt x="1589" y="581"/>
                  </a:cubicBezTo>
                  <a:cubicBezTo>
                    <a:pt x="1590" y="582"/>
                    <a:pt x="1590" y="579"/>
                    <a:pt x="1592" y="579"/>
                  </a:cubicBezTo>
                  <a:cubicBezTo>
                    <a:pt x="1593" y="579"/>
                    <a:pt x="1593" y="579"/>
                    <a:pt x="1594" y="579"/>
                  </a:cubicBezTo>
                  <a:cubicBezTo>
                    <a:pt x="1595" y="578"/>
                    <a:pt x="1595" y="578"/>
                    <a:pt x="1596" y="577"/>
                  </a:cubicBezTo>
                  <a:cubicBezTo>
                    <a:pt x="1597" y="577"/>
                    <a:pt x="1597" y="578"/>
                    <a:pt x="1598" y="577"/>
                  </a:cubicBezTo>
                  <a:cubicBezTo>
                    <a:pt x="1599" y="577"/>
                    <a:pt x="1599" y="576"/>
                    <a:pt x="1600" y="576"/>
                  </a:cubicBezTo>
                  <a:cubicBezTo>
                    <a:pt x="1601" y="576"/>
                    <a:pt x="1601" y="575"/>
                    <a:pt x="1602" y="575"/>
                  </a:cubicBezTo>
                  <a:cubicBezTo>
                    <a:pt x="1603" y="575"/>
                    <a:pt x="1602" y="576"/>
                    <a:pt x="1603" y="577"/>
                  </a:cubicBezTo>
                  <a:cubicBezTo>
                    <a:pt x="1603" y="577"/>
                    <a:pt x="1604" y="577"/>
                    <a:pt x="1605" y="577"/>
                  </a:cubicBezTo>
                  <a:cubicBezTo>
                    <a:pt x="1606" y="576"/>
                    <a:pt x="1606" y="575"/>
                    <a:pt x="1606" y="575"/>
                  </a:cubicBezTo>
                  <a:cubicBezTo>
                    <a:pt x="1607" y="573"/>
                    <a:pt x="1608" y="572"/>
                    <a:pt x="1609" y="572"/>
                  </a:cubicBezTo>
                  <a:cubicBezTo>
                    <a:pt x="1610" y="572"/>
                    <a:pt x="1611" y="571"/>
                    <a:pt x="1610" y="571"/>
                  </a:cubicBezTo>
                  <a:cubicBezTo>
                    <a:pt x="1610" y="570"/>
                    <a:pt x="1609" y="571"/>
                    <a:pt x="1608" y="571"/>
                  </a:cubicBezTo>
                  <a:cubicBezTo>
                    <a:pt x="1607" y="570"/>
                    <a:pt x="1607" y="570"/>
                    <a:pt x="1606" y="570"/>
                  </a:cubicBezTo>
                  <a:cubicBezTo>
                    <a:pt x="1605" y="570"/>
                    <a:pt x="1605" y="570"/>
                    <a:pt x="1604" y="571"/>
                  </a:cubicBezTo>
                  <a:cubicBezTo>
                    <a:pt x="1602" y="571"/>
                    <a:pt x="1601" y="571"/>
                    <a:pt x="1600" y="571"/>
                  </a:cubicBezTo>
                  <a:cubicBezTo>
                    <a:pt x="1597" y="571"/>
                    <a:pt x="1598" y="572"/>
                    <a:pt x="1598" y="574"/>
                  </a:cubicBezTo>
                  <a:cubicBezTo>
                    <a:pt x="1598" y="575"/>
                    <a:pt x="1596" y="575"/>
                    <a:pt x="1595" y="576"/>
                  </a:cubicBezTo>
                  <a:cubicBezTo>
                    <a:pt x="1594" y="576"/>
                    <a:pt x="1593" y="575"/>
                    <a:pt x="1593" y="574"/>
                  </a:cubicBezTo>
                  <a:cubicBezTo>
                    <a:pt x="1593" y="573"/>
                    <a:pt x="1595" y="573"/>
                    <a:pt x="1595" y="572"/>
                  </a:cubicBezTo>
                  <a:cubicBezTo>
                    <a:pt x="1596" y="572"/>
                    <a:pt x="1595" y="571"/>
                    <a:pt x="1596" y="570"/>
                  </a:cubicBezTo>
                  <a:cubicBezTo>
                    <a:pt x="1596" y="570"/>
                    <a:pt x="1597" y="570"/>
                    <a:pt x="1598" y="570"/>
                  </a:cubicBezTo>
                  <a:cubicBezTo>
                    <a:pt x="1599" y="569"/>
                    <a:pt x="1599" y="568"/>
                    <a:pt x="1600" y="568"/>
                  </a:cubicBezTo>
                  <a:cubicBezTo>
                    <a:pt x="1601" y="567"/>
                    <a:pt x="1603" y="568"/>
                    <a:pt x="1604" y="567"/>
                  </a:cubicBezTo>
                  <a:cubicBezTo>
                    <a:pt x="1606" y="567"/>
                    <a:pt x="1607" y="566"/>
                    <a:pt x="1609" y="566"/>
                  </a:cubicBezTo>
                  <a:cubicBezTo>
                    <a:pt x="1610" y="566"/>
                    <a:pt x="1612" y="566"/>
                    <a:pt x="1614" y="566"/>
                  </a:cubicBezTo>
                  <a:cubicBezTo>
                    <a:pt x="1615" y="566"/>
                    <a:pt x="1617" y="566"/>
                    <a:pt x="1618" y="567"/>
                  </a:cubicBezTo>
                  <a:cubicBezTo>
                    <a:pt x="1620" y="567"/>
                    <a:pt x="1621" y="567"/>
                    <a:pt x="1622" y="568"/>
                  </a:cubicBezTo>
                  <a:cubicBezTo>
                    <a:pt x="1626" y="569"/>
                    <a:pt x="1625" y="573"/>
                    <a:pt x="1626" y="575"/>
                  </a:cubicBezTo>
                  <a:cubicBezTo>
                    <a:pt x="1626" y="576"/>
                    <a:pt x="1627" y="577"/>
                    <a:pt x="1627" y="578"/>
                  </a:cubicBezTo>
                  <a:cubicBezTo>
                    <a:pt x="1627" y="579"/>
                    <a:pt x="1628" y="581"/>
                    <a:pt x="1628" y="582"/>
                  </a:cubicBezTo>
                  <a:cubicBezTo>
                    <a:pt x="1628" y="583"/>
                    <a:pt x="1628" y="584"/>
                    <a:pt x="1628" y="585"/>
                  </a:cubicBezTo>
                  <a:cubicBezTo>
                    <a:pt x="1628" y="587"/>
                    <a:pt x="1629" y="588"/>
                    <a:pt x="1630" y="590"/>
                  </a:cubicBezTo>
                  <a:cubicBezTo>
                    <a:pt x="1630" y="593"/>
                    <a:pt x="1630" y="597"/>
                    <a:pt x="1633" y="599"/>
                  </a:cubicBezTo>
                  <a:cubicBezTo>
                    <a:pt x="1634" y="600"/>
                    <a:pt x="1636" y="600"/>
                    <a:pt x="1638" y="600"/>
                  </a:cubicBezTo>
                  <a:cubicBezTo>
                    <a:pt x="1640" y="600"/>
                    <a:pt x="1641" y="600"/>
                    <a:pt x="1643" y="600"/>
                  </a:cubicBezTo>
                  <a:cubicBezTo>
                    <a:pt x="1644" y="601"/>
                    <a:pt x="1646" y="600"/>
                    <a:pt x="1648" y="600"/>
                  </a:cubicBezTo>
                  <a:cubicBezTo>
                    <a:pt x="1649" y="601"/>
                    <a:pt x="1651" y="601"/>
                    <a:pt x="1652" y="601"/>
                  </a:cubicBezTo>
                  <a:cubicBezTo>
                    <a:pt x="1654" y="602"/>
                    <a:pt x="1655" y="602"/>
                    <a:pt x="1657" y="602"/>
                  </a:cubicBezTo>
                  <a:cubicBezTo>
                    <a:pt x="1659" y="603"/>
                    <a:pt x="1661" y="602"/>
                    <a:pt x="1662" y="603"/>
                  </a:cubicBezTo>
                  <a:cubicBezTo>
                    <a:pt x="1664" y="603"/>
                    <a:pt x="1665" y="603"/>
                    <a:pt x="1667" y="604"/>
                  </a:cubicBezTo>
                  <a:cubicBezTo>
                    <a:pt x="1668" y="605"/>
                    <a:pt x="1669" y="606"/>
                    <a:pt x="1670" y="607"/>
                  </a:cubicBezTo>
                  <a:cubicBezTo>
                    <a:pt x="1672" y="607"/>
                    <a:pt x="1673" y="607"/>
                    <a:pt x="1675" y="607"/>
                  </a:cubicBezTo>
                  <a:cubicBezTo>
                    <a:pt x="1676" y="606"/>
                    <a:pt x="1678" y="606"/>
                    <a:pt x="1679" y="606"/>
                  </a:cubicBezTo>
                  <a:cubicBezTo>
                    <a:pt x="1683" y="606"/>
                    <a:pt x="1686" y="606"/>
                    <a:pt x="1690" y="606"/>
                  </a:cubicBezTo>
                  <a:cubicBezTo>
                    <a:pt x="1693" y="606"/>
                    <a:pt x="1696" y="606"/>
                    <a:pt x="1699" y="606"/>
                  </a:cubicBezTo>
                  <a:cubicBezTo>
                    <a:pt x="1700" y="606"/>
                    <a:pt x="1702" y="606"/>
                    <a:pt x="1703" y="607"/>
                  </a:cubicBezTo>
                  <a:cubicBezTo>
                    <a:pt x="1703" y="607"/>
                    <a:pt x="1704" y="608"/>
                    <a:pt x="1704" y="609"/>
                  </a:cubicBezTo>
                  <a:cubicBezTo>
                    <a:pt x="1705" y="611"/>
                    <a:pt x="1706" y="612"/>
                    <a:pt x="1708" y="612"/>
                  </a:cubicBezTo>
                  <a:cubicBezTo>
                    <a:pt x="1710" y="612"/>
                    <a:pt x="1712" y="612"/>
                    <a:pt x="1714" y="613"/>
                  </a:cubicBezTo>
                  <a:cubicBezTo>
                    <a:pt x="1716" y="613"/>
                    <a:pt x="1717" y="614"/>
                    <a:pt x="1719" y="614"/>
                  </a:cubicBezTo>
                  <a:cubicBezTo>
                    <a:pt x="1721" y="614"/>
                    <a:pt x="1722" y="613"/>
                    <a:pt x="1724" y="613"/>
                  </a:cubicBezTo>
                  <a:cubicBezTo>
                    <a:pt x="1725" y="612"/>
                    <a:pt x="1726" y="612"/>
                    <a:pt x="1728" y="612"/>
                  </a:cubicBezTo>
                  <a:cubicBezTo>
                    <a:pt x="1729" y="612"/>
                    <a:pt x="1730" y="613"/>
                    <a:pt x="1730" y="614"/>
                  </a:cubicBezTo>
                  <a:cubicBezTo>
                    <a:pt x="1730" y="615"/>
                    <a:pt x="1730" y="616"/>
                    <a:pt x="1731" y="616"/>
                  </a:cubicBezTo>
                  <a:cubicBezTo>
                    <a:pt x="1732" y="616"/>
                    <a:pt x="1732" y="615"/>
                    <a:pt x="1733" y="615"/>
                  </a:cubicBezTo>
                  <a:cubicBezTo>
                    <a:pt x="1734" y="615"/>
                    <a:pt x="1734" y="614"/>
                    <a:pt x="1735" y="614"/>
                  </a:cubicBezTo>
                  <a:cubicBezTo>
                    <a:pt x="1737" y="614"/>
                    <a:pt x="1738" y="613"/>
                    <a:pt x="1739" y="613"/>
                  </a:cubicBezTo>
                  <a:cubicBezTo>
                    <a:pt x="1740" y="612"/>
                    <a:pt x="1740" y="612"/>
                    <a:pt x="1741" y="613"/>
                  </a:cubicBezTo>
                  <a:cubicBezTo>
                    <a:pt x="1741" y="613"/>
                    <a:pt x="1741" y="614"/>
                    <a:pt x="1742" y="614"/>
                  </a:cubicBezTo>
                  <a:cubicBezTo>
                    <a:pt x="1743" y="614"/>
                    <a:pt x="1744" y="613"/>
                    <a:pt x="1745" y="612"/>
                  </a:cubicBezTo>
                  <a:cubicBezTo>
                    <a:pt x="1746" y="612"/>
                    <a:pt x="1746" y="612"/>
                    <a:pt x="1747" y="612"/>
                  </a:cubicBezTo>
                  <a:cubicBezTo>
                    <a:pt x="1748" y="611"/>
                    <a:pt x="1749" y="611"/>
                    <a:pt x="1749" y="611"/>
                  </a:cubicBezTo>
                  <a:cubicBezTo>
                    <a:pt x="1752" y="610"/>
                    <a:pt x="1756" y="611"/>
                    <a:pt x="1758" y="611"/>
                  </a:cubicBezTo>
                  <a:cubicBezTo>
                    <a:pt x="1760" y="611"/>
                    <a:pt x="1761" y="612"/>
                    <a:pt x="1763" y="612"/>
                  </a:cubicBezTo>
                  <a:cubicBezTo>
                    <a:pt x="1764" y="612"/>
                    <a:pt x="1765" y="612"/>
                    <a:pt x="1765" y="612"/>
                  </a:cubicBezTo>
                  <a:cubicBezTo>
                    <a:pt x="1766" y="612"/>
                    <a:pt x="1767" y="612"/>
                    <a:pt x="1768" y="612"/>
                  </a:cubicBezTo>
                  <a:cubicBezTo>
                    <a:pt x="1768" y="612"/>
                    <a:pt x="1768" y="611"/>
                    <a:pt x="1769" y="610"/>
                  </a:cubicBezTo>
                  <a:cubicBezTo>
                    <a:pt x="1769" y="610"/>
                    <a:pt x="1770" y="609"/>
                    <a:pt x="1771" y="609"/>
                  </a:cubicBezTo>
                  <a:cubicBezTo>
                    <a:pt x="1772" y="609"/>
                    <a:pt x="1773" y="609"/>
                    <a:pt x="1773" y="609"/>
                  </a:cubicBezTo>
                  <a:cubicBezTo>
                    <a:pt x="1774" y="609"/>
                    <a:pt x="1775" y="609"/>
                    <a:pt x="1776" y="609"/>
                  </a:cubicBezTo>
                  <a:cubicBezTo>
                    <a:pt x="1778" y="609"/>
                    <a:pt x="1780" y="608"/>
                    <a:pt x="1782" y="609"/>
                  </a:cubicBezTo>
                  <a:cubicBezTo>
                    <a:pt x="1783" y="610"/>
                    <a:pt x="1785" y="610"/>
                    <a:pt x="1786" y="610"/>
                  </a:cubicBezTo>
                  <a:cubicBezTo>
                    <a:pt x="1788" y="610"/>
                    <a:pt x="1789" y="610"/>
                    <a:pt x="1791" y="612"/>
                  </a:cubicBezTo>
                  <a:cubicBezTo>
                    <a:pt x="1791" y="612"/>
                    <a:pt x="1792" y="613"/>
                    <a:pt x="1792" y="613"/>
                  </a:cubicBezTo>
                  <a:cubicBezTo>
                    <a:pt x="1794" y="613"/>
                    <a:pt x="1794" y="612"/>
                    <a:pt x="1795" y="612"/>
                  </a:cubicBezTo>
                  <a:cubicBezTo>
                    <a:pt x="1796" y="611"/>
                    <a:pt x="1797" y="611"/>
                    <a:pt x="1799" y="610"/>
                  </a:cubicBezTo>
                  <a:cubicBezTo>
                    <a:pt x="1801" y="610"/>
                    <a:pt x="1802" y="609"/>
                    <a:pt x="1804" y="609"/>
                  </a:cubicBezTo>
                  <a:cubicBezTo>
                    <a:pt x="1807" y="608"/>
                    <a:pt x="1810" y="608"/>
                    <a:pt x="1814" y="608"/>
                  </a:cubicBezTo>
                  <a:cubicBezTo>
                    <a:pt x="1815" y="608"/>
                    <a:pt x="1817" y="608"/>
                    <a:pt x="1818" y="607"/>
                  </a:cubicBezTo>
                  <a:cubicBezTo>
                    <a:pt x="1820" y="607"/>
                    <a:pt x="1821" y="607"/>
                    <a:pt x="1823" y="608"/>
                  </a:cubicBezTo>
                  <a:cubicBezTo>
                    <a:pt x="1824" y="608"/>
                    <a:pt x="1826" y="608"/>
                    <a:pt x="1827" y="608"/>
                  </a:cubicBezTo>
                  <a:cubicBezTo>
                    <a:pt x="1829" y="608"/>
                    <a:pt x="1830" y="608"/>
                    <a:pt x="1832" y="608"/>
                  </a:cubicBezTo>
                  <a:cubicBezTo>
                    <a:pt x="1833" y="608"/>
                    <a:pt x="1834" y="607"/>
                    <a:pt x="1833" y="606"/>
                  </a:cubicBezTo>
                  <a:cubicBezTo>
                    <a:pt x="1832" y="604"/>
                    <a:pt x="1830" y="604"/>
                    <a:pt x="1830" y="602"/>
                  </a:cubicBezTo>
                  <a:cubicBezTo>
                    <a:pt x="1831" y="603"/>
                    <a:pt x="1831" y="604"/>
                    <a:pt x="1832" y="604"/>
                  </a:cubicBezTo>
                  <a:cubicBezTo>
                    <a:pt x="1833" y="604"/>
                    <a:pt x="1833" y="604"/>
                    <a:pt x="1834" y="605"/>
                  </a:cubicBezTo>
                  <a:cubicBezTo>
                    <a:pt x="1835" y="606"/>
                    <a:pt x="1833" y="608"/>
                    <a:pt x="1835" y="609"/>
                  </a:cubicBezTo>
                  <a:cubicBezTo>
                    <a:pt x="1835" y="610"/>
                    <a:pt x="1837" y="611"/>
                    <a:pt x="1837" y="612"/>
                  </a:cubicBezTo>
                  <a:cubicBezTo>
                    <a:pt x="1838" y="613"/>
                    <a:pt x="1837" y="615"/>
                    <a:pt x="1837" y="616"/>
                  </a:cubicBezTo>
                  <a:cubicBezTo>
                    <a:pt x="1837" y="617"/>
                    <a:pt x="1836" y="618"/>
                    <a:pt x="1836" y="618"/>
                  </a:cubicBezTo>
                  <a:cubicBezTo>
                    <a:pt x="1836" y="620"/>
                    <a:pt x="1838" y="619"/>
                    <a:pt x="1839" y="619"/>
                  </a:cubicBezTo>
                  <a:cubicBezTo>
                    <a:pt x="1841" y="619"/>
                    <a:pt x="1842" y="620"/>
                    <a:pt x="1844" y="620"/>
                  </a:cubicBezTo>
                  <a:cubicBezTo>
                    <a:pt x="1845" y="621"/>
                    <a:pt x="1846" y="621"/>
                    <a:pt x="1847" y="622"/>
                  </a:cubicBezTo>
                  <a:cubicBezTo>
                    <a:pt x="1848" y="624"/>
                    <a:pt x="1848" y="625"/>
                    <a:pt x="1848" y="627"/>
                  </a:cubicBezTo>
                  <a:cubicBezTo>
                    <a:pt x="1849" y="628"/>
                    <a:pt x="1850" y="629"/>
                    <a:pt x="1850" y="630"/>
                  </a:cubicBezTo>
                  <a:cubicBezTo>
                    <a:pt x="1850" y="632"/>
                    <a:pt x="1850" y="633"/>
                    <a:pt x="1851" y="635"/>
                  </a:cubicBezTo>
                  <a:cubicBezTo>
                    <a:pt x="1851" y="635"/>
                    <a:pt x="1851" y="636"/>
                    <a:pt x="1851" y="637"/>
                  </a:cubicBezTo>
                  <a:cubicBezTo>
                    <a:pt x="1852" y="638"/>
                    <a:pt x="1852" y="638"/>
                    <a:pt x="1853" y="638"/>
                  </a:cubicBezTo>
                  <a:cubicBezTo>
                    <a:pt x="1856" y="638"/>
                    <a:pt x="1854" y="640"/>
                    <a:pt x="1854" y="641"/>
                  </a:cubicBezTo>
                  <a:cubicBezTo>
                    <a:pt x="1854" y="642"/>
                    <a:pt x="1856" y="644"/>
                    <a:pt x="1857" y="643"/>
                  </a:cubicBezTo>
                  <a:cubicBezTo>
                    <a:pt x="1857" y="643"/>
                    <a:pt x="1857" y="642"/>
                    <a:pt x="1857" y="641"/>
                  </a:cubicBezTo>
                  <a:cubicBezTo>
                    <a:pt x="1858" y="641"/>
                    <a:pt x="1858" y="641"/>
                    <a:pt x="1858" y="640"/>
                  </a:cubicBezTo>
                  <a:cubicBezTo>
                    <a:pt x="1859" y="640"/>
                    <a:pt x="1858" y="638"/>
                    <a:pt x="1859" y="638"/>
                  </a:cubicBezTo>
                  <a:cubicBezTo>
                    <a:pt x="1860" y="638"/>
                    <a:pt x="1861" y="638"/>
                    <a:pt x="1861" y="638"/>
                  </a:cubicBezTo>
                  <a:cubicBezTo>
                    <a:pt x="1862" y="638"/>
                    <a:pt x="1863" y="638"/>
                    <a:pt x="1863" y="638"/>
                  </a:cubicBezTo>
                  <a:cubicBezTo>
                    <a:pt x="1864" y="639"/>
                    <a:pt x="1865" y="640"/>
                    <a:pt x="1864" y="640"/>
                  </a:cubicBezTo>
                  <a:cubicBezTo>
                    <a:pt x="1863" y="641"/>
                    <a:pt x="1863" y="639"/>
                    <a:pt x="1863" y="639"/>
                  </a:cubicBezTo>
                  <a:cubicBezTo>
                    <a:pt x="1862" y="639"/>
                    <a:pt x="1861" y="639"/>
                    <a:pt x="1860" y="639"/>
                  </a:cubicBezTo>
                  <a:cubicBezTo>
                    <a:pt x="1860" y="639"/>
                    <a:pt x="1860" y="640"/>
                    <a:pt x="1860" y="641"/>
                  </a:cubicBezTo>
                  <a:cubicBezTo>
                    <a:pt x="1860" y="642"/>
                    <a:pt x="1859" y="642"/>
                    <a:pt x="1859" y="643"/>
                  </a:cubicBezTo>
                  <a:cubicBezTo>
                    <a:pt x="1859" y="644"/>
                    <a:pt x="1860" y="645"/>
                    <a:pt x="1861" y="645"/>
                  </a:cubicBezTo>
                  <a:cubicBezTo>
                    <a:pt x="1862" y="644"/>
                    <a:pt x="1862" y="643"/>
                    <a:pt x="1862" y="642"/>
                  </a:cubicBezTo>
                  <a:cubicBezTo>
                    <a:pt x="1863" y="642"/>
                    <a:pt x="1863" y="642"/>
                    <a:pt x="1863" y="642"/>
                  </a:cubicBezTo>
                  <a:cubicBezTo>
                    <a:pt x="1863" y="643"/>
                    <a:pt x="1863" y="643"/>
                    <a:pt x="1863" y="643"/>
                  </a:cubicBezTo>
                  <a:cubicBezTo>
                    <a:pt x="1864" y="643"/>
                    <a:pt x="1864" y="643"/>
                    <a:pt x="1864" y="644"/>
                  </a:cubicBezTo>
                  <a:cubicBezTo>
                    <a:pt x="1864" y="644"/>
                    <a:pt x="1865" y="644"/>
                    <a:pt x="1865" y="644"/>
                  </a:cubicBezTo>
                  <a:cubicBezTo>
                    <a:pt x="1865" y="645"/>
                    <a:pt x="1865" y="645"/>
                    <a:pt x="1866" y="645"/>
                  </a:cubicBezTo>
                  <a:cubicBezTo>
                    <a:pt x="1866" y="644"/>
                    <a:pt x="1866" y="644"/>
                    <a:pt x="1866" y="643"/>
                  </a:cubicBezTo>
                  <a:cubicBezTo>
                    <a:pt x="1866" y="642"/>
                    <a:pt x="1865" y="641"/>
                    <a:pt x="1866" y="641"/>
                  </a:cubicBezTo>
                  <a:cubicBezTo>
                    <a:pt x="1868" y="642"/>
                    <a:pt x="1867" y="645"/>
                    <a:pt x="1867" y="646"/>
                  </a:cubicBezTo>
                  <a:cubicBezTo>
                    <a:pt x="1868" y="647"/>
                    <a:pt x="1868" y="645"/>
                    <a:pt x="1868" y="644"/>
                  </a:cubicBezTo>
                  <a:cubicBezTo>
                    <a:pt x="1870" y="644"/>
                    <a:pt x="1870" y="645"/>
                    <a:pt x="1870" y="646"/>
                  </a:cubicBezTo>
                  <a:cubicBezTo>
                    <a:pt x="1869" y="647"/>
                    <a:pt x="1868" y="647"/>
                    <a:pt x="1869" y="649"/>
                  </a:cubicBezTo>
                  <a:cubicBezTo>
                    <a:pt x="1870" y="650"/>
                    <a:pt x="1873" y="648"/>
                    <a:pt x="1874" y="648"/>
                  </a:cubicBezTo>
                  <a:cubicBezTo>
                    <a:pt x="1874" y="647"/>
                    <a:pt x="1875" y="647"/>
                    <a:pt x="1875" y="647"/>
                  </a:cubicBezTo>
                  <a:cubicBezTo>
                    <a:pt x="1876" y="647"/>
                    <a:pt x="1876" y="646"/>
                    <a:pt x="1877" y="646"/>
                  </a:cubicBezTo>
                  <a:cubicBezTo>
                    <a:pt x="1878" y="648"/>
                    <a:pt x="1875" y="648"/>
                    <a:pt x="1875" y="650"/>
                  </a:cubicBezTo>
                  <a:cubicBezTo>
                    <a:pt x="1876" y="650"/>
                    <a:pt x="1876" y="651"/>
                    <a:pt x="1877" y="652"/>
                  </a:cubicBezTo>
                  <a:cubicBezTo>
                    <a:pt x="1877" y="653"/>
                    <a:pt x="1877" y="654"/>
                    <a:pt x="1878" y="655"/>
                  </a:cubicBezTo>
                  <a:cubicBezTo>
                    <a:pt x="1878" y="656"/>
                    <a:pt x="1879" y="656"/>
                    <a:pt x="1879" y="657"/>
                  </a:cubicBezTo>
                  <a:cubicBezTo>
                    <a:pt x="1880" y="658"/>
                    <a:pt x="1880" y="658"/>
                    <a:pt x="1880" y="659"/>
                  </a:cubicBezTo>
                  <a:cubicBezTo>
                    <a:pt x="1881" y="659"/>
                    <a:pt x="1882" y="660"/>
                    <a:pt x="1883" y="660"/>
                  </a:cubicBezTo>
                  <a:cubicBezTo>
                    <a:pt x="1883" y="661"/>
                    <a:pt x="1884" y="662"/>
                    <a:pt x="1885" y="662"/>
                  </a:cubicBezTo>
                  <a:cubicBezTo>
                    <a:pt x="1885" y="663"/>
                    <a:pt x="1886" y="663"/>
                    <a:pt x="1887" y="663"/>
                  </a:cubicBezTo>
                  <a:cubicBezTo>
                    <a:pt x="1888" y="664"/>
                    <a:pt x="1888" y="664"/>
                    <a:pt x="1889" y="665"/>
                  </a:cubicBezTo>
                  <a:cubicBezTo>
                    <a:pt x="1890" y="666"/>
                    <a:pt x="1892" y="666"/>
                    <a:pt x="1894" y="667"/>
                  </a:cubicBezTo>
                  <a:cubicBezTo>
                    <a:pt x="1894" y="0"/>
                    <a:pt x="1894" y="0"/>
                    <a:pt x="1894" y="0"/>
                  </a:cubicBezTo>
                  <a:lnTo>
                    <a:pt x="383" y="0"/>
                  </a:lnTo>
                  <a:close/>
                  <a:moveTo>
                    <a:pt x="35" y="897"/>
                  </a:moveTo>
                  <a:cubicBezTo>
                    <a:pt x="34" y="896"/>
                    <a:pt x="32" y="897"/>
                    <a:pt x="33" y="895"/>
                  </a:cubicBezTo>
                  <a:cubicBezTo>
                    <a:pt x="34" y="894"/>
                    <a:pt x="34" y="894"/>
                    <a:pt x="35" y="895"/>
                  </a:cubicBezTo>
                  <a:cubicBezTo>
                    <a:pt x="36" y="896"/>
                    <a:pt x="37" y="897"/>
                    <a:pt x="38" y="897"/>
                  </a:cubicBezTo>
                  <a:cubicBezTo>
                    <a:pt x="38" y="899"/>
                    <a:pt x="35" y="897"/>
                    <a:pt x="35" y="897"/>
                  </a:cubicBezTo>
                  <a:close/>
                  <a:moveTo>
                    <a:pt x="55" y="913"/>
                  </a:moveTo>
                  <a:cubicBezTo>
                    <a:pt x="54" y="913"/>
                    <a:pt x="54" y="912"/>
                    <a:pt x="54" y="912"/>
                  </a:cubicBezTo>
                  <a:cubicBezTo>
                    <a:pt x="54" y="911"/>
                    <a:pt x="55" y="911"/>
                    <a:pt x="55" y="911"/>
                  </a:cubicBezTo>
                  <a:cubicBezTo>
                    <a:pt x="56" y="912"/>
                    <a:pt x="56" y="915"/>
                    <a:pt x="55" y="913"/>
                  </a:cubicBezTo>
                  <a:close/>
                  <a:moveTo>
                    <a:pt x="285" y="1059"/>
                  </a:moveTo>
                  <a:cubicBezTo>
                    <a:pt x="284" y="1060"/>
                    <a:pt x="282" y="1060"/>
                    <a:pt x="281" y="1060"/>
                  </a:cubicBezTo>
                  <a:cubicBezTo>
                    <a:pt x="280" y="1060"/>
                    <a:pt x="277" y="1060"/>
                    <a:pt x="278" y="1059"/>
                  </a:cubicBezTo>
                  <a:cubicBezTo>
                    <a:pt x="278" y="1058"/>
                    <a:pt x="281" y="1059"/>
                    <a:pt x="282" y="1059"/>
                  </a:cubicBezTo>
                  <a:cubicBezTo>
                    <a:pt x="283" y="1059"/>
                    <a:pt x="284" y="1058"/>
                    <a:pt x="286" y="1058"/>
                  </a:cubicBezTo>
                  <a:cubicBezTo>
                    <a:pt x="286" y="1058"/>
                    <a:pt x="287" y="1057"/>
                    <a:pt x="287" y="1058"/>
                  </a:cubicBezTo>
                  <a:cubicBezTo>
                    <a:pt x="287" y="1059"/>
                    <a:pt x="286" y="1059"/>
                    <a:pt x="285" y="1059"/>
                  </a:cubicBezTo>
                  <a:close/>
                  <a:moveTo>
                    <a:pt x="314" y="1061"/>
                  </a:moveTo>
                  <a:cubicBezTo>
                    <a:pt x="314" y="1062"/>
                    <a:pt x="314" y="1061"/>
                    <a:pt x="313" y="1061"/>
                  </a:cubicBezTo>
                  <a:cubicBezTo>
                    <a:pt x="312" y="1061"/>
                    <a:pt x="312" y="1061"/>
                    <a:pt x="311" y="1061"/>
                  </a:cubicBezTo>
                  <a:cubicBezTo>
                    <a:pt x="311" y="1061"/>
                    <a:pt x="311" y="1059"/>
                    <a:pt x="312" y="1059"/>
                  </a:cubicBezTo>
                  <a:cubicBezTo>
                    <a:pt x="312" y="1058"/>
                    <a:pt x="312" y="1058"/>
                    <a:pt x="313" y="1058"/>
                  </a:cubicBezTo>
                  <a:cubicBezTo>
                    <a:pt x="313" y="1057"/>
                    <a:pt x="312" y="1056"/>
                    <a:pt x="313" y="1056"/>
                  </a:cubicBezTo>
                  <a:cubicBezTo>
                    <a:pt x="314" y="1055"/>
                    <a:pt x="314" y="1057"/>
                    <a:pt x="314" y="1057"/>
                  </a:cubicBezTo>
                  <a:cubicBezTo>
                    <a:pt x="314" y="1058"/>
                    <a:pt x="315" y="1060"/>
                    <a:pt x="314" y="1061"/>
                  </a:cubicBezTo>
                  <a:close/>
                  <a:moveTo>
                    <a:pt x="1060" y="1365"/>
                  </a:moveTo>
                  <a:cubicBezTo>
                    <a:pt x="1059" y="1365"/>
                    <a:pt x="1058" y="1364"/>
                    <a:pt x="1057" y="1363"/>
                  </a:cubicBezTo>
                  <a:cubicBezTo>
                    <a:pt x="1056" y="1362"/>
                    <a:pt x="1055" y="1362"/>
                    <a:pt x="1055" y="1362"/>
                  </a:cubicBezTo>
                  <a:cubicBezTo>
                    <a:pt x="1054" y="1361"/>
                    <a:pt x="1053" y="1361"/>
                    <a:pt x="1053" y="1360"/>
                  </a:cubicBezTo>
                  <a:cubicBezTo>
                    <a:pt x="1052" y="1359"/>
                    <a:pt x="1052" y="1359"/>
                    <a:pt x="1051" y="1359"/>
                  </a:cubicBezTo>
                  <a:cubicBezTo>
                    <a:pt x="1050" y="1359"/>
                    <a:pt x="1050" y="1360"/>
                    <a:pt x="1050" y="1361"/>
                  </a:cubicBezTo>
                  <a:cubicBezTo>
                    <a:pt x="1048" y="1361"/>
                    <a:pt x="1047" y="1358"/>
                    <a:pt x="1048" y="1357"/>
                  </a:cubicBezTo>
                  <a:cubicBezTo>
                    <a:pt x="1048" y="1356"/>
                    <a:pt x="1049" y="1355"/>
                    <a:pt x="1049" y="1353"/>
                  </a:cubicBezTo>
                  <a:cubicBezTo>
                    <a:pt x="1049" y="1352"/>
                    <a:pt x="1048" y="1351"/>
                    <a:pt x="1047" y="1350"/>
                  </a:cubicBezTo>
                  <a:cubicBezTo>
                    <a:pt x="1046" y="1348"/>
                    <a:pt x="1046" y="1347"/>
                    <a:pt x="1045" y="1346"/>
                  </a:cubicBezTo>
                  <a:cubicBezTo>
                    <a:pt x="1044" y="1345"/>
                    <a:pt x="1043" y="1343"/>
                    <a:pt x="1043" y="1342"/>
                  </a:cubicBezTo>
                  <a:cubicBezTo>
                    <a:pt x="1042" y="1339"/>
                    <a:pt x="1042" y="1336"/>
                    <a:pt x="1040" y="1333"/>
                  </a:cubicBezTo>
                  <a:cubicBezTo>
                    <a:pt x="1040" y="1332"/>
                    <a:pt x="1039" y="1330"/>
                    <a:pt x="1038" y="1330"/>
                  </a:cubicBezTo>
                  <a:cubicBezTo>
                    <a:pt x="1037" y="1329"/>
                    <a:pt x="1036" y="1328"/>
                    <a:pt x="1036" y="1326"/>
                  </a:cubicBezTo>
                  <a:cubicBezTo>
                    <a:pt x="1035" y="1325"/>
                    <a:pt x="1034" y="1324"/>
                    <a:pt x="1033" y="1323"/>
                  </a:cubicBezTo>
                  <a:cubicBezTo>
                    <a:pt x="1031" y="1320"/>
                    <a:pt x="1030" y="1318"/>
                    <a:pt x="1027" y="1316"/>
                  </a:cubicBezTo>
                  <a:cubicBezTo>
                    <a:pt x="1027" y="1315"/>
                    <a:pt x="1026" y="1315"/>
                    <a:pt x="1025" y="1314"/>
                  </a:cubicBezTo>
                  <a:cubicBezTo>
                    <a:pt x="1025" y="1314"/>
                    <a:pt x="1025" y="1313"/>
                    <a:pt x="1025" y="1312"/>
                  </a:cubicBezTo>
                  <a:cubicBezTo>
                    <a:pt x="1024" y="1311"/>
                    <a:pt x="1023" y="1310"/>
                    <a:pt x="1022" y="1308"/>
                  </a:cubicBezTo>
                  <a:cubicBezTo>
                    <a:pt x="1022" y="1307"/>
                    <a:pt x="1020" y="1307"/>
                    <a:pt x="1020" y="1306"/>
                  </a:cubicBezTo>
                  <a:cubicBezTo>
                    <a:pt x="1019" y="1304"/>
                    <a:pt x="1020" y="1303"/>
                    <a:pt x="1021" y="1302"/>
                  </a:cubicBezTo>
                  <a:cubicBezTo>
                    <a:pt x="1022" y="1301"/>
                    <a:pt x="1023" y="1301"/>
                    <a:pt x="1023" y="1300"/>
                  </a:cubicBezTo>
                  <a:cubicBezTo>
                    <a:pt x="1023" y="1298"/>
                    <a:pt x="1023" y="1295"/>
                    <a:pt x="1022" y="1293"/>
                  </a:cubicBezTo>
                  <a:cubicBezTo>
                    <a:pt x="1021" y="1292"/>
                    <a:pt x="1020" y="1291"/>
                    <a:pt x="1019" y="1289"/>
                  </a:cubicBezTo>
                  <a:cubicBezTo>
                    <a:pt x="1019" y="1288"/>
                    <a:pt x="1019" y="1287"/>
                    <a:pt x="1019" y="1285"/>
                  </a:cubicBezTo>
                  <a:cubicBezTo>
                    <a:pt x="1018" y="1283"/>
                    <a:pt x="1018" y="1280"/>
                    <a:pt x="1018" y="1278"/>
                  </a:cubicBezTo>
                  <a:cubicBezTo>
                    <a:pt x="1019" y="1275"/>
                    <a:pt x="1020" y="1272"/>
                    <a:pt x="1020" y="1268"/>
                  </a:cubicBezTo>
                  <a:cubicBezTo>
                    <a:pt x="1020" y="1266"/>
                    <a:pt x="1021" y="1264"/>
                    <a:pt x="1020" y="1262"/>
                  </a:cubicBezTo>
                  <a:cubicBezTo>
                    <a:pt x="1019" y="1261"/>
                    <a:pt x="1019" y="1265"/>
                    <a:pt x="1019" y="1265"/>
                  </a:cubicBezTo>
                  <a:cubicBezTo>
                    <a:pt x="1019" y="1266"/>
                    <a:pt x="1016" y="1269"/>
                    <a:pt x="1017" y="1267"/>
                  </a:cubicBezTo>
                  <a:cubicBezTo>
                    <a:pt x="1017" y="1266"/>
                    <a:pt x="1017" y="1266"/>
                    <a:pt x="1017" y="1265"/>
                  </a:cubicBezTo>
                  <a:cubicBezTo>
                    <a:pt x="1017" y="1264"/>
                    <a:pt x="1017" y="1263"/>
                    <a:pt x="1017" y="1262"/>
                  </a:cubicBezTo>
                  <a:cubicBezTo>
                    <a:pt x="1017" y="1261"/>
                    <a:pt x="1018" y="1260"/>
                    <a:pt x="1018" y="1258"/>
                  </a:cubicBezTo>
                  <a:cubicBezTo>
                    <a:pt x="1018" y="1257"/>
                    <a:pt x="1018" y="1256"/>
                    <a:pt x="1018" y="1255"/>
                  </a:cubicBezTo>
                  <a:cubicBezTo>
                    <a:pt x="1019" y="1254"/>
                    <a:pt x="1019" y="1253"/>
                    <a:pt x="1019" y="1253"/>
                  </a:cubicBezTo>
                  <a:cubicBezTo>
                    <a:pt x="1020" y="1251"/>
                    <a:pt x="1020" y="1250"/>
                    <a:pt x="1020" y="1248"/>
                  </a:cubicBezTo>
                  <a:cubicBezTo>
                    <a:pt x="1020" y="1248"/>
                    <a:pt x="1020" y="1246"/>
                    <a:pt x="1020" y="1246"/>
                  </a:cubicBezTo>
                  <a:cubicBezTo>
                    <a:pt x="1021" y="1246"/>
                    <a:pt x="1021" y="1247"/>
                    <a:pt x="1022" y="1248"/>
                  </a:cubicBezTo>
                  <a:cubicBezTo>
                    <a:pt x="1022" y="1249"/>
                    <a:pt x="1021" y="1251"/>
                    <a:pt x="1022" y="1252"/>
                  </a:cubicBezTo>
                  <a:cubicBezTo>
                    <a:pt x="1022" y="1253"/>
                    <a:pt x="1023" y="1253"/>
                    <a:pt x="1023" y="1254"/>
                  </a:cubicBezTo>
                  <a:cubicBezTo>
                    <a:pt x="1023" y="1255"/>
                    <a:pt x="1023" y="1256"/>
                    <a:pt x="1023" y="1257"/>
                  </a:cubicBezTo>
                  <a:cubicBezTo>
                    <a:pt x="1023" y="1258"/>
                    <a:pt x="1024" y="1260"/>
                    <a:pt x="1025" y="1261"/>
                  </a:cubicBezTo>
                  <a:cubicBezTo>
                    <a:pt x="1026" y="1262"/>
                    <a:pt x="1027" y="1263"/>
                    <a:pt x="1027" y="1265"/>
                  </a:cubicBezTo>
                  <a:cubicBezTo>
                    <a:pt x="1027" y="1265"/>
                    <a:pt x="1027" y="1266"/>
                    <a:pt x="1027" y="1267"/>
                  </a:cubicBezTo>
                  <a:cubicBezTo>
                    <a:pt x="1028" y="1268"/>
                    <a:pt x="1028" y="1268"/>
                    <a:pt x="1028" y="1269"/>
                  </a:cubicBezTo>
                  <a:cubicBezTo>
                    <a:pt x="1029" y="1270"/>
                    <a:pt x="1029" y="1272"/>
                    <a:pt x="1029" y="1274"/>
                  </a:cubicBezTo>
                  <a:cubicBezTo>
                    <a:pt x="1028" y="1275"/>
                    <a:pt x="1028" y="1277"/>
                    <a:pt x="1028" y="1279"/>
                  </a:cubicBezTo>
                  <a:cubicBezTo>
                    <a:pt x="1028" y="1280"/>
                    <a:pt x="1029" y="1281"/>
                    <a:pt x="1030" y="1283"/>
                  </a:cubicBezTo>
                  <a:cubicBezTo>
                    <a:pt x="1032" y="1284"/>
                    <a:pt x="1033" y="1285"/>
                    <a:pt x="1033" y="1287"/>
                  </a:cubicBezTo>
                  <a:cubicBezTo>
                    <a:pt x="1033" y="1288"/>
                    <a:pt x="1032" y="1290"/>
                    <a:pt x="1031" y="1291"/>
                  </a:cubicBezTo>
                  <a:cubicBezTo>
                    <a:pt x="1031" y="1293"/>
                    <a:pt x="1032" y="1294"/>
                    <a:pt x="1033" y="1296"/>
                  </a:cubicBezTo>
                  <a:cubicBezTo>
                    <a:pt x="1034" y="1297"/>
                    <a:pt x="1034" y="1298"/>
                    <a:pt x="1035" y="1299"/>
                  </a:cubicBezTo>
                  <a:cubicBezTo>
                    <a:pt x="1035" y="1302"/>
                    <a:pt x="1033" y="1303"/>
                    <a:pt x="1032" y="1305"/>
                  </a:cubicBezTo>
                  <a:cubicBezTo>
                    <a:pt x="1031" y="1307"/>
                    <a:pt x="1031" y="1310"/>
                    <a:pt x="1032" y="1312"/>
                  </a:cubicBezTo>
                  <a:cubicBezTo>
                    <a:pt x="1033" y="1313"/>
                    <a:pt x="1033" y="1313"/>
                    <a:pt x="1034" y="1314"/>
                  </a:cubicBezTo>
                  <a:cubicBezTo>
                    <a:pt x="1035" y="1314"/>
                    <a:pt x="1035" y="1315"/>
                    <a:pt x="1035" y="1315"/>
                  </a:cubicBezTo>
                  <a:cubicBezTo>
                    <a:pt x="1037" y="1316"/>
                    <a:pt x="1037" y="1314"/>
                    <a:pt x="1039" y="1314"/>
                  </a:cubicBezTo>
                  <a:cubicBezTo>
                    <a:pt x="1040" y="1314"/>
                    <a:pt x="1041" y="1316"/>
                    <a:pt x="1042" y="1317"/>
                  </a:cubicBezTo>
                  <a:cubicBezTo>
                    <a:pt x="1043" y="1318"/>
                    <a:pt x="1044" y="1319"/>
                    <a:pt x="1045" y="1320"/>
                  </a:cubicBezTo>
                  <a:cubicBezTo>
                    <a:pt x="1048" y="1322"/>
                    <a:pt x="1048" y="1325"/>
                    <a:pt x="1050" y="1328"/>
                  </a:cubicBezTo>
                  <a:cubicBezTo>
                    <a:pt x="1050" y="1329"/>
                    <a:pt x="1051" y="1331"/>
                    <a:pt x="1051" y="1332"/>
                  </a:cubicBezTo>
                  <a:cubicBezTo>
                    <a:pt x="1052" y="1333"/>
                    <a:pt x="1052" y="1334"/>
                    <a:pt x="1052" y="1335"/>
                  </a:cubicBezTo>
                  <a:cubicBezTo>
                    <a:pt x="1053" y="1336"/>
                    <a:pt x="1053" y="1337"/>
                    <a:pt x="1053" y="1338"/>
                  </a:cubicBezTo>
                  <a:cubicBezTo>
                    <a:pt x="1053" y="1338"/>
                    <a:pt x="1054" y="1339"/>
                    <a:pt x="1054" y="1339"/>
                  </a:cubicBezTo>
                  <a:cubicBezTo>
                    <a:pt x="1055" y="1342"/>
                    <a:pt x="1056" y="1345"/>
                    <a:pt x="1057" y="1348"/>
                  </a:cubicBezTo>
                  <a:cubicBezTo>
                    <a:pt x="1058" y="1351"/>
                    <a:pt x="1060" y="1354"/>
                    <a:pt x="1061" y="1357"/>
                  </a:cubicBezTo>
                  <a:cubicBezTo>
                    <a:pt x="1062" y="1358"/>
                    <a:pt x="1061" y="1360"/>
                    <a:pt x="1062" y="1362"/>
                  </a:cubicBezTo>
                  <a:cubicBezTo>
                    <a:pt x="1062" y="1363"/>
                    <a:pt x="1063" y="1365"/>
                    <a:pt x="1060" y="1365"/>
                  </a:cubicBezTo>
                  <a:close/>
                  <a:moveTo>
                    <a:pt x="1077" y="466"/>
                  </a:moveTo>
                  <a:cubicBezTo>
                    <a:pt x="1078" y="464"/>
                    <a:pt x="1077" y="463"/>
                    <a:pt x="1079" y="464"/>
                  </a:cubicBezTo>
                  <a:cubicBezTo>
                    <a:pt x="1081" y="465"/>
                    <a:pt x="1082" y="467"/>
                    <a:pt x="1084" y="468"/>
                  </a:cubicBezTo>
                  <a:cubicBezTo>
                    <a:pt x="1086" y="469"/>
                    <a:pt x="1088" y="471"/>
                    <a:pt x="1084" y="472"/>
                  </a:cubicBezTo>
                  <a:cubicBezTo>
                    <a:pt x="1083" y="472"/>
                    <a:pt x="1082" y="471"/>
                    <a:pt x="1081" y="471"/>
                  </a:cubicBezTo>
                  <a:cubicBezTo>
                    <a:pt x="1080" y="470"/>
                    <a:pt x="1078" y="470"/>
                    <a:pt x="1077" y="469"/>
                  </a:cubicBezTo>
                  <a:cubicBezTo>
                    <a:pt x="1076" y="468"/>
                    <a:pt x="1077" y="467"/>
                    <a:pt x="1077" y="466"/>
                  </a:cubicBezTo>
                  <a:close/>
                  <a:moveTo>
                    <a:pt x="1144" y="1425"/>
                  </a:moveTo>
                  <a:cubicBezTo>
                    <a:pt x="1144" y="1429"/>
                    <a:pt x="1144" y="1432"/>
                    <a:pt x="1143" y="1436"/>
                  </a:cubicBezTo>
                  <a:cubicBezTo>
                    <a:pt x="1143" y="1437"/>
                    <a:pt x="1142" y="1439"/>
                    <a:pt x="1141" y="1440"/>
                  </a:cubicBezTo>
                  <a:cubicBezTo>
                    <a:pt x="1140" y="1442"/>
                    <a:pt x="1139" y="1443"/>
                    <a:pt x="1140" y="1445"/>
                  </a:cubicBezTo>
                  <a:cubicBezTo>
                    <a:pt x="1140" y="1446"/>
                    <a:pt x="1140" y="1447"/>
                    <a:pt x="1140" y="1447"/>
                  </a:cubicBezTo>
                  <a:cubicBezTo>
                    <a:pt x="1141" y="1451"/>
                    <a:pt x="1140" y="1455"/>
                    <a:pt x="1141" y="1458"/>
                  </a:cubicBezTo>
                  <a:cubicBezTo>
                    <a:pt x="1141" y="1460"/>
                    <a:pt x="1142" y="1461"/>
                    <a:pt x="1142" y="1462"/>
                  </a:cubicBezTo>
                  <a:cubicBezTo>
                    <a:pt x="1142" y="1464"/>
                    <a:pt x="1142" y="1467"/>
                    <a:pt x="1143" y="1469"/>
                  </a:cubicBezTo>
                  <a:cubicBezTo>
                    <a:pt x="1144" y="1470"/>
                    <a:pt x="1144" y="1470"/>
                    <a:pt x="1144" y="1471"/>
                  </a:cubicBezTo>
                  <a:cubicBezTo>
                    <a:pt x="1144" y="1472"/>
                    <a:pt x="1144" y="1473"/>
                    <a:pt x="1145" y="1474"/>
                  </a:cubicBezTo>
                  <a:cubicBezTo>
                    <a:pt x="1146" y="1475"/>
                    <a:pt x="1148" y="1475"/>
                    <a:pt x="1148" y="1476"/>
                  </a:cubicBezTo>
                  <a:cubicBezTo>
                    <a:pt x="1149" y="1478"/>
                    <a:pt x="1148" y="1479"/>
                    <a:pt x="1148" y="1480"/>
                  </a:cubicBezTo>
                  <a:cubicBezTo>
                    <a:pt x="1148" y="1482"/>
                    <a:pt x="1150" y="1482"/>
                    <a:pt x="1150" y="1484"/>
                  </a:cubicBezTo>
                  <a:cubicBezTo>
                    <a:pt x="1151" y="1485"/>
                    <a:pt x="1151" y="1486"/>
                    <a:pt x="1152" y="1486"/>
                  </a:cubicBezTo>
                  <a:cubicBezTo>
                    <a:pt x="1151" y="1487"/>
                    <a:pt x="1150" y="1487"/>
                    <a:pt x="1149" y="1486"/>
                  </a:cubicBezTo>
                  <a:cubicBezTo>
                    <a:pt x="1148" y="1485"/>
                    <a:pt x="1148" y="1484"/>
                    <a:pt x="1147" y="1484"/>
                  </a:cubicBezTo>
                  <a:cubicBezTo>
                    <a:pt x="1147" y="1484"/>
                    <a:pt x="1146" y="1484"/>
                    <a:pt x="1145" y="1483"/>
                  </a:cubicBezTo>
                  <a:cubicBezTo>
                    <a:pt x="1145" y="1483"/>
                    <a:pt x="1144" y="1479"/>
                    <a:pt x="1143" y="1481"/>
                  </a:cubicBezTo>
                  <a:cubicBezTo>
                    <a:pt x="1142" y="1481"/>
                    <a:pt x="1143" y="1482"/>
                    <a:pt x="1143" y="1483"/>
                  </a:cubicBezTo>
                  <a:cubicBezTo>
                    <a:pt x="1142" y="1483"/>
                    <a:pt x="1141" y="1484"/>
                    <a:pt x="1141" y="1485"/>
                  </a:cubicBezTo>
                  <a:cubicBezTo>
                    <a:pt x="1141" y="1485"/>
                    <a:pt x="1142" y="1487"/>
                    <a:pt x="1141" y="1487"/>
                  </a:cubicBezTo>
                  <a:cubicBezTo>
                    <a:pt x="1140" y="1485"/>
                    <a:pt x="1140" y="1484"/>
                    <a:pt x="1138" y="1483"/>
                  </a:cubicBezTo>
                  <a:cubicBezTo>
                    <a:pt x="1137" y="1482"/>
                    <a:pt x="1136" y="1482"/>
                    <a:pt x="1137" y="1480"/>
                  </a:cubicBezTo>
                  <a:cubicBezTo>
                    <a:pt x="1138" y="1478"/>
                    <a:pt x="1137" y="1478"/>
                    <a:pt x="1137" y="1476"/>
                  </a:cubicBezTo>
                  <a:cubicBezTo>
                    <a:pt x="1137" y="1475"/>
                    <a:pt x="1137" y="1474"/>
                    <a:pt x="1137" y="1474"/>
                  </a:cubicBezTo>
                  <a:cubicBezTo>
                    <a:pt x="1137" y="1472"/>
                    <a:pt x="1136" y="1472"/>
                    <a:pt x="1135" y="1471"/>
                  </a:cubicBezTo>
                  <a:cubicBezTo>
                    <a:pt x="1134" y="1470"/>
                    <a:pt x="1134" y="1469"/>
                    <a:pt x="1133" y="1468"/>
                  </a:cubicBezTo>
                  <a:cubicBezTo>
                    <a:pt x="1132" y="1468"/>
                    <a:pt x="1132" y="1468"/>
                    <a:pt x="1131" y="1467"/>
                  </a:cubicBezTo>
                  <a:cubicBezTo>
                    <a:pt x="1131" y="1466"/>
                    <a:pt x="1131" y="1465"/>
                    <a:pt x="1131" y="1465"/>
                  </a:cubicBezTo>
                  <a:cubicBezTo>
                    <a:pt x="1131" y="1463"/>
                    <a:pt x="1131" y="1461"/>
                    <a:pt x="1131" y="1460"/>
                  </a:cubicBezTo>
                  <a:cubicBezTo>
                    <a:pt x="1132" y="1455"/>
                    <a:pt x="1130" y="1452"/>
                    <a:pt x="1128" y="1448"/>
                  </a:cubicBezTo>
                  <a:cubicBezTo>
                    <a:pt x="1127" y="1447"/>
                    <a:pt x="1127" y="1445"/>
                    <a:pt x="1126" y="1444"/>
                  </a:cubicBezTo>
                  <a:cubicBezTo>
                    <a:pt x="1125" y="1443"/>
                    <a:pt x="1125" y="1441"/>
                    <a:pt x="1125" y="1440"/>
                  </a:cubicBezTo>
                  <a:cubicBezTo>
                    <a:pt x="1126" y="1436"/>
                    <a:pt x="1129" y="1434"/>
                    <a:pt x="1130" y="1431"/>
                  </a:cubicBezTo>
                  <a:cubicBezTo>
                    <a:pt x="1131" y="1427"/>
                    <a:pt x="1131" y="1423"/>
                    <a:pt x="1130" y="1419"/>
                  </a:cubicBezTo>
                  <a:cubicBezTo>
                    <a:pt x="1130" y="1415"/>
                    <a:pt x="1130" y="1412"/>
                    <a:pt x="1129" y="1408"/>
                  </a:cubicBezTo>
                  <a:cubicBezTo>
                    <a:pt x="1128" y="1407"/>
                    <a:pt x="1128" y="1405"/>
                    <a:pt x="1129" y="1404"/>
                  </a:cubicBezTo>
                  <a:cubicBezTo>
                    <a:pt x="1130" y="1402"/>
                    <a:pt x="1130" y="1401"/>
                    <a:pt x="1130" y="1399"/>
                  </a:cubicBezTo>
                  <a:cubicBezTo>
                    <a:pt x="1130" y="1398"/>
                    <a:pt x="1129" y="1397"/>
                    <a:pt x="1128" y="1396"/>
                  </a:cubicBezTo>
                  <a:cubicBezTo>
                    <a:pt x="1127" y="1395"/>
                    <a:pt x="1126" y="1393"/>
                    <a:pt x="1126" y="1392"/>
                  </a:cubicBezTo>
                  <a:cubicBezTo>
                    <a:pt x="1125" y="1391"/>
                    <a:pt x="1125" y="1389"/>
                    <a:pt x="1124" y="1388"/>
                  </a:cubicBezTo>
                  <a:cubicBezTo>
                    <a:pt x="1124" y="1387"/>
                    <a:pt x="1123" y="1385"/>
                    <a:pt x="1123" y="1384"/>
                  </a:cubicBezTo>
                  <a:cubicBezTo>
                    <a:pt x="1123" y="1383"/>
                    <a:pt x="1124" y="1380"/>
                    <a:pt x="1125" y="1381"/>
                  </a:cubicBezTo>
                  <a:cubicBezTo>
                    <a:pt x="1125" y="1381"/>
                    <a:pt x="1126" y="1382"/>
                    <a:pt x="1126" y="1382"/>
                  </a:cubicBezTo>
                  <a:cubicBezTo>
                    <a:pt x="1126" y="1383"/>
                    <a:pt x="1127" y="1383"/>
                    <a:pt x="1128" y="1384"/>
                  </a:cubicBezTo>
                  <a:cubicBezTo>
                    <a:pt x="1130" y="1386"/>
                    <a:pt x="1133" y="1387"/>
                    <a:pt x="1134" y="1390"/>
                  </a:cubicBezTo>
                  <a:cubicBezTo>
                    <a:pt x="1134" y="1391"/>
                    <a:pt x="1134" y="1391"/>
                    <a:pt x="1134" y="1392"/>
                  </a:cubicBezTo>
                  <a:cubicBezTo>
                    <a:pt x="1135" y="1393"/>
                    <a:pt x="1135" y="1394"/>
                    <a:pt x="1135" y="1394"/>
                  </a:cubicBezTo>
                  <a:cubicBezTo>
                    <a:pt x="1136" y="1396"/>
                    <a:pt x="1137" y="1397"/>
                    <a:pt x="1137" y="1399"/>
                  </a:cubicBezTo>
                  <a:cubicBezTo>
                    <a:pt x="1137" y="1400"/>
                    <a:pt x="1137" y="1402"/>
                    <a:pt x="1137" y="1403"/>
                  </a:cubicBezTo>
                  <a:cubicBezTo>
                    <a:pt x="1137" y="1405"/>
                    <a:pt x="1136" y="1407"/>
                    <a:pt x="1136" y="1408"/>
                  </a:cubicBezTo>
                  <a:cubicBezTo>
                    <a:pt x="1137" y="1410"/>
                    <a:pt x="1136" y="1412"/>
                    <a:pt x="1137" y="1413"/>
                  </a:cubicBezTo>
                  <a:cubicBezTo>
                    <a:pt x="1138" y="1415"/>
                    <a:pt x="1139" y="1416"/>
                    <a:pt x="1140" y="1417"/>
                  </a:cubicBezTo>
                  <a:cubicBezTo>
                    <a:pt x="1141" y="1418"/>
                    <a:pt x="1141" y="1420"/>
                    <a:pt x="1142" y="1421"/>
                  </a:cubicBezTo>
                  <a:cubicBezTo>
                    <a:pt x="1143" y="1422"/>
                    <a:pt x="1144" y="1424"/>
                    <a:pt x="1144" y="1425"/>
                  </a:cubicBezTo>
                  <a:close/>
                  <a:moveTo>
                    <a:pt x="1093" y="1171"/>
                  </a:moveTo>
                  <a:cubicBezTo>
                    <a:pt x="1094" y="1170"/>
                    <a:pt x="1095" y="1168"/>
                    <a:pt x="1096" y="1170"/>
                  </a:cubicBezTo>
                  <a:cubicBezTo>
                    <a:pt x="1096" y="1171"/>
                    <a:pt x="1096" y="1172"/>
                    <a:pt x="1097" y="1172"/>
                  </a:cubicBezTo>
                  <a:cubicBezTo>
                    <a:pt x="1098" y="1172"/>
                    <a:pt x="1099" y="1172"/>
                    <a:pt x="1100" y="1171"/>
                  </a:cubicBezTo>
                  <a:cubicBezTo>
                    <a:pt x="1103" y="1171"/>
                    <a:pt x="1105" y="1170"/>
                    <a:pt x="1106" y="1168"/>
                  </a:cubicBezTo>
                  <a:cubicBezTo>
                    <a:pt x="1107" y="1167"/>
                    <a:pt x="1107" y="1166"/>
                    <a:pt x="1108" y="1164"/>
                  </a:cubicBezTo>
                  <a:cubicBezTo>
                    <a:pt x="1109" y="1163"/>
                    <a:pt x="1109" y="1162"/>
                    <a:pt x="1110" y="1164"/>
                  </a:cubicBezTo>
                  <a:cubicBezTo>
                    <a:pt x="1110" y="1166"/>
                    <a:pt x="1112" y="1166"/>
                    <a:pt x="1112" y="1168"/>
                  </a:cubicBezTo>
                  <a:cubicBezTo>
                    <a:pt x="1113" y="1168"/>
                    <a:pt x="1113" y="1169"/>
                    <a:pt x="1113" y="1170"/>
                  </a:cubicBezTo>
                  <a:cubicBezTo>
                    <a:pt x="1115" y="1171"/>
                    <a:pt x="1116" y="1167"/>
                    <a:pt x="1117" y="1166"/>
                  </a:cubicBezTo>
                  <a:cubicBezTo>
                    <a:pt x="1119" y="1166"/>
                    <a:pt x="1118" y="1169"/>
                    <a:pt x="1119" y="1170"/>
                  </a:cubicBezTo>
                  <a:cubicBezTo>
                    <a:pt x="1120" y="1170"/>
                    <a:pt x="1122" y="1168"/>
                    <a:pt x="1123" y="1170"/>
                  </a:cubicBezTo>
                  <a:cubicBezTo>
                    <a:pt x="1125" y="1171"/>
                    <a:pt x="1123" y="1173"/>
                    <a:pt x="1124" y="1174"/>
                  </a:cubicBezTo>
                  <a:cubicBezTo>
                    <a:pt x="1124" y="1176"/>
                    <a:pt x="1126" y="1176"/>
                    <a:pt x="1127" y="1177"/>
                  </a:cubicBezTo>
                  <a:cubicBezTo>
                    <a:pt x="1127" y="1177"/>
                    <a:pt x="1127" y="1177"/>
                    <a:pt x="1127" y="1178"/>
                  </a:cubicBezTo>
                  <a:cubicBezTo>
                    <a:pt x="1128" y="1178"/>
                    <a:pt x="1128" y="1178"/>
                    <a:pt x="1128" y="1178"/>
                  </a:cubicBezTo>
                  <a:cubicBezTo>
                    <a:pt x="1129" y="1179"/>
                    <a:pt x="1129" y="1180"/>
                    <a:pt x="1129" y="1181"/>
                  </a:cubicBezTo>
                  <a:cubicBezTo>
                    <a:pt x="1130" y="1183"/>
                    <a:pt x="1131" y="1181"/>
                    <a:pt x="1132" y="1180"/>
                  </a:cubicBezTo>
                  <a:cubicBezTo>
                    <a:pt x="1133" y="1178"/>
                    <a:pt x="1132" y="1176"/>
                    <a:pt x="1134" y="1177"/>
                  </a:cubicBezTo>
                  <a:cubicBezTo>
                    <a:pt x="1135" y="1177"/>
                    <a:pt x="1136" y="1177"/>
                    <a:pt x="1136" y="1177"/>
                  </a:cubicBezTo>
                  <a:cubicBezTo>
                    <a:pt x="1137" y="1177"/>
                    <a:pt x="1137" y="1176"/>
                    <a:pt x="1138" y="1176"/>
                  </a:cubicBezTo>
                  <a:cubicBezTo>
                    <a:pt x="1140" y="1176"/>
                    <a:pt x="1140" y="1178"/>
                    <a:pt x="1141" y="1178"/>
                  </a:cubicBezTo>
                  <a:cubicBezTo>
                    <a:pt x="1142" y="1179"/>
                    <a:pt x="1142" y="1179"/>
                    <a:pt x="1142" y="1180"/>
                  </a:cubicBezTo>
                  <a:cubicBezTo>
                    <a:pt x="1141" y="1180"/>
                    <a:pt x="1141" y="1180"/>
                    <a:pt x="1140" y="1180"/>
                  </a:cubicBezTo>
                  <a:cubicBezTo>
                    <a:pt x="1140" y="1180"/>
                    <a:pt x="1140" y="1180"/>
                    <a:pt x="1140" y="1180"/>
                  </a:cubicBezTo>
                  <a:cubicBezTo>
                    <a:pt x="1139" y="1181"/>
                    <a:pt x="1138" y="1181"/>
                    <a:pt x="1137" y="1180"/>
                  </a:cubicBezTo>
                  <a:cubicBezTo>
                    <a:pt x="1137" y="1180"/>
                    <a:pt x="1136" y="1180"/>
                    <a:pt x="1135" y="1180"/>
                  </a:cubicBezTo>
                  <a:cubicBezTo>
                    <a:pt x="1134" y="1181"/>
                    <a:pt x="1134" y="1181"/>
                    <a:pt x="1134" y="1182"/>
                  </a:cubicBezTo>
                  <a:cubicBezTo>
                    <a:pt x="1134" y="1183"/>
                    <a:pt x="1134" y="1184"/>
                    <a:pt x="1134" y="1184"/>
                  </a:cubicBezTo>
                  <a:cubicBezTo>
                    <a:pt x="1133" y="1184"/>
                    <a:pt x="1133" y="1183"/>
                    <a:pt x="1133" y="1182"/>
                  </a:cubicBezTo>
                  <a:cubicBezTo>
                    <a:pt x="1132" y="1182"/>
                    <a:pt x="1132" y="1182"/>
                    <a:pt x="1131" y="1182"/>
                  </a:cubicBezTo>
                  <a:cubicBezTo>
                    <a:pt x="1130" y="1183"/>
                    <a:pt x="1130" y="1183"/>
                    <a:pt x="1130" y="1182"/>
                  </a:cubicBezTo>
                  <a:cubicBezTo>
                    <a:pt x="1129" y="1182"/>
                    <a:pt x="1128" y="1182"/>
                    <a:pt x="1128" y="1183"/>
                  </a:cubicBezTo>
                  <a:cubicBezTo>
                    <a:pt x="1128" y="1183"/>
                    <a:pt x="1127" y="1184"/>
                    <a:pt x="1127" y="1184"/>
                  </a:cubicBezTo>
                  <a:cubicBezTo>
                    <a:pt x="1127" y="1185"/>
                    <a:pt x="1126" y="1185"/>
                    <a:pt x="1126" y="1186"/>
                  </a:cubicBezTo>
                  <a:cubicBezTo>
                    <a:pt x="1125" y="1187"/>
                    <a:pt x="1125" y="1188"/>
                    <a:pt x="1126" y="1189"/>
                  </a:cubicBezTo>
                  <a:cubicBezTo>
                    <a:pt x="1126" y="1190"/>
                    <a:pt x="1127" y="1190"/>
                    <a:pt x="1128" y="1191"/>
                  </a:cubicBezTo>
                  <a:cubicBezTo>
                    <a:pt x="1128" y="1192"/>
                    <a:pt x="1128" y="1193"/>
                    <a:pt x="1127" y="1193"/>
                  </a:cubicBezTo>
                  <a:cubicBezTo>
                    <a:pt x="1127" y="1194"/>
                    <a:pt x="1126" y="1193"/>
                    <a:pt x="1125" y="1194"/>
                  </a:cubicBezTo>
                  <a:cubicBezTo>
                    <a:pt x="1125" y="1195"/>
                    <a:pt x="1125" y="1196"/>
                    <a:pt x="1125" y="1196"/>
                  </a:cubicBezTo>
                  <a:cubicBezTo>
                    <a:pt x="1125" y="1197"/>
                    <a:pt x="1125" y="1198"/>
                    <a:pt x="1125" y="1199"/>
                  </a:cubicBezTo>
                  <a:cubicBezTo>
                    <a:pt x="1124" y="1199"/>
                    <a:pt x="1123" y="1199"/>
                    <a:pt x="1124" y="1200"/>
                  </a:cubicBezTo>
                  <a:cubicBezTo>
                    <a:pt x="1124" y="1201"/>
                    <a:pt x="1124" y="1202"/>
                    <a:pt x="1124" y="1202"/>
                  </a:cubicBezTo>
                  <a:cubicBezTo>
                    <a:pt x="1123" y="1203"/>
                    <a:pt x="1123" y="1202"/>
                    <a:pt x="1122" y="1202"/>
                  </a:cubicBezTo>
                  <a:cubicBezTo>
                    <a:pt x="1121" y="1202"/>
                    <a:pt x="1120" y="1201"/>
                    <a:pt x="1120" y="1202"/>
                  </a:cubicBezTo>
                  <a:cubicBezTo>
                    <a:pt x="1119" y="1203"/>
                    <a:pt x="1120" y="1203"/>
                    <a:pt x="1120" y="1204"/>
                  </a:cubicBezTo>
                  <a:cubicBezTo>
                    <a:pt x="1122" y="1206"/>
                    <a:pt x="1119" y="1205"/>
                    <a:pt x="1118" y="1205"/>
                  </a:cubicBezTo>
                  <a:cubicBezTo>
                    <a:pt x="1117" y="1206"/>
                    <a:pt x="1118" y="1208"/>
                    <a:pt x="1117" y="1210"/>
                  </a:cubicBezTo>
                  <a:cubicBezTo>
                    <a:pt x="1117" y="1210"/>
                    <a:pt x="1116" y="1210"/>
                    <a:pt x="1116" y="1211"/>
                  </a:cubicBezTo>
                  <a:cubicBezTo>
                    <a:pt x="1115" y="1212"/>
                    <a:pt x="1114" y="1212"/>
                    <a:pt x="1113" y="1213"/>
                  </a:cubicBezTo>
                  <a:cubicBezTo>
                    <a:pt x="1112" y="1213"/>
                    <a:pt x="1112" y="1212"/>
                    <a:pt x="1111" y="1213"/>
                  </a:cubicBezTo>
                  <a:cubicBezTo>
                    <a:pt x="1110" y="1213"/>
                    <a:pt x="1110" y="1213"/>
                    <a:pt x="1110" y="1214"/>
                  </a:cubicBezTo>
                  <a:cubicBezTo>
                    <a:pt x="1109" y="1214"/>
                    <a:pt x="1109" y="1214"/>
                    <a:pt x="1108" y="1214"/>
                  </a:cubicBezTo>
                  <a:cubicBezTo>
                    <a:pt x="1108" y="1216"/>
                    <a:pt x="1111" y="1214"/>
                    <a:pt x="1111" y="1214"/>
                  </a:cubicBezTo>
                  <a:cubicBezTo>
                    <a:pt x="1112" y="1215"/>
                    <a:pt x="1111" y="1216"/>
                    <a:pt x="1111" y="1217"/>
                  </a:cubicBezTo>
                  <a:cubicBezTo>
                    <a:pt x="1110" y="1218"/>
                    <a:pt x="1109" y="1218"/>
                    <a:pt x="1109" y="1218"/>
                  </a:cubicBezTo>
                  <a:cubicBezTo>
                    <a:pt x="1108" y="1218"/>
                    <a:pt x="1107" y="1217"/>
                    <a:pt x="1106" y="1217"/>
                  </a:cubicBezTo>
                  <a:cubicBezTo>
                    <a:pt x="1106" y="1218"/>
                    <a:pt x="1107" y="1218"/>
                    <a:pt x="1107" y="1219"/>
                  </a:cubicBezTo>
                  <a:cubicBezTo>
                    <a:pt x="1108" y="1219"/>
                    <a:pt x="1108" y="1220"/>
                    <a:pt x="1109" y="1220"/>
                  </a:cubicBezTo>
                  <a:cubicBezTo>
                    <a:pt x="1110" y="1221"/>
                    <a:pt x="1112" y="1220"/>
                    <a:pt x="1114" y="1220"/>
                  </a:cubicBezTo>
                  <a:cubicBezTo>
                    <a:pt x="1115" y="1221"/>
                    <a:pt x="1117" y="1221"/>
                    <a:pt x="1118" y="1220"/>
                  </a:cubicBezTo>
                  <a:cubicBezTo>
                    <a:pt x="1118" y="1220"/>
                    <a:pt x="1119" y="1219"/>
                    <a:pt x="1120" y="1219"/>
                  </a:cubicBezTo>
                  <a:cubicBezTo>
                    <a:pt x="1121" y="1220"/>
                    <a:pt x="1119" y="1221"/>
                    <a:pt x="1119" y="1221"/>
                  </a:cubicBezTo>
                  <a:cubicBezTo>
                    <a:pt x="1118" y="1221"/>
                    <a:pt x="1118" y="1222"/>
                    <a:pt x="1118" y="1223"/>
                  </a:cubicBezTo>
                  <a:cubicBezTo>
                    <a:pt x="1118" y="1223"/>
                    <a:pt x="1117" y="1224"/>
                    <a:pt x="1116" y="1224"/>
                  </a:cubicBezTo>
                  <a:cubicBezTo>
                    <a:pt x="1115" y="1225"/>
                    <a:pt x="1114" y="1226"/>
                    <a:pt x="1113" y="1227"/>
                  </a:cubicBezTo>
                  <a:cubicBezTo>
                    <a:pt x="1113" y="1228"/>
                    <a:pt x="1112" y="1229"/>
                    <a:pt x="1111" y="1229"/>
                  </a:cubicBezTo>
                  <a:cubicBezTo>
                    <a:pt x="1110" y="1229"/>
                    <a:pt x="1110" y="1227"/>
                    <a:pt x="1109" y="1227"/>
                  </a:cubicBezTo>
                  <a:cubicBezTo>
                    <a:pt x="1107" y="1227"/>
                    <a:pt x="1107" y="1227"/>
                    <a:pt x="1106" y="1226"/>
                  </a:cubicBezTo>
                  <a:cubicBezTo>
                    <a:pt x="1105" y="1226"/>
                    <a:pt x="1104" y="1226"/>
                    <a:pt x="1102" y="1226"/>
                  </a:cubicBezTo>
                  <a:cubicBezTo>
                    <a:pt x="1102" y="1226"/>
                    <a:pt x="1102" y="1226"/>
                    <a:pt x="1101" y="1226"/>
                  </a:cubicBezTo>
                  <a:cubicBezTo>
                    <a:pt x="1101" y="1226"/>
                    <a:pt x="1100" y="1227"/>
                    <a:pt x="1100" y="1227"/>
                  </a:cubicBezTo>
                  <a:cubicBezTo>
                    <a:pt x="1100" y="1228"/>
                    <a:pt x="1100" y="1229"/>
                    <a:pt x="1100" y="1229"/>
                  </a:cubicBezTo>
                  <a:cubicBezTo>
                    <a:pt x="1099" y="1231"/>
                    <a:pt x="1099" y="1229"/>
                    <a:pt x="1099" y="1229"/>
                  </a:cubicBezTo>
                  <a:cubicBezTo>
                    <a:pt x="1098" y="1228"/>
                    <a:pt x="1096" y="1230"/>
                    <a:pt x="1096" y="1228"/>
                  </a:cubicBezTo>
                  <a:cubicBezTo>
                    <a:pt x="1095" y="1227"/>
                    <a:pt x="1096" y="1226"/>
                    <a:pt x="1095" y="1225"/>
                  </a:cubicBezTo>
                  <a:cubicBezTo>
                    <a:pt x="1095" y="1225"/>
                    <a:pt x="1094" y="1226"/>
                    <a:pt x="1094" y="1226"/>
                  </a:cubicBezTo>
                  <a:cubicBezTo>
                    <a:pt x="1094" y="1227"/>
                    <a:pt x="1093" y="1228"/>
                    <a:pt x="1092" y="1227"/>
                  </a:cubicBezTo>
                  <a:cubicBezTo>
                    <a:pt x="1092" y="1227"/>
                    <a:pt x="1092" y="1227"/>
                    <a:pt x="1091" y="1227"/>
                  </a:cubicBezTo>
                  <a:cubicBezTo>
                    <a:pt x="1091" y="1227"/>
                    <a:pt x="1090" y="1227"/>
                    <a:pt x="1089" y="1227"/>
                  </a:cubicBezTo>
                  <a:cubicBezTo>
                    <a:pt x="1089" y="1226"/>
                    <a:pt x="1088" y="1226"/>
                    <a:pt x="1088" y="1225"/>
                  </a:cubicBezTo>
                  <a:cubicBezTo>
                    <a:pt x="1088" y="1224"/>
                    <a:pt x="1088" y="1224"/>
                    <a:pt x="1087" y="1223"/>
                  </a:cubicBezTo>
                  <a:cubicBezTo>
                    <a:pt x="1086" y="1223"/>
                    <a:pt x="1086" y="1223"/>
                    <a:pt x="1086" y="1223"/>
                  </a:cubicBezTo>
                  <a:cubicBezTo>
                    <a:pt x="1086" y="1222"/>
                    <a:pt x="1086" y="1222"/>
                    <a:pt x="1085" y="1222"/>
                  </a:cubicBezTo>
                  <a:cubicBezTo>
                    <a:pt x="1085" y="1222"/>
                    <a:pt x="1085" y="1223"/>
                    <a:pt x="1084" y="1224"/>
                  </a:cubicBezTo>
                  <a:cubicBezTo>
                    <a:pt x="1084" y="1224"/>
                    <a:pt x="1084" y="1225"/>
                    <a:pt x="1083" y="1225"/>
                  </a:cubicBezTo>
                  <a:cubicBezTo>
                    <a:pt x="1082" y="1225"/>
                    <a:pt x="1080" y="1224"/>
                    <a:pt x="1081" y="1225"/>
                  </a:cubicBezTo>
                  <a:cubicBezTo>
                    <a:pt x="1082" y="1226"/>
                    <a:pt x="1082" y="1225"/>
                    <a:pt x="1082" y="1226"/>
                  </a:cubicBezTo>
                  <a:cubicBezTo>
                    <a:pt x="1083" y="1226"/>
                    <a:pt x="1083" y="1226"/>
                    <a:pt x="1083" y="1226"/>
                  </a:cubicBezTo>
                  <a:cubicBezTo>
                    <a:pt x="1083" y="1227"/>
                    <a:pt x="1084" y="1228"/>
                    <a:pt x="1083" y="1228"/>
                  </a:cubicBezTo>
                  <a:cubicBezTo>
                    <a:pt x="1083" y="1229"/>
                    <a:pt x="1080" y="1226"/>
                    <a:pt x="1080" y="1228"/>
                  </a:cubicBezTo>
                  <a:cubicBezTo>
                    <a:pt x="1080" y="1229"/>
                    <a:pt x="1081" y="1233"/>
                    <a:pt x="1080" y="1232"/>
                  </a:cubicBezTo>
                  <a:cubicBezTo>
                    <a:pt x="1079" y="1232"/>
                    <a:pt x="1080" y="1230"/>
                    <a:pt x="1079" y="1231"/>
                  </a:cubicBezTo>
                  <a:cubicBezTo>
                    <a:pt x="1078" y="1231"/>
                    <a:pt x="1078" y="1232"/>
                    <a:pt x="1077" y="1232"/>
                  </a:cubicBezTo>
                  <a:cubicBezTo>
                    <a:pt x="1077" y="1232"/>
                    <a:pt x="1076" y="1231"/>
                    <a:pt x="1076" y="1230"/>
                  </a:cubicBezTo>
                  <a:cubicBezTo>
                    <a:pt x="1075" y="1230"/>
                    <a:pt x="1076" y="1229"/>
                    <a:pt x="1076" y="1228"/>
                  </a:cubicBezTo>
                  <a:cubicBezTo>
                    <a:pt x="1076" y="1226"/>
                    <a:pt x="1074" y="1226"/>
                    <a:pt x="1074" y="1224"/>
                  </a:cubicBezTo>
                  <a:cubicBezTo>
                    <a:pt x="1073" y="1224"/>
                    <a:pt x="1074" y="1223"/>
                    <a:pt x="1073" y="1222"/>
                  </a:cubicBezTo>
                  <a:cubicBezTo>
                    <a:pt x="1073" y="1221"/>
                    <a:pt x="1073" y="1221"/>
                    <a:pt x="1073" y="1220"/>
                  </a:cubicBezTo>
                  <a:cubicBezTo>
                    <a:pt x="1072" y="1218"/>
                    <a:pt x="1071" y="1217"/>
                    <a:pt x="1073" y="1216"/>
                  </a:cubicBezTo>
                  <a:cubicBezTo>
                    <a:pt x="1074" y="1214"/>
                    <a:pt x="1074" y="1213"/>
                    <a:pt x="1075" y="1211"/>
                  </a:cubicBezTo>
                  <a:cubicBezTo>
                    <a:pt x="1075" y="1209"/>
                    <a:pt x="1076" y="1207"/>
                    <a:pt x="1076" y="1204"/>
                  </a:cubicBezTo>
                  <a:cubicBezTo>
                    <a:pt x="1076" y="1203"/>
                    <a:pt x="1076" y="1201"/>
                    <a:pt x="1076" y="1199"/>
                  </a:cubicBezTo>
                  <a:cubicBezTo>
                    <a:pt x="1077" y="1197"/>
                    <a:pt x="1077" y="1196"/>
                    <a:pt x="1076" y="1195"/>
                  </a:cubicBezTo>
                  <a:cubicBezTo>
                    <a:pt x="1075" y="1192"/>
                    <a:pt x="1075" y="1189"/>
                    <a:pt x="1076" y="1186"/>
                  </a:cubicBezTo>
                  <a:cubicBezTo>
                    <a:pt x="1077" y="1185"/>
                    <a:pt x="1078" y="1184"/>
                    <a:pt x="1079" y="1183"/>
                  </a:cubicBezTo>
                  <a:cubicBezTo>
                    <a:pt x="1080" y="1182"/>
                    <a:pt x="1082" y="1180"/>
                    <a:pt x="1081" y="1179"/>
                  </a:cubicBezTo>
                  <a:cubicBezTo>
                    <a:pt x="1081" y="1177"/>
                    <a:pt x="1079" y="1177"/>
                    <a:pt x="1080" y="1175"/>
                  </a:cubicBezTo>
                  <a:cubicBezTo>
                    <a:pt x="1081" y="1174"/>
                    <a:pt x="1083" y="1173"/>
                    <a:pt x="1084" y="1173"/>
                  </a:cubicBezTo>
                  <a:cubicBezTo>
                    <a:pt x="1087" y="1172"/>
                    <a:pt x="1091" y="1173"/>
                    <a:pt x="1093" y="1171"/>
                  </a:cubicBezTo>
                  <a:close/>
                  <a:moveTo>
                    <a:pt x="1122" y="88"/>
                  </a:moveTo>
                  <a:cubicBezTo>
                    <a:pt x="1123" y="88"/>
                    <a:pt x="1125" y="88"/>
                    <a:pt x="1126" y="88"/>
                  </a:cubicBezTo>
                  <a:cubicBezTo>
                    <a:pt x="1127" y="88"/>
                    <a:pt x="1128" y="88"/>
                    <a:pt x="1128" y="87"/>
                  </a:cubicBezTo>
                  <a:cubicBezTo>
                    <a:pt x="1128" y="86"/>
                    <a:pt x="1126" y="86"/>
                    <a:pt x="1127" y="85"/>
                  </a:cubicBezTo>
                  <a:cubicBezTo>
                    <a:pt x="1127" y="85"/>
                    <a:pt x="1129" y="85"/>
                    <a:pt x="1129" y="85"/>
                  </a:cubicBezTo>
                  <a:cubicBezTo>
                    <a:pt x="1130" y="85"/>
                    <a:pt x="1130" y="86"/>
                    <a:pt x="1131" y="86"/>
                  </a:cubicBezTo>
                  <a:cubicBezTo>
                    <a:pt x="1131" y="87"/>
                    <a:pt x="1131" y="88"/>
                    <a:pt x="1132" y="88"/>
                  </a:cubicBezTo>
                  <a:cubicBezTo>
                    <a:pt x="1133" y="88"/>
                    <a:pt x="1134" y="87"/>
                    <a:pt x="1134" y="88"/>
                  </a:cubicBezTo>
                  <a:cubicBezTo>
                    <a:pt x="1135" y="88"/>
                    <a:pt x="1134" y="89"/>
                    <a:pt x="1134" y="90"/>
                  </a:cubicBezTo>
                  <a:cubicBezTo>
                    <a:pt x="1134" y="90"/>
                    <a:pt x="1134" y="91"/>
                    <a:pt x="1133" y="91"/>
                  </a:cubicBezTo>
                  <a:cubicBezTo>
                    <a:pt x="1133" y="91"/>
                    <a:pt x="1133" y="91"/>
                    <a:pt x="1132" y="92"/>
                  </a:cubicBezTo>
                  <a:cubicBezTo>
                    <a:pt x="1132" y="92"/>
                    <a:pt x="1132" y="92"/>
                    <a:pt x="1132" y="93"/>
                  </a:cubicBezTo>
                  <a:cubicBezTo>
                    <a:pt x="1132" y="93"/>
                    <a:pt x="1132" y="93"/>
                    <a:pt x="1133" y="93"/>
                  </a:cubicBezTo>
                  <a:cubicBezTo>
                    <a:pt x="1134" y="93"/>
                    <a:pt x="1134" y="92"/>
                    <a:pt x="1135" y="92"/>
                  </a:cubicBezTo>
                  <a:cubicBezTo>
                    <a:pt x="1136" y="93"/>
                    <a:pt x="1137" y="93"/>
                    <a:pt x="1137" y="92"/>
                  </a:cubicBezTo>
                  <a:cubicBezTo>
                    <a:pt x="1138" y="91"/>
                    <a:pt x="1137" y="90"/>
                    <a:pt x="1138" y="90"/>
                  </a:cubicBezTo>
                  <a:cubicBezTo>
                    <a:pt x="1139" y="88"/>
                    <a:pt x="1140" y="90"/>
                    <a:pt x="1141" y="91"/>
                  </a:cubicBezTo>
                  <a:cubicBezTo>
                    <a:pt x="1142" y="92"/>
                    <a:pt x="1142" y="93"/>
                    <a:pt x="1142" y="95"/>
                  </a:cubicBezTo>
                  <a:cubicBezTo>
                    <a:pt x="1143" y="96"/>
                    <a:pt x="1144" y="97"/>
                    <a:pt x="1145" y="98"/>
                  </a:cubicBezTo>
                  <a:cubicBezTo>
                    <a:pt x="1146" y="99"/>
                    <a:pt x="1146" y="100"/>
                    <a:pt x="1147" y="101"/>
                  </a:cubicBezTo>
                  <a:cubicBezTo>
                    <a:pt x="1148" y="103"/>
                    <a:pt x="1146" y="103"/>
                    <a:pt x="1145" y="102"/>
                  </a:cubicBezTo>
                  <a:cubicBezTo>
                    <a:pt x="1144" y="101"/>
                    <a:pt x="1144" y="100"/>
                    <a:pt x="1142" y="99"/>
                  </a:cubicBezTo>
                  <a:cubicBezTo>
                    <a:pt x="1142" y="99"/>
                    <a:pt x="1141" y="99"/>
                    <a:pt x="1141" y="98"/>
                  </a:cubicBezTo>
                  <a:cubicBezTo>
                    <a:pt x="1140" y="98"/>
                    <a:pt x="1141" y="96"/>
                    <a:pt x="1140" y="96"/>
                  </a:cubicBezTo>
                  <a:cubicBezTo>
                    <a:pt x="1139" y="95"/>
                    <a:pt x="1139" y="97"/>
                    <a:pt x="1138" y="97"/>
                  </a:cubicBezTo>
                  <a:cubicBezTo>
                    <a:pt x="1138" y="98"/>
                    <a:pt x="1136" y="98"/>
                    <a:pt x="1137" y="96"/>
                  </a:cubicBezTo>
                  <a:cubicBezTo>
                    <a:pt x="1137" y="96"/>
                    <a:pt x="1139" y="95"/>
                    <a:pt x="1138" y="95"/>
                  </a:cubicBezTo>
                  <a:cubicBezTo>
                    <a:pt x="1137" y="94"/>
                    <a:pt x="1137" y="95"/>
                    <a:pt x="1136" y="95"/>
                  </a:cubicBezTo>
                  <a:cubicBezTo>
                    <a:pt x="1135" y="95"/>
                    <a:pt x="1135" y="96"/>
                    <a:pt x="1134" y="96"/>
                  </a:cubicBezTo>
                  <a:cubicBezTo>
                    <a:pt x="1133" y="95"/>
                    <a:pt x="1133" y="95"/>
                    <a:pt x="1132" y="94"/>
                  </a:cubicBezTo>
                  <a:cubicBezTo>
                    <a:pt x="1130" y="92"/>
                    <a:pt x="1126" y="95"/>
                    <a:pt x="1124" y="92"/>
                  </a:cubicBezTo>
                  <a:cubicBezTo>
                    <a:pt x="1123" y="92"/>
                    <a:pt x="1123" y="91"/>
                    <a:pt x="1123" y="90"/>
                  </a:cubicBezTo>
                  <a:cubicBezTo>
                    <a:pt x="1122" y="90"/>
                    <a:pt x="1121" y="90"/>
                    <a:pt x="1121" y="89"/>
                  </a:cubicBezTo>
                  <a:cubicBezTo>
                    <a:pt x="1119" y="88"/>
                    <a:pt x="1121" y="88"/>
                    <a:pt x="1122" y="88"/>
                  </a:cubicBezTo>
                  <a:close/>
                  <a:moveTo>
                    <a:pt x="1293" y="205"/>
                  </a:moveTo>
                  <a:cubicBezTo>
                    <a:pt x="1292" y="207"/>
                    <a:pt x="1291" y="208"/>
                    <a:pt x="1290" y="209"/>
                  </a:cubicBezTo>
                  <a:cubicBezTo>
                    <a:pt x="1289" y="210"/>
                    <a:pt x="1288" y="212"/>
                    <a:pt x="1287" y="213"/>
                  </a:cubicBezTo>
                  <a:cubicBezTo>
                    <a:pt x="1286" y="214"/>
                    <a:pt x="1285" y="215"/>
                    <a:pt x="1283" y="216"/>
                  </a:cubicBezTo>
                  <a:cubicBezTo>
                    <a:pt x="1281" y="216"/>
                    <a:pt x="1280" y="217"/>
                    <a:pt x="1278" y="218"/>
                  </a:cubicBezTo>
                  <a:cubicBezTo>
                    <a:pt x="1277" y="219"/>
                    <a:pt x="1276" y="221"/>
                    <a:pt x="1275" y="221"/>
                  </a:cubicBezTo>
                  <a:cubicBezTo>
                    <a:pt x="1273" y="221"/>
                    <a:pt x="1272" y="222"/>
                    <a:pt x="1270" y="222"/>
                  </a:cubicBezTo>
                  <a:cubicBezTo>
                    <a:pt x="1269" y="222"/>
                    <a:pt x="1269" y="223"/>
                    <a:pt x="1268" y="224"/>
                  </a:cubicBezTo>
                  <a:cubicBezTo>
                    <a:pt x="1267" y="225"/>
                    <a:pt x="1267" y="225"/>
                    <a:pt x="1266" y="225"/>
                  </a:cubicBezTo>
                  <a:cubicBezTo>
                    <a:pt x="1264" y="226"/>
                    <a:pt x="1262" y="226"/>
                    <a:pt x="1261" y="227"/>
                  </a:cubicBezTo>
                  <a:cubicBezTo>
                    <a:pt x="1259" y="227"/>
                    <a:pt x="1257" y="228"/>
                    <a:pt x="1255" y="227"/>
                  </a:cubicBezTo>
                  <a:cubicBezTo>
                    <a:pt x="1254" y="227"/>
                    <a:pt x="1252" y="226"/>
                    <a:pt x="1250" y="226"/>
                  </a:cubicBezTo>
                  <a:cubicBezTo>
                    <a:pt x="1249" y="225"/>
                    <a:pt x="1247" y="225"/>
                    <a:pt x="1246" y="224"/>
                  </a:cubicBezTo>
                  <a:cubicBezTo>
                    <a:pt x="1244" y="223"/>
                    <a:pt x="1243" y="223"/>
                    <a:pt x="1241" y="223"/>
                  </a:cubicBezTo>
                  <a:cubicBezTo>
                    <a:pt x="1239" y="223"/>
                    <a:pt x="1238" y="223"/>
                    <a:pt x="1236" y="223"/>
                  </a:cubicBezTo>
                  <a:cubicBezTo>
                    <a:pt x="1234" y="224"/>
                    <a:pt x="1233" y="225"/>
                    <a:pt x="1231" y="226"/>
                  </a:cubicBezTo>
                  <a:cubicBezTo>
                    <a:pt x="1229" y="226"/>
                    <a:pt x="1227" y="226"/>
                    <a:pt x="1226" y="227"/>
                  </a:cubicBezTo>
                  <a:cubicBezTo>
                    <a:pt x="1224" y="227"/>
                    <a:pt x="1223" y="227"/>
                    <a:pt x="1221" y="227"/>
                  </a:cubicBezTo>
                  <a:cubicBezTo>
                    <a:pt x="1219" y="227"/>
                    <a:pt x="1218" y="227"/>
                    <a:pt x="1216" y="227"/>
                  </a:cubicBezTo>
                  <a:cubicBezTo>
                    <a:pt x="1215" y="227"/>
                    <a:pt x="1213" y="226"/>
                    <a:pt x="1212" y="226"/>
                  </a:cubicBezTo>
                  <a:cubicBezTo>
                    <a:pt x="1211" y="226"/>
                    <a:pt x="1210" y="226"/>
                    <a:pt x="1209" y="226"/>
                  </a:cubicBezTo>
                  <a:cubicBezTo>
                    <a:pt x="1208" y="225"/>
                    <a:pt x="1207" y="225"/>
                    <a:pt x="1206" y="225"/>
                  </a:cubicBezTo>
                  <a:cubicBezTo>
                    <a:pt x="1205" y="224"/>
                    <a:pt x="1203" y="224"/>
                    <a:pt x="1201" y="224"/>
                  </a:cubicBezTo>
                  <a:cubicBezTo>
                    <a:pt x="1200" y="223"/>
                    <a:pt x="1198" y="224"/>
                    <a:pt x="1196" y="223"/>
                  </a:cubicBezTo>
                  <a:cubicBezTo>
                    <a:pt x="1195" y="222"/>
                    <a:pt x="1193" y="222"/>
                    <a:pt x="1192" y="220"/>
                  </a:cubicBezTo>
                  <a:cubicBezTo>
                    <a:pt x="1189" y="219"/>
                    <a:pt x="1187" y="216"/>
                    <a:pt x="1184" y="216"/>
                  </a:cubicBezTo>
                  <a:cubicBezTo>
                    <a:pt x="1182" y="216"/>
                    <a:pt x="1181" y="218"/>
                    <a:pt x="1180" y="218"/>
                  </a:cubicBezTo>
                  <a:cubicBezTo>
                    <a:pt x="1178" y="219"/>
                    <a:pt x="1177" y="218"/>
                    <a:pt x="1175" y="218"/>
                  </a:cubicBezTo>
                  <a:cubicBezTo>
                    <a:pt x="1174" y="217"/>
                    <a:pt x="1173" y="215"/>
                    <a:pt x="1172" y="214"/>
                  </a:cubicBezTo>
                  <a:cubicBezTo>
                    <a:pt x="1170" y="213"/>
                    <a:pt x="1170" y="211"/>
                    <a:pt x="1170" y="210"/>
                  </a:cubicBezTo>
                  <a:cubicBezTo>
                    <a:pt x="1169" y="207"/>
                    <a:pt x="1165" y="206"/>
                    <a:pt x="1162" y="208"/>
                  </a:cubicBezTo>
                  <a:cubicBezTo>
                    <a:pt x="1160" y="210"/>
                    <a:pt x="1156" y="208"/>
                    <a:pt x="1153" y="207"/>
                  </a:cubicBezTo>
                  <a:cubicBezTo>
                    <a:pt x="1151" y="206"/>
                    <a:pt x="1148" y="204"/>
                    <a:pt x="1148" y="202"/>
                  </a:cubicBezTo>
                  <a:cubicBezTo>
                    <a:pt x="1148" y="200"/>
                    <a:pt x="1150" y="200"/>
                    <a:pt x="1150" y="199"/>
                  </a:cubicBezTo>
                  <a:cubicBezTo>
                    <a:pt x="1150" y="198"/>
                    <a:pt x="1149" y="199"/>
                    <a:pt x="1148" y="199"/>
                  </a:cubicBezTo>
                  <a:cubicBezTo>
                    <a:pt x="1147" y="199"/>
                    <a:pt x="1146" y="199"/>
                    <a:pt x="1146" y="199"/>
                  </a:cubicBezTo>
                  <a:cubicBezTo>
                    <a:pt x="1144" y="199"/>
                    <a:pt x="1142" y="199"/>
                    <a:pt x="1140" y="200"/>
                  </a:cubicBezTo>
                  <a:cubicBezTo>
                    <a:pt x="1138" y="200"/>
                    <a:pt x="1137" y="201"/>
                    <a:pt x="1135" y="201"/>
                  </a:cubicBezTo>
                  <a:cubicBezTo>
                    <a:pt x="1134" y="201"/>
                    <a:pt x="1134" y="201"/>
                    <a:pt x="1133" y="200"/>
                  </a:cubicBezTo>
                  <a:cubicBezTo>
                    <a:pt x="1132" y="200"/>
                    <a:pt x="1130" y="200"/>
                    <a:pt x="1129" y="200"/>
                  </a:cubicBezTo>
                  <a:cubicBezTo>
                    <a:pt x="1127" y="200"/>
                    <a:pt x="1125" y="200"/>
                    <a:pt x="1123" y="200"/>
                  </a:cubicBezTo>
                  <a:cubicBezTo>
                    <a:pt x="1121" y="200"/>
                    <a:pt x="1119" y="200"/>
                    <a:pt x="1118" y="200"/>
                  </a:cubicBezTo>
                  <a:cubicBezTo>
                    <a:pt x="1114" y="199"/>
                    <a:pt x="1110" y="198"/>
                    <a:pt x="1106" y="200"/>
                  </a:cubicBezTo>
                  <a:cubicBezTo>
                    <a:pt x="1103" y="201"/>
                    <a:pt x="1100" y="203"/>
                    <a:pt x="1097" y="203"/>
                  </a:cubicBezTo>
                  <a:cubicBezTo>
                    <a:pt x="1095" y="204"/>
                    <a:pt x="1094" y="204"/>
                    <a:pt x="1092" y="204"/>
                  </a:cubicBezTo>
                  <a:cubicBezTo>
                    <a:pt x="1091" y="205"/>
                    <a:pt x="1090" y="206"/>
                    <a:pt x="1089" y="206"/>
                  </a:cubicBezTo>
                  <a:cubicBezTo>
                    <a:pt x="1088" y="207"/>
                    <a:pt x="1087" y="207"/>
                    <a:pt x="1086" y="208"/>
                  </a:cubicBezTo>
                  <a:cubicBezTo>
                    <a:pt x="1084" y="208"/>
                    <a:pt x="1082" y="210"/>
                    <a:pt x="1080" y="211"/>
                  </a:cubicBezTo>
                  <a:cubicBezTo>
                    <a:pt x="1079" y="212"/>
                    <a:pt x="1077" y="213"/>
                    <a:pt x="1075" y="214"/>
                  </a:cubicBezTo>
                  <a:cubicBezTo>
                    <a:pt x="1073" y="216"/>
                    <a:pt x="1071" y="217"/>
                    <a:pt x="1070" y="218"/>
                  </a:cubicBezTo>
                  <a:cubicBezTo>
                    <a:pt x="1069" y="219"/>
                    <a:pt x="1068" y="221"/>
                    <a:pt x="1067" y="222"/>
                  </a:cubicBezTo>
                  <a:cubicBezTo>
                    <a:pt x="1066" y="223"/>
                    <a:pt x="1065" y="223"/>
                    <a:pt x="1063" y="223"/>
                  </a:cubicBezTo>
                  <a:cubicBezTo>
                    <a:pt x="1060" y="224"/>
                    <a:pt x="1056" y="224"/>
                    <a:pt x="1053" y="223"/>
                  </a:cubicBezTo>
                  <a:cubicBezTo>
                    <a:pt x="1052" y="222"/>
                    <a:pt x="1050" y="222"/>
                    <a:pt x="1048" y="221"/>
                  </a:cubicBezTo>
                  <a:cubicBezTo>
                    <a:pt x="1048" y="221"/>
                    <a:pt x="1047" y="221"/>
                    <a:pt x="1046" y="221"/>
                  </a:cubicBezTo>
                  <a:cubicBezTo>
                    <a:pt x="1045" y="221"/>
                    <a:pt x="1045" y="220"/>
                    <a:pt x="1044" y="220"/>
                  </a:cubicBezTo>
                  <a:cubicBezTo>
                    <a:pt x="1041" y="220"/>
                    <a:pt x="1038" y="221"/>
                    <a:pt x="1035" y="221"/>
                  </a:cubicBezTo>
                  <a:cubicBezTo>
                    <a:pt x="1034" y="222"/>
                    <a:pt x="1033" y="222"/>
                    <a:pt x="1031" y="222"/>
                  </a:cubicBezTo>
                  <a:cubicBezTo>
                    <a:pt x="1030" y="222"/>
                    <a:pt x="1029" y="221"/>
                    <a:pt x="1028" y="221"/>
                  </a:cubicBezTo>
                  <a:cubicBezTo>
                    <a:pt x="1026" y="220"/>
                    <a:pt x="1025" y="219"/>
                    <a:pt x="1023" y="219"/>
                  </a:cubicBezTo>
                  <a:cubicBezTo>
                    <a:pt x="1021" y="219"/>
                    <a:pt x="1020" y="220"/>
                    <a:pt x="1018" y="220"/>
                  </a:cubicBezTo>
                  <a:cubicBezTo>
                    <a:pt x="1016" y="219"/>
                    <a:pt x="1015" y="218"/>
                    <a:pt x="1013" y="218"/>
                  </a:cubicBezTo>
                  <a:cubicBezTo>
                    <a:pt x="1010" y="217"/>
                    <a:pt x="1006" y="216"/>
                    <a:pt x="1003" y="214"/>
                  </a:cubicBezTo>
                  <a:cubicBezTo>
                    <a:pt x="1002" y="214"/>
                    <a:pt x="1001" y="212"/>
                    <a:pt x="999" y="212"/>
                  </a:cubicBezTo>
                  <a:cubicBezTo>
                    <a:pt x="998" y="211"/>
                    <a:pt x="997" y="210"/>
                    <a:pt x="996" y="209"/>
                  </a:cubicBezTo>
                  <a:cubicBezTo>
                    <a:pt x="994" y="206"/>
                    <a:pt x="993" y="203"/>
                    <a:pt x="993" y="200"/>
                  </a:cubicBezTo>
                  <a:cubicBezTo>
                    <a:pt x="993" y="197"/>
                    <a:pt x="990" y="195"/>
                    <a:pt x="988" y="193"/>
                  </a:cubicBezTo>
                  <a:cubicBezTo>
                    <a:pt x="988" y="192"/>
                    <a:pt x="988" y="190"/>
                    <a:pt x="987" y="189"/>
                  </a:cubicBezTo>
                  <a:cubicBezTo>
                    <a:pt x="986" y="187"/>
                    <a:pt x="985" y="188"/>
                    <a:pt x="984" y="187"/>
                  </a:cubicBezTo>
                  <a:cubicBezTo>
                    <a:pt x="982" y="187"/>
                    <a:pt x="984" y="185"/>
                    <a:pt x="985" y="185"/>
                  </a:cubicBezTo>
                  <a:cubicBezTo>
                    <a:pt x="986" y="184"/>
                    <a:pt x="987" y="184"/>
                    <a:pt x="988" y="183"/>
                  </a:cubicBezTo>
                  <a:cubicBezTo>
                    <a:pt x="989" y="182"/>
                    <a:pt x="990" y="182"/>
                    <a:pt x="990" y="181"/>
                  </a:cubicBezTo>
                  <a:cubicBezTo>
                    <a:pt x="991" y="180"/>
                    <a:pt x="991" y="178"/>
                    <a:pt x="991" y="177"/>
                  </a:cubicBezTo>
                  <a:cubicBezTo>
                    <a:pt x="991" y="176"/>
                    <a:pt x="991" y="175"/>
                    <a:pt x="991" y="174"/>
                  </a:cubicBezTo>
                  <a:cubicBezTo>
                    <a:pt x="991" y="172"/>
                    <a:pt x="991" y="171"/>
                    <a:pt x="992" y="169"/>
                  </a:cubicBezTo>
                  <a:cubicBezTo>
                    <a:pt x="993" y="168"/>
                    <a:pt x="993" y="167"/>
                    <a:pt x="995" y="166"/>
                  </a:cubicBezTo>
                  <a:cubicBezTo>
                    <a:pt x="995" y="165"/>
                    <a:pt x="996" y="165"/>
                    <a:pt x="997" y="165"/>
                  </a:cubicBezTo>
                  <a:cubicBezTo>
                    <a:pt x="998" y="165"/>
                    <a:pt x="998" y="164"/>
                    <a:pt x="998" y="164"/>
                  </a:cubicBezTo>
                  <a:cubicBezTo>
                    <a:pt x="999" y="163"/>
                    <a:pt x="1001" y="162"/>
                    <a:pt x="1002" y="163"/>
                  </a:cubicBezTo>
                  <a:cubicBezTo>
                    <a:pt x="1003" y="163"/>
                    <a:pt x="1002" y="164"/>
                    <a:pt x="1003" y="164"/>
                  </a:cubicBezTo>
                  <a:cubicBezTo>
                    <a:pt x="1004" y="164"/>
                    <a:pt x="1004" y="163"/>
                    <a:pt x="1004" y="162"/>
                  </a:cubicBezTo>
                  <a:cubicBezTo>
                    <a:pt x="1004" y="161"/>
                    <a:pt x="1005" y="160"/>
                    <a:pt x="1006" y="158"/>
                  </a:cubicBezTo>
                  <a:cubicBezTo>
                    <a:pt x="1006" y="157"/>
                    <a:pt x="1006" y="155"/>
                    <a:pt x="1006" y="153"/>
                  </a:cubicBezTo>
                  <a:cubicBezTo>
                    <a:pt x="1006" y="151"/>
                    <a:pt x="1006" y="148"/>
                    <a:pt x="1006" y="146"/>
                  </a:cubicBezTo>
                  <a:cubicBezTo>
                    <a:pt x="1006" y="144"/>
                    <a:pt x="1006" y="143"/>
                    <a:pt x="1007" y="141"/>
                  </a:cubicBezTo>
                  <a:cubicBezTo>
                    <a:pt x="1008" y="138"/>
                    <a:pt x="1009" y="135"/>
                    <a:pt x="1012" y="133"/>
                  </a:cubicBezTo>
                  <a:cubicBezTo>
                    <a:pt x="1012" y="132"/>
                    <a:pt x="1013" y="132"/>
                    <a:pt x="1013" y="131"/>
                  </a:cubicBezTo>
                  <a:cubicBezTo>
                    <a:pt x="1013" y="130"/>
                    <a:pt x="1012" y="131"/>
                    <a:pt x="1012" y="131"/>
                  </a:cubicBezTo>
                  <a:cubicBezTo>
                    <a:pt x="1011" y="132"/>
                    <a:pt x="1010" y="132"/>
                    <a:pt x="1010" y="131"/>
                  </a:cubicBezTo>
                  <a:cubicBezTo>
                    <a:pt x="1010" y="131"/>
                    <a:pt x="1011" y="130"/>
                    <a:pt x="1012" y="130"/>
                  </a:cubicBezTo>
                  <a:cubicBezTo>
                    <a:pt x="1013" y="129"/>
                    <a:pt x="1014" y="130"/>
                    <a:pt x="1015" y="128"/>
                  </a:cubicBezTo>
                  <a:cubicBezTo>
                    <a:pt x="1015" y="127"/>
                    <a:pt x="1015" y="127"/>
                    <a:pt x="1014" y="127"/>
                  </a:cubicBezTo>
                  <a:cubicBezTo>
                    <a:pt x="1013" y="128"/>
                    <a:pt x="1013" y="129"/>
                    <a:pt x="1012" y="129"/>
                  </a:cubicBezTo>
                  <a:cubicBezTo>
                    <a:pt x="1011" y="129"/>
                    <a:pt x="1011" y="128"/>
                    <a:pt x="1011" y="127"/>
                  </a:cubicBezTo>
                  <a:cubicBezTo>
                    <a:pt x="1011" y="126"/>
                    <a:pt x="1011" y="126"/>
                    <a:pt x="1012" y="126"/>
                  </a:cubicBezTo>
                  <a:cubicBezTo>
                    <a:pt x="1013" y="125"/>
                    <a:pt x="1013" y="125"/>
                    <a:pt x="1013" y="124"/>
                  </a:cubicBezTo>
                  <a:cubicBezTo>
                    <a:pt x="1013" y="123"/>
                    <a:pt x="1013" y="123"/>
                    <a:pt x="1014" y="122"/>
                  </a:cubicBezTo>
                  <a:cubicBezTo>
                    <a:pt x="1014" y="122"/>
                    <a:pt x="1015" y="121"/>
                    <a:pt x="1015" y="121"/>
                  </a:cubicBezTo>
                  <a:cubicBezTo>
                    <a:pt x="1015" y="120"/>
                    <a:pt x="1015" y="119"/>
                    <a:pt x="1016" y="119"/>
                  </a:cubicBezTo>
                  <a:cubicBezTo>
                    <a:pt x="1017" y="119"/>
                    <a:pt x="1017" y="121"/>
                    <a:pt x="1017" y="121"/>
                  </a:cubicBezTo>
                  <a:cubicBezTo>
                    <a:pt x="1017" y="122"/>
                    <a:pt x="1016" y="122"/>
                    <a:pt x="1016" y="122"/>
                  </a:cubicBezTo>
                  <a:cubicBezTo>
                    <a:pt x="1016" y="123"/>
                    <a:pt x="1017" y="123"/>
                    <a:pt x="1018" y="123"/>
                  </a:cubicBezTo>
                  <a:cubicBezTo>
                    <a:pt x="1018" y="123"/>
                    <a:pt x="1019" y="123"/>
                    <a:pt x="1019" y="124"/>
                  </a:cubicBezTo>
                  <a:cubicBezTo>
                    <a:pt x="1020" y="124"/>
                    <a:pt x="1021" y="124"/>
                    <a:pt x="1022" y="124"/>
                  </a:cubicBezTo>
                  <a:cubicBezTo>
                    <a:pt x="1022" y="124"/>
                    <a:pt x="1023" y="124"/>
                    <a:pt x="1024" y="125"/>
                  </a:cubicBezTo>
                  <a:cubicBezTo>
                    <a:pt x="1025" y="125"/>
                    <a:pt x="1028" y="125"/>
                    <a:pt x="1028" y="123"/>
                  </a:cubicBezTo>
                  <a:cubicBezTo>
                    <a:pt x="1029" y="123"/>
                    <a:pt x="1029" y="122"/>
                    <a:pt x="1029" y="121"/>
                  </a:cubicBezTo>
                  <a:cubicBezTo>
                    <a:pt x="1029" y="120"/>
                    <a:pt x="1029" y="119"/>
                    <a:pt x="1030" y="119"/>
                  </a:cubicBezTo>
                  <a:cubicBezTo>
                    <a:pt x="1031" y="116"/>
                    <a:pt x="1030" y="114"/>
                    <a:pt x="1030" y="111"/>
                  </a:cubicBezTo>
                  <a:cubicBezTo>
                    <a:pt x="1031" y="110"/>
                    <a:pt x="1032" y="108"/>
                    <a:pt x="1031" y="107"/>
                  </a:cubicBezTo>
                  <a:cubicBezTo>
                    <a:pt x="1031" y="106"/>
                    <a:pt x="1031" y="105"/>
                    <a:pt x="1031" y="105"/>
                  </a:cubicBezTo>
                  <a:cubicBezTo>
                    <a:pt x="1030" y="104"/>
                    <a:pt x="1030" y="103"/>
                    <a:pt x="1030" y="103"/>
                  </a:cubicBezTo>
                  <a:cubicBezTo>
                    <a:pt x="1029" y="101"/>
                    <a:pt x="1031" y="100"/>
                    <a:pt x="1032" y="100"/>
                  </a:cubicBezTo>
                  <a:cubicBezTo>
                    <a:pt x="1034" y="100"/>
                    <a:pt x="1035" y="98"/>
                    <a:pt x="1036" y="97"/>
                  </a:cubicBezTo>
                  <a:cubicBezTo>
                    <a:pt x="1038" y="97"/>
                    <a:pt x="1039" y="97"/>
                    <a:pt x="1041" y="97"/>
                  </a:cubicBezTo>
                  <a:cubicBezTo>
                    <a:pt x="1043" y="96"/>
                    <a:pt x="1043" y="95"/>
                    <a:pt x="1044" y="94"/>
                  </a:cubicBezTo>
                  <a:cubicBezTo>
                    <a:pt x="1044" y="93"/>
                    <a:pt x="1045" y="93"/>
                    <a:pt x="1045" y="92"/>
                  </a:cubicBezTo>
                  <a:cubicBezTo>
                    <a:pt x="1046" y="92"/>
                    <a:pt x="1046" y="92"/>
                    <a:pt x="1046" y="91"/>
                  </a:cubicBezTo>
                  <a:cubicBezTo>
                    <a:pt x="1046" y="91"/>
                    <a:pt x="1046" y="91"/>
                    <a:pt x="1045" y="91"/>
                  </a:cubicBezTo>
                  <a:cubicBezTo>
                    <a:pt x="1044" y="90"/>
                    <a:pt x="1044" y="88"/>
                    <a:pt x="1043" y="87"/>
                  </a:cubicBezTo>
                  <a:cubicBezTo>
                    <a:pt x="1042" y="86"/>
                    <a:pt x="1041" y="85"/>
                    <a:pt x="1040" y="84"/>
                  </a:cubicBezTo>
                  <a:cubicBezTo>
                    <a:pt x="1040" y="83"/>
                    <a:pt x="1040" y="82"/>
                    <a:pt x="1040" y="82"/>
                  </a:cubicBezTo>
                  <a:cubicBezTo>
                    <a:pt x="1041" y="82"/>
                    <a:pt x="1041" y="82"/>
                    <a:pt x="1042" y="83"/>
                  </a:cubicBezTo>
                  <a:cubicBezTo>
                    <a:pt x="1042" y="83"/>
                    <a:pt x="1043" y="84"/>
                    <a:pt x="1044" y="84"/>
                  </a:cubicBezTo>
                  <a:cubicBezTo>
                    <a:pt x="1044" y="85"/>
                    <a:pt x="1045" y="85"/>
                    <a:pt x="1045" y="86"/>
                  </a:cubicBezTo>
                  <a:cubicBezTo>
                    <a:pt x="1045" y="87"/>
                    <a:pt x="1046" y="87"/>
                    <a:pt x="1047" y="87"/>
                  </a:cubicBezTo>
                  <a:cubicBezTo>
                    <a:pt x="1048" y="86"/>
                    <a:pt x="1048" y="85"/>
                    <a:pt x="1048" y="84"/>
                  </a:cubicBezTo>
                  <a:cubicBezTo>
                    <a:pt x="1049" y="81"/>
                    <a:pt x="1052" y="80"/>
                    <a:pt x="1054" y="79"/>
                  </a:cubicBezTo>
                  <a:cubicBezTo>
                    <a:pt x="1056" y="77"/>
                    <a:pt x="1059" y="76"/>
                    <a:pt x="1062" y="76"/>
                  </a:cubicBezTo>
                  <a:cubicBezTo>
                    <a:pt x="1063" y="76"/>
                    <a:pt x="1065" y="77"/>
                    <a:pt x="1066" y="76"/>
                  </a:cubicBezTo>
                  <a:cubicBezTo>
                    <a:pt x="1068" y="76"/>
                    <a:pt x="1068" y="74"/>
                    <a:pt x="1070" y="73"/>
                  </a:cubicBezTo>
                  <a:cubicBezTo>
                    <a:pt x="1071" y="72"/>
                    <a:pt x="1072" y="73"/>
                    <a:pt x="1073" y="74"/>
                  </a:cubicBezTo>
                  <a:cubicBezTo>
                    <a:pt x="1074" y="74"/>
                    <a:pt x="1074" y="74"/>
                    <a:pt x="1075" y="74"/>
                  </a:cubicBezTo>
                  <a:cubicBezTo>
                    <a:pt x="1076" y="74"/>
                    <a:pt x="1076" y="75"/>
                    <a:pt x="1077" y="75"/>
                  </a:cubicBezTo>
                  <a:cubicBezTo>
                    <a:pt x="1081" y="76"/>
                    <a:pt x="1077" y="69"/>
                    <a:pt x="1080" y="69"/>
                  </a:cubicBezTo>
                  <a:cubicBezTo>
                    <a:pt x="1081" y="70"/>
                    <a:pt x="1080" y="72"/>
                    <a:pt x="1080" y="74"/>
                  </a:cubicBezTo>
                  <a:cubicBezTo>
                    <a:pt x="1081" y="74"/>
                    <a:pt x="1081" y="74"/>
                    <a:pt x="1082" y="74"/>
                  </a:cubicBezTo>
                  <a:cubicBezTo>
                    <a:pt x="1083" y="75"/>
                    <a:pt x="1083" y="76"/>
                    <a:pt x="1083" y="76"/>
                  </a:cubicBezTo>
                  <a:cubicBezTo>
                    <a:pt x="1084" y="77"/>
                    <a:pt x="1087" y="77"/>
                    <a:pt x="1088" y="77"/>
                  </a:cubicBezTo>
                  <a:cubicBezTo>
                    <a:pt x="1089" y="77"/>
                    <a:pt x="1089" y="77"/>
                    <a:pt x="1090" y="77"/>
                  </a:cubicBezTo>
                  <a:cubicBezTo>
                    <a:pt x="1091" y="76"/>
                    <a:pt x="1092" y="76"/>
                    <a:pt x="1092" y="77"/>
                  </a:cubicBezTo>
                  <a:cubicBezTo>
                    <a:pt x="1091" y="78"/>
                    <a:pt x="1091" y="78"/>
                    <a:pt x="1090" y="79"/>
                  </a:cubicBezTo>
                  <a:cubicBezTo>
                    <a:pt x="1089" y="79"/>
                    <a:pt x="1088" y="79"/>
                    <a:pt x="1088" y="80"/>
                  </a:cubicBezTo>
                  <a:cubicBezTo>
                    <a:pt x="1086" y="80"/>
                    <a:pt x="1084" y="80"/>
                    <a:pt x="1083" y="79"/>
                  </a:cubicBezTo>
                  <a:cubicBezTo>
                    <a:pt x="1081" y="79"/>
                    <a:pt x="1080" y="79"/>
                    <a:pt x="1078" y="78"/>
                  </a:cubicBezTo>
                  <a:cubicBezTo>
                    <a:pt x="1077" y="78"/>
                    <a:pt x="1075" y="78"/>
                    <a:pt x="1074" y="78"/>
                  </a:cubicBezTo>
                  <a:cubicBezTo>
                    <a:pt x="1073" y="78"/>
                    <a:pt x="1070" y="76"/>
                    <a:pt x="1069" y="76"/>
                  </a:cubicBezTo>
                  <a:cubicBezTo>
                    <a:pt x="1070" y="77"/>
                    <a:pt x="1071" y="77"/>
                    <a:pt x="1071" y="77"/>
                  </a:cubicBezTo>
                  <a:cubicBezTo>
                    <a:pt x="1071" y="78"/>
                    <a:pt x="1071" y="79"/>
                    <a:pt x="1072" y="79"/>
                  </a:cubicBezTo>
                  <a:cubicBezTo>
                    <a:pt x="1072" y="80"/>
                    <a:pt x="1073" y="80"/>
                    <a:pt x="1074" y="80"/>
                  </a:cubicBezTo>
                  <a:cubicBezTo>
                    <a:pt x="1075" y="80"/>
                    <a:pt x="1076" y="80"/>
                    <a:pt x="1076" y="80"/>
                  </a:cubicBezTo>
                  <a:cubicBezTo>
                    <a:pt x="1077" y="81"/>
                    <a:pt x="1080" y="83"/>
                    <a:pt x="1078" y="83"/>
                  </a:cubicBezTo>
                  <a:cubicBezTo>
                    <a:pt x="1077" y="83"/>
                    <a:pt x="1076" y="83"/>
                    <a:pt x="1075" y="83"/>
                  </a:cubicBezTo>
                  <a:cubicBezTo>
                    <a:pt x="1075" y="84"/>
                    <a:pt x="1074" y="84"/>
                    <a:pt x="1073" y="84"/>
                  </a:cubicBezTo>
                  <a:cubicBezTo>
                    <a:pt x="1073" y="84"/>
                    <a:pt x="1072" y="83"/>
                    <a:pt x="1071" y="83"/>
                  </a:cubicBezTo>
                  <a:cubicBezTo>
                    <a:pt x="1071" y="83"/>
                    <a:pt x="1070" y="82"/>
                    <a:pt x="1070" y="82"/>
                  </a:cubicBezTo>
                  <a:cubicBezTo>
                    <a:pt x="1069" y="81"/>
                    <a:pt x="1069" y="83"/>
                    <a:pt x="1070" y="83"/>
                  </a:cubicBezTo>
                  <a:cubicBezTo>
                    <a:pt x="1070" y="84"/>
                    <a:pt x="1071" y="84"/>
                    <a:pt x="1071" y="85"/>
                  </a:cubicBezTo>
                  <a:cubicBezTo>
                    <a:pt x="1072" y="86"/>
                    <a:pt x="1074" y="86"/>
                    <a:pt x="1075" y="87"/>
                  </a:cubicBezTo>
                  <a:cubicBezTo>
                    <a:pt x="1077" y="87"/>
                    <a:pt x="1078" y="88"/>
                    <a:pt x="1080" y="88"/>
                  </a:cubicBezTo>
                  <a:cubicBezTo>
                    <a:pt x="1081" y="87"/>
                    <a:pt x="1082" y="87"/>
                    <a:pt x="1083" y="87"/>
                  </a:cubicBezTo>
                  <a:cubicBezTo>
                    <a:pt x="1084" y="88"/>
                    <a:pt x="1085" y="89"/>
                    <a:pt x="1086" y="89"/>
                  </a:cubicBezTo>
                  <a:cubicBezTo>
                    <a:pt x="1087" y="90"/>
                    <a:pt x="1089" y="91"/>
                    <a:pt x="1090" y="91"/>
                  </a:cubicBezTo>
                  <a:cubicBezTo>
                    <a:pt x="1091" y="91"/>
                    <a:pt x="1093" y="90"/>
                    <a:pt x="1095" y="90"/>
                  </a:cubicBezTo>
                  <a:cubicBezTo>
                    <a:pt x="1098" y="89"/>
                    <a:pt x="1101" y="88"/>
                    <a:pt x="1105" y="87"/>
                  </a:cubicBezTo>
                  <a:cubicBezTo>
                    <a:pt x="1107" y="87"/>
                    <a:pt x="1107" y="88"/>
                    <a:pt x="1108" y="90"/>
                  </a:cubicBezTo>
                  <a:cubicBezTo>
                    <a:pt x="1109" y="91"/>
                    <a:pt x="1110" y="91"/>
                    <a:pt x="1112" y="91"/>
                  </a:cubicBezTo>
                  <a:cubicBezTo>
                    <a:pt x="1113" y="92"/>
                    <a:pt x="1113" y="92"/>
                    <a:pt x="1114" y="91"/>
                  </a:cubicBezTo>
                  <a:cubicBezTo>
                    <a:pt x="1114" y="91"/>
                    <a:pt x="1115" y="90"/>
                    <a:pt x="1116" y="91"/>
                  </a:cubicBezTo>
                  <a:cubicBezTo>
                    <a:pt x="1117" y="92"/>
                    <a:pt x="1116" y="92"/>
                    <a:pt x="1116" y="93"/>
                  </a:cubicBezTo>
                  <a:cubicBezTo>
                    <a:pt x="1116" y="94"/>
                    <a:pt x="1116" y="94"/>
                    <a:pt x="1117" y="95"/>
                  </a:cubicBezTo>
                  <a:cubicBezTo>
                    <a:pt x="1118" y="98"/>
                    <a:pt x="1114" y="97"/>
                    <a:pt x="1113" y="97"/>
                  </a:cubicBezTo>
                  <a:cubicBezTo>
                    <a:pt x="1112" y="97"/>
                    <a:pt x="1111" y="97"/>
                    <a:pt x="1110" y="98"/>
                  </a:cubicBezTo>
                  <a:cubicBezTo>
                    <a:pt x="1110" y="98"/>
                    <a:pt x="1109" y="99"/>
                    <a:pt x="1108" y="99"/>
                  </a:cubicBezTo>
                  <a:cubicBezTo>
                    <a:pt x="1107" y="100"/>
                    <a:pt x="1105" y="100"/>
                    <a:pt x="1104" y="100"/>
                  </a:cubicBezTo>
                  <a:cubicBezTo>
                    <a:pt x="1102" y="101"/>
                    <a:pt x="1100" y="102"/>
                    <a:pt x="1099" y="103"/>
                  </a:cubicBezTo>
                  <a:cubicBezTo>
                    <a:pt x="1098" y="104"/>
                    <a:pt x="1098" y="105"/>
                    <a:pt x="1096" y="106"/>
                  </a:cubicBezTo>
                  <a:cubicBezTo>
                    <a:pt x="1095" y="106"/>
                    <a:pt x="1093" y="107"/>
                    <a:pt x="1092" y="107"/>
                  </a:cubicBezTo>
                  <a:cubicBezTo>
                    <a:pt x="1090" y="109"/>
                    <a:pt x="1092" y="110"/>
                    <a:pt x="1093" y="111"/>
                  </a:cubicBezTo>
                  <a:cubicBezTo>
                    <a:pt x="1094" y="111"/>
                    <a:pt x="1094" y="112"/>
                    <a:pt x="1095" y="112"/>
                  </a:cubicBezTo>
                  <a:cubicBezTo>
                    <a:pt x="1095" y="113"/>
                    <a:pt x="1096" y="113"/>
                    <a:pt x="1097" y="113"/>
                  </a:cubicBezTo>
                  <a:cubicBezTo>
                    <a:pt x="1098" y="113"/>
                    <a:pt x="1100" y="113"/>
                    <a:pt x="1102" y="113"/>
                  </a:cubicBezTo>
                  <a:cubicBezTo>
                    <a:pt x="1102" y="114"/>
                    <a:pt x="1103" y="114"/>
                    <a:pt x="1104" y="115"/>
                  </a:cubicBezTo>
                  <a:cubicBezTo>
                    <a:pt x="1104" y="115"/>
                    <a:pt x="1105" y="115"/>
                    <a:pt x="1106" y="115"/>
                  </a:cubicBezTo>
                  <a:cubicBezTo>
                    <a:pt x="1107" y="115"/>
                    <a:pt x="1109" y="115"/>
                    <a:pt x="1111" y="116"/>
                  </a:cubicBezTo>
                  <a:cubicBezTo>
                    <a:pt x="1112" y="116"/>
                    <a:pt x="1114" y="116"/>
                    <a:pt x="1114" y="117"/>
                  </a:cubicBezTo>
                  <a:cubicBezTo>
                    <a:pt x="1115" y="119"/>
                    <a:pt x="1115" y="121"/>
                    <a:pt x="1115" y="122"/>
                  </a:cubicBezTo>
                  <a:cubicBezTo>
                    <a:pt x="1115" y="123"/>
                    <a:pt x="1115" y="124"/>
                    <a:pt x="1114" y="125"/>
                  </a:cubicBezTo>
                  <a:cubicBezTo>
                    <a:pt x="1114" y="126"/>
                    <a:pt x="1114" y="127"/>
                    <a:pt x="1114" y="127"/>
                  </a:cubicBezTo>
                  <a:cubicBezTo>
                    <a:pt x="1114" y="129"/>
                    <a:pt x="1114" y="131"/>
                    <a:pt x="1112" y="131"/>
                  </a:cubicBezTo>
                  <a:cubicBezTo>
                    <a:pt x="1110" y="131"/>
                    <a:pt x="1109" y="132"/>
                    <a:pt x="1111" y="132"/>
                  </a:cubicBezTo>
                  <a:cubicBezTo>
                    <a:pt x="1111" y="133"/>
                    <a:pt x="1112" y="132"/>
                    <a:pt x="1113" y="133"/>
                  </a:cubicBezTo>
                  <a:cubicBezTo>
                    <a:pt x="1113" y="133"/>
                    <a:pt x="1113" y="133"/>
                    <a:pt x="1114" y="134"/>
                  </a:cubicBezTo>
                  <a:cubicBezTo>
                    <a:pt x="1116" y="136"/>
                    <a:pt x="1119" y="136"/>
                    <a:pt x="1121" y="135"/>
                  </a:cubicBezTo>
                  <a:cubicBezTo>
                    <a:pt x="1122" y="135"/>
                    <a:pt x="1122" y="134"/>
                    <a:pt x="1123" y="134"/>
                  </a:cubicBezTo>
                  <a:cubicBezTo>
                    <a:pt x="1125" y="133"/>
                    <a:pt x="1126" y="133"/>
                    <a:pt x="1128" y="132"/>
                  </a:cubicBezTo>
                  <a:cubicBezTo>
                    <a:pt x="1129" y="132"/>
                    <a:pt x="1131" y="130"/>
                    <a:pt x="1133" y="129"/>
                  </a:cubicBezTo>
                  <a:cubicBezTo>
                    <a:pt x="1134" y="129"/>
                    <a:pt x="1135" y="128"/>
                    <a:pt x="1136" y="127"/>
                  </a:cubicBezTo>
                  <a:cubicBezTo>
                    <a:pt x="1138" y="127"/>
                    <a:pt x="1140" y="127"/>
                    <a:pt x="1141" y="126"/>
                  </a:cubicBezTo>
                  <a:cubicBezTo>
                    <a:pt x="1143" y="125"/>
                    <a:pt x="1144" y="124"/>
                    <a:pt x="1145" y="123"/>
                  </a:cubicBezTo>
                  <a:cubicBezTo>
                    <a:pt x="1147" y="122"/>
                    <a:pt x="1148" y="122"/>
                    <a:pt x="1150" y="121"/>
                  </a:cubicBezTo>
                  <a:cubicBezTo>
                    <a:pt x="1153" y="121"/>
                    <a:pt x="1154" y="118"/>
                    <a:pt x="1157" y="117"/>
                  </a:cubicBezTo>
                  <a:cubicBezTo>
                    <a:pt x="1159" y="117"/>
                    <a:pt x="1160" y="117"/>
                    <a:pt x="1161" y="118"/>
                  </a:cubicBezTo>
                  <a:cubicBezTo>
                    <a:pt x="1162" y="119"/>
                    <a:pt x="1163" y="119"/>
                    <a:pt x="1163" y="119"/>
                  </a:cubicBezTo>
                  <a:cubicBezTo>
                    <a:pt x="1164" y="119"/>
                    <a:pt x="1165" y="120"/>
                    <a:pt x="1165" y="120"/>
                  </a:cubicBezTo>
                  <a:cubicBezTo>
                    <a:pt x="1167" y="121"/>
                    <a:pt x="1169" y="120"/>
                    <a:pt x="1171" y="119"/>
                  </a:cubicBezTo>
                  <a:cubicBezTo>
                    <a:pt x="1171" y="119"/>
                    <a:pt x="1172" y="119"/>
                    <a:pt x="1173" y="119"/>
                  </a:cubicBezTo>
                  <a:cubicBezTo>
                    <a:pt x="1175" y="119"/>
                    <a:pt x="1176" y="119"/>
                    <a:pt x="1176" y="117"/>
                  </a:cubicBezTo>
                  <a:cubicBezTo>
                    <a:pt x="1176" y="116"/>
                    <a:pt x="1176" y="115"/>
                    <a:pt x="1176" y="115"/>
                  </a:cubicBezTo>
                  <a:cubicBezTo>
                    <a:pt x="1177" y="114"/>
                    <a:pt x="1178" y="114"/>
                    <a:pt x="1178" y="113"/>
                  </a:cubicBezTo>
                  <a:cubicBezTo>
                    <a:pt x="1179" y="113"/>
                    <a:pt x="1179" y="112"/>
                    <a:pt x="1179" y="111"/>
                  </a:cubicBezTo>
                  <a:cubicBezTo>
                    <a:pt x="1180" y="111"/>
                    <a:pt x="1181" y="111"/>
                    <a:pt x="1182" y="111"/>
                  </a:cubicBezTo>
                  <a:cubicBezTo>
                    <a:pt x="1182" y="111"/>
                    <a:pt x="1183" y="110"/>
                    <a:pt x="1182" y="110"/>
                  </a:cubicBezTo>
                  <a:cubicBezTo>
                    <a:pt x="1182" y="109"/>
                    <a:pt x="1180" y="110"/>
                    <a:pt x="1180" y="110"/>
                  </a:cubicBezTo>
                  <a:cubicBezTo>
                    <a:pt x="1178" y="110"/>
                    <a:pt x="1177" y="110"/>
                    <a:pt x="1175" y="110"/>
                  </a:cubicBezTo>
                  <a:cubicBezTo>
                    <a:pt x="1174" y="110"/>
                    <a:pt x="1172" y="110"/>
                    <a:pt x="1170" y="110"/>
                  </a:cubicBezTo>
                  <a:cubicBezTo>
                    <a:pt x="1169" y="110"/>
                    <a:pt x="1167" y="110"/>
                    <a:pt x="1166" y="110"/>
                  </a:cubicBezTo>
                  <a:cubicBezTo>
                    <a:pt x="1164" y="109"/>
                    <a:pt x="1162" y="110"/>
                    <a:pt x="1161" y="110"/>
                  </a:cubicBezTo>
                  <a:cubicBezTo>
                    <a:pt x="1160" y="111"/>
                    <a:pt x="1158" y="112"/>
                    <a:pt x="1157" y="112"/>
                  </a:cubicBezTo>
                  <a:cubicBezTo>
                    <a:pt x="1156" y="111"/>
                    <a:pt x="1155" y="110"/>
                    <a:pt x="1155" y="110"/>
                  </a:cubicBezTo>
                  <a:cubicBezTo>
                    <a:pt x="1154" y="109"/>
                    <a:pt x="1153" y="108"/>
                    <a:pt x="1152" y="107"/>
                  </a:cubicBezTo>
                  <a:cubicBezTo>
                    <a:pt x="1152" y="106"/>
                    <a:pt x="1151" y="105"/>
                    <a:pt x="1150" y="104"/>
                  </a:cubicBezTo>
                  <a:cubicBezTo>
                    <a:pt x="1148" y="102"/>
                    <a:pt x="1147" y="99"/>
                    <a:pt x="1145" y="97"/>
                  </a:cubicBezTo>
                  <a:cubicBezTo>
                    <a:pt x="1144" y="96"/>
                    <a:pt x="1141" y="89"/>
                    <a:pt x="1143" y="87"/>
                  </a:cubicBezTo>
                  <a:cubicBezTo>
                    <a:pt x="1144" y="87"/>
                    <a:pt x="1145" y="87"/>
                    <a:pt x="1145" y="87"/>
                  </a:cubicBezTo>
                  <a:cubicBezTo>
                    <a:pt x="1146" y="86"/>
                    <a:pt x="1147" y="86"/>
                    <a:pt x="1147" y="85"/>
                  </a:cubicBezTo>
                  <a:cubicBezTo>
                    <a:pt x="1148" y="85"/>
                    <a:pt x="1149" y="85"/>
                    <a:pt x="1149" y="85"/>
                  </a:cubicBezTo>
                  <a:cubicBezTo>
                    <a:pt x="1150" y="84"/>
                    <a:pt x="1150" y="83"/>
                    <a:pt x="1150" y="83"/>
                  </a:cubicBezTo>
                  <a:cubicBezTo>
                    <a:pt x="1150" y="81"/>
                    <a:pt x="1152" y="80"/>
                    <a:pt x="1152" y="82"/>
                  </a:cubicBezTo>
                  <a:cubicBezTo>
                    <a:pt x="1152" y="82"/>
                    <a:pt x="1152" y="83"/>
                    <a:pt x="1152" y="83"/>
                  </a:cubicBezTo>
                  <a:cubicBezTo>
                    <a:pt x="1153" y="84"/>
                    <a:pt x="1153" y="84"/>
                    <a:pt x="1153" y="84"/>
                  </a:cubicBezTo>
                  <a:cubicBezTo>
                    <a:pt x="1152" y="85"/>
                    <a:pt x="1151" y="85"/>
                    <a:pt x="1150" y="86"/>
                  </a:cubicBezTo>
                  <a:cubicBezTo>
                    <a:pt x="1149" y="86"/>
                    <a:pt x="1149" y="87"/>
                    <a:pt x="1148" y="88"/>
                  </a:cubicBezTo>
                  <a:cubicBezTo>
                    <a:pt x="1148" y="89"/>
                    <a:pt x="1147" y="89"/>
                    <a:pt x="1146" y="90"/>
                  </a:cubicBezTo>
                  <a:cubicBezTo>
                    <a:pt x="1147" y="90"/>
                    <a:pt x="1149" y="89"/>
                    <a:pt x="1149" y="88"/>
                  </a:cubicBezTo>
                  <a:cubicBezTo>
                    <a:pt x="1150" y="87"/>
                    <a:pt x="1151" y="86"/>
                    <a:pt x="1152" y="86"/>
                  </a:cubicBezTo>
                  <a:cubicBezTo>
                    <a:pt x="1153" y="85"/>
                    <a:pt x="1155" y="84"/>
                    <a:pt x="1156" y="84"/>
                  </a:cubicBezTo>
                  <a:cubicBezTo>
                    <a:pt x="1157" y="82"/>
                    <a:pt x="1157" y="80"/>
                    <a:pt x="1160" y="79"/>
                  </a:cubicBezTo>
                  <a:cubicBezTo>
                    <a:pt x="1160" y="79"/>
                    <a:pt x="1161" y="79"/>
                    <a:pt x="1162" y="78"/>
                  </a:cubicBezTo>
                  <a:cubicBezTo>
                    <a:pt x="1162" y="78"/>
                    <a:pt x="1163" y="77"/>
                    <a:pt x="1163" y="77"/>
                  </a:cubicBezTo>
                  <a:cubicBezTo>
                    <a:pt x="1165" y="75"/>
                    <a:pt x="1166" y="75"/>
                    <a:pt x="1168" y="75"/>
                  </a:cubicBezTo>
                  <a:cubicBezTo>
                    <a:pt x="1170" y="75"/>
                    <a:pt x="1171" y="75"/>
                    <a:pt x="1173" y="75"/>
                  </a:cubicBezTo>
                  <a:cubicBezTo>
                    <a:pt x="1175" y="74"/>
                    <a:pt x="1176" y="73"/>
                    <a:pt x="1178" y="72"/>
                  </a:cubicBezTo>
                  <a:cubicBezTo>
                    <a:pt x="1179" y="72"/>
                    <a:pt x="1179" y="72"/>
                    <a:pt x="1180" y="71"/>
                  </a:cubicBezTo>
                  <a:cubicBezTo>
                    <a:pt x="1181" y="71"/>
                    <a:pt x="1182" y="71"/>
                    <a:pt x="1182" y="71"/>
                  </a:cubicBezTo>
                  <a:cubicBezTo>
                    <a:pt x="1183" y="71"/>
                    <a:pt x="1183" y="72"/>
                    <a:pt x="1184" y="73"/>
                  </a:cubicBezTo>
                  <a:cubicBezTo>
                    <a:pt x="1184" y="74"/>
                    <a:pt x="1185" y="73"/>
                    <a:pt x="1185" y="74"/>
                  </a:cubicBezTo>
                  <a:cubicBezTo>
                    <a:pt x="1185" y="75"/>
                    <a:pt x="1185" y="76"/>
                    <a:pt x="1186" y="76"/>
                  </a:cubicBezTo>
                  <a:cubicBezTo>
                    <a:pt x="1187" y="76"/>
                    <a:pt x="1187" y="74"/>
                    <a:pt x="1187" y="74"/>
                  </a:cubicBezTo>
                  <a:cubicBezTo>
                    <a:pt x="1187" y="72"/>
                    <a:pt x="1188" y="71"/>
                    <a:pt x="1189" y="71"/>
                  </a:cubicBezTo>
                  <a:cubicBezTo>
                    <a:pt x="1191" y="70"/>
                    <a:pt x="1191" y="69"/>
                    <a:pt x="1193" y="69"/>
                  </a:cubicBezTo>
                  <a:cubicBezTo>
                    <a:pt x="1195" y="69"/>
                    <a:pt x="1196" y="69"/>
                    <a:pt x="1197" y="68"/>
                  </a:cubicBezTo>
                  <a:cubicBezTo>
                    <a:pt x="1198" y="68"/>
                    <a:pt x="1199" y="67"/>
                    <a:pt x="1200" y="67"/>
                  </a:cubicBezTo>
                  <a:cubicBezTo>
                    <a:pt x="1201" y="65"/>
                    <a:pt x="1202" y="64"/>
                    <a:pt x="1203" y="64"/>
                  </a:cubicBezTo>
                  <a:cubicBezTo>
                    <a:pt x="1204" y="63"/>
                    <a:pt x="1205" y="63"/>
                    <a:pt x="1205" y="63"/>
                  </a:cubicBezTo>
                  <a:cubicBezTo>
                    <a:pt x="1207" y="63"/>
                    <a:pt x="1208" y="63"/>
                    <a:pt x="1210" y="63"/>
                  </a:cubicBezTo>
                  <a:cubicBezTo>
                    <a:pt x="1212" y="64"/>
                    <a:pt x="1213" y="63"/>
                    <a:pt x="1214" y="63"/>
                  </a:cubicBezTo>
                  <a:cubicBezTo>
                    <a:pt x="1216" y="63"/>
                    <a:pt x="1218" y="62"/>
                    <a:pt x="1219" y="62"/>
                  </a:cubicBezTo>
                  <a:cubicBezTo>
                    <a:pt x="1220" y="61"/>
                    <a:pt x="1221" y="61"/>
                    <a:pt x="1222" y="61"/>
                  </a:cubicBezTo>
                  <a:cubicBezTo>
                    <a:pt x="1222" y="61"/>
                    <a:pt x="1223" y="62"/>
                    <a:pt x="1224" y="62"/>
                  </a:cubicBezTo>
                  <a:cubicBezTo>
                    <a:pt x="1225" y="62"/>
                    <a:pt x="1227" y="62"/>
                    <a:pt x="1229" y="62"/>
                  </a:cubicBezTo>
                  <a:cubicBezTo>
                    <a:pt x="1230" y="61"/>
                    <a:pt x="1231" y="60"/>
                    <a:pt x="1232" y="59"/>
                  </a:cubicBezTo>
                  <a:cubicBezTo>
                    <a:pt x="1234" y="59"/>
                    <a:pt x="1235" y="59"/>
                    <a:pt x="1237" y="59"/>
                  </a:cubicBezTo>
                  <a:cubicBezTo>
                    <a:pt x="1237" y="59"/>
                    <a:pt x="1239" y="59"/>
                    <a:pt x="1239" y="60"/>
                  </a:cubicBezTo>
                  <a:cubicBezTo>
                    <a:pt x="1239" y="60"/>
                    <a:pt x="1238" y="61"/>
                    <a:pt x="1238" y="62"/>
                  </a:cubicBezTo>
                  <a:cubicBezTo>
                    <a:pt x="1238" y="62"/>
                    <a:pt x="1238" y="63"/>
                    <a:pt x="1238" y="64"/>
                  </a:cubicBezTo>
                  <a:cubicBezTo>
                    <a:pt x="1238" y="65"/>
                    <a:pt x="1236" y="65"/>
                    <a:pt x="1236" y="66"/>
                  </a:cubicBezTo>
                  <a:cubicBezTo>
                    <a:pt x="1233" y="67"/>
                    <a:pt x="1229" y="68"/>
                    <a:pt x="1226" y="69"/>
                  </a:cubicBezTo>
                  <a:cubicBezTo>
                    <a:pt x="1225" y="69"/>
                    <a:pt x="1224" y="69"/>
                    <a:pt x="1223" y="69"/>
                  </a:cubicBezTo>
                  <a:cubicBezTo>
                    <a:pt x="1223" y="69"/>
                    <a:pt x="1221" y="69"/>
                    <a:pt x="1221" y="69"/>
                  </a:cubicBezTo>
                  <a:cubicBezTo>
                    <a:pt x="1219" y="70"/>
                    <a:pt x="1222" y="72"/>
                    <a:pt x="1223" y="72"/>
                  </a:cubicBezTo>
                  <a:cubicBezTo>
                    <a:pt x="1224" y="74"/>
                    <a:pt x="1224" y="75"/>
                    <a:pt x="1222" y="75"/>
                  </a:cubicBezTo>
                  <a:cubicBezTo>
                    <a:pt x="1220" y="75"/>
                    <a:pt x="1218" y="75"/>
                    <a:pt x="1217" y="75"/>
                  </a:cubicBezTo>
                  <a:cubicBezTo>
                    <a:pt x="1213" y="76"/>
                    <a:pt x="1210" y="75"/>
                    <a:pt x="1207" y="75"/>
                  </a:cubicBezTo>
                  <a:cubicBezTo>
                    <a:pt x="1204" y="75"/>
                    <a:pt x="1207" y="76"/>
                    <a:pt x="1207" y="77"/>
                  </a:cubicBezTo>
                  <a:cubicBezTo>
                    <a:pt x="1208" y="78"/>
                    <a:pt x="1208" y="79"/>
                    <a:pt x="1208" y="79"/>
                  </a:cubicBezTo>
                  <a:cubicBezTo>
                    <a:pt x="1208" y="80"/>
                    <a:pt x="1209" y="81"/>
                    <a:pt x="1210" y="81"/>
                  </a:cubicBezTo>
                  <a:cubicBezTo>
                    <a:pt x="1211" y="82"/>
                    <a:pt x="1213" y="84"/>
                    <a:pt x="1214" y="84"/>
                  </a:cubicBezTo>
                  <a:cubicBezTo>
                    <a:pt x="1216" y="84"/>
                    <a:pt x="1217" y="85"/>
                    <a:pt x="1218" y="86"/>
                  </a:cubicBezTo>
                  <a:cubicBezTo>
                    <a:pt x="1219" y="87"/>
                    <a:pt x="1219" y="87"/>
                    <a:pt x="1220" y="87"/>
                  </a:cubicBezTo>
                  <a:cubicBezTo>
                    <a:pt x="1221" y="88"/>
                    <a:pt x="1222" y="88"/>
                    <a:pt x="1222" y="88"/>
                  </a:cubicBezTo>
                  <a:cubicBezTo>
                    <a:pt x="1223" y="89"/>
                    <a:pt x="1223" y="90"/>
                    <a:pt x="1223" y="90"/>
                  </a:cubicBezTo>
                  <a:cubicBezTo>
                    <a:pt x="1223" y="91"/>
                    <a:pt x="1222" y="91"/>
                    <a:pt x="1221" y="91"/>
                  </a:cubicBezTo>
                  <a:cubicBezTo>
                    <a:pt x="1220" y="90"/>
                    <a:pt x="1219" y="90"/>
                    <a:pt x="1218" y="89"/>
                  </a:cubicBezTo>
                  <a:cubicBezTo>
                    <a:pt x="1216" y="88"/>
                    <a:pt x="1216" y="90"/>
                    <a:pt x="1215" y="91"/>
                  </a:cubicBezTo>
                  <a:cubicBezTo>
                    <a:pt x="1214" y="91"/>
                    <a:pt x="1213" y="92"/>
                    <a:pt x="1213" y="92"/>
                  </a:cubicBezTo>
                  <a:cubicBezTo>
                    <a:pt x="1212" y="92"/>
                    <a:pt x="1211" y="91"/>
                    <a:pt x="1210" y="92"/>
                  </a:cubicBezTo>
                  <a:cubicBezTo>
                    <a:pt x="1209" y="92"/>
                    <a:pt x="1209" y="94"/>
                    <a:pt x="1208" y="95"/>
                  </a:cubicBezTo>
                  <a:cubicBezTo>
                    <a:pt x="1208" y="97"/>
                    <a:pt x="1207" y="98"/>
                    <a:pt x="1206" y="100"/>
                  </a:cubicBezTo>
                  <a:cubicBezTo>
                    <a:pt x="1206" y="100"/>
                    <a:pt x="1205" y="101"/>
                    <a:pt x="1204" y="101"/>
                  </a:cubicBezTo>
                  <a:cubicBezTo>
                    <a:pt x="1204" y="101"/>
                    <a:pt x="1203" y="101"/>
                    <a:pt x="1202" y="102"/>
                  </a:cubicBezTo>
                  <a:cubicBezTo>
                    <a:pt x="1201" y="102"/>
                    <a:pt x="1203" y="104"/>
                    <a:pt x="1204" y="105"/>
                  </a:cubicBezTo>
                  <a:cubicBezTo>
                    <a:pt x="1204" y="105"/>
                    <a:pt x="1204" y="106"/>
                    <a:pt x="1204" y="107"/>
                  </a:cubicBezTo>
                  <a:cubicBezTo>
                    <a:pt x="1205" y="107"/>
                    <a:pt x="1205" y="108"/>
                    <a:pt x="1205" y="108"/>
                  </a:cubicBezTo>
                  <a:cubicBezTo>
                    <a:pt x="1206" y="112"/>
                    <a:pt x="1200" y="111"/>
                    <a:pt x="1198" y="111"/>
                  </a:cubicBezTo>
                  <a:cubicBezTo>
                    <a:pt x="1197" y="111"/>
                    <a:pt x="1195" y="110"/>
                    <a:pt x="1194" y="110"/>
                  </a:cubicBezTo>
                  <a:cubicBezTo>
                    <a:pt x="1192" y="110"/>
                    <a:pt x="1191" y="109"/>
                    <a:pt x="1190" y="109"/>
                  </a:cubicBezTo>
                  <a:cubicBezTo>
                    <a:pt x="1189" y="109"/>
                    <a:pt x="1188" y="109"/>
                    <a:pt x="1188" y="109"/>
                  </a:cubicBezTo>
                  <a:cubicBezTo>
                    <a:pt x="1187" y="108"/>
                    <a:pt x="1187" y="108"/>
                    <a:pt x="1186" y="108"/>
                  </a:cubicBezTo>
                  <a:cubicBezTo>
                    <a:pt x="1185" y="108"/>
                    <a:pt x="1182" y="109"/>
                    <a:pt x="1185" y="110"/>
                  </a:cubicBezTo>
                  <a:cubicBezTo>
                    <a:pt x="1186" y="110"/>
                    <a:pt x="1186" y="110"/>
                    <a:pt x="1186" y="111"/>
                  </a:cubicBezTo>
                  <a:cubicBezTo>
                    <a:pt x="1187" y="111"/>
                    <a:pt x="1188" y="111"/>
                    <a:pt x="1188" y="112"/>
                  </a:cubicBezTo>
                  <a:cubicBezTo>
                    <a:pt x="1188" y="113"/>
                    <a:pt x="1187" y="113"/>
                    <a:pt x="1186" y="113"/>
                  </a:cubicBezTo>
                  <a:cubicBezTo>
                    <a:pt x="1185" y="113"/>
                    <a:pt x="1185" y="114"/>
                    <a:pt x="1184" y="114"/>
                  </a:cubicBezTo>
                  <a:cubicBezTo>
                    <a:pt x="1184" y="114"/>
                    <a:pt x="1180" y="114"/>
                    <a:pt x="1181" y="116"/>
                  </a:cubicBezTo>
                  <a:cubicBezTo>
                    <a:pt x="1182" y="116"/>
                    <a:pt x="1183" y="116"/>
                    <a:pt x="1184" y="116"/>
                  </a:cubicBezTo>
                  <a:cubicBezTo>
                    <a:pt x="1185" y="116"/>
                    <a:pt x="1185" y="117"/>
                    <a:pt x="1186" y="117"/>
                  </a:cubicBezTo>
                  <a:cubicBezTo>
                    <a:pt x="1186" y="117"/>
                    <a:pt x="1187" y="117"/>
                    <a:pt x="1188" y="118"/>
                  </a:cubicBezTo>
                  <a:cubicBezTo>
                    <a:pt x="1188" y="118"/>
                    <a:pt x="1189" y="118"/>
                    <a:pt x="1190" y="119"/>
                  </a:cubicBezTo>
                  <a:cubicBezTo>
                    <a:pt x="1190" y="119"/>
                    <a:pt x="1191" y="119"/>
                    <a:pt x="1192" y="120"/>
                  </a:cubicBezTo>
                  <a:cubicBezTo>
                    <a:pt x="1192" y="120"/>
                    <a:pt x="1192" y="121"/>
                    <a:pt x="1193" y="121"/>
                  </a:cubicBezTo>
                  <a:cubicBezTo>
                    <a:pt x="1194" y="122"/>
                    <a:pt x="1194" y="122"/>
                    <a:pt x="1195" y="123"/>
                  </a:cubicBezTo>
                  <a:cubicBezTo>
                    <a:pt x="1195" y="123"/>
                    <a:pt x="1196" y="124"/>
                    <a:pt x="1196" y="125"/>
                  </a:cubicBezTo>
                  <a:cubicBezTo>
                    <a:pt x="1197" y="125"/>
                    <a:pt x="1197" y="126"/>
                    <a:pt x="1198" y="126"/>
                  </a:cubicBezTo>
                  <a:cubicBezTo>
                    <a:pt x="1198" y="127"/>
                    <a:pt x="1198" y="128"/>
                    <a:pt x="1199" y="128"/>
                  </a:cubicBezTo>
                  <a:cubicBezTo>
                    <a:pt x="1200" y="129"/>
                    <a:pt x="1203" y="129"/>
                    <a:pt x="1204" y="129"/>
                  </a:cubicBezTo>
                  <a:cubicBezTo>
                    <a:pt x="1206" y="129"/>
                    <a:pt x="1207" y="128"/>
                    <a:pt x="1208" y="129"/>
                  </a:cubicBezTo>
                  <a:cubicBezTo>
                    <a:pt x="1209" y="129"/>
                    <a:pt x="1209" y="130"/>
                    <a:pt x="1209" y="130"/>
                  </a:cubicBezTo>
                  <a:cubicBezTo>
                    <a:pt x="1210" y="131"/>
                    <a:pt x="1210" y="131"/>
                    <a:pt x="1211" y="131"/>
                  </a:cubicBezTo>
                  <a:cubicBezTo>
                    <a:pt x="1213" y="134"/>
                    <a:pt x="1215" y="137"/>
                    <a:pt x="1219" y="138"/>
                  </a:cubicBezTo>
                  <a:cubicBezTo>
                    <a:pt x="1222" y="138"/>
                    <a:pt x="1225" y="138"/>
                    <a:pt x="1228" y="139"/>
                  </a:cubicBezTo>
                  <a:cubicBezTo>
                    <a:pt x="1229" y="140"/>
                    <a:pt x="1230" y="142"/>
                    <a:pt x="1231" y="143"/>
                  </a:cubicBezTo>
                  <a:cubicBezTo>
                    <a:pt x="1232" y="144"/>
                    <a:pt x="1233" y="145"/>
                    <a:pt x="1235" y="146"/>
                  </a:cubicBezTo>
                  <a:cubicBezTo>
                    <a:pt x="1236" y="147"/>
                    <a:pt x="1237" y="147"/>
                    <a:pt x="1238" y="148"/>
                  </a:cubicBezTo>
                  <a:cubicBezTo>
                    <a:pt x="1239" y="150"/>
                    <a:pt x="1241" y="150"/>
                    <a:pt x="1242" y="151"/>
                  </a:cubicBezTo>
                  <a:cubicBezTo>
                    <a:pt x="1244" y="152"/>
                    <a:pt x="1245" y="153"/>
                    <a:pt x="1246" y="154"/>
                  </a:cubicBezTo>
                  <a:cubicBezTo>
                    <a:pt x="1247" y="156"/>
                    <a:pt x="1247" y="157"/>
                    <a:pt x="1249" y="158"/>
                  </a:cubicBezTo>
                  <a:cubicBezTo>
                    <a:pt x="1251" y="160"/>
                    <a:pt x="1254" y="162"/>
                    <a:pt x="1256" y="164"/>
                  </a:cubicBezTo>
                  <a:cubicBezTo>
                    <a:pt x="1258" y="166"/>
                    <a:pt x="1261" y="168"/>
                    <a:pt x="1264" y="169"/>
                  </a:cubicBezTo>
                  <a:cubicBezTo>
                    <a:pt x="1267" y="170"/>
                    <a:pt x="1269" y="171"/>
                    <a:pt x="1272" y="171"/>
                  </a:cubicBezTo>
                  <a:cubicBezTo>
                    <a:pt x="1273" y="172"/>
                    <a:pt x="1276" y="173"/>
                    <a:pt x="1277" y="174"/>
                  </a:cubicBezTo>
                  <a:cubicBezTo>
                    <a:pt x="1278" y="175"/>
                    <a:pt x="1279" y="177"/>
                    <a:pt x="1280" y="178"/>
                  </a:cubicBezTo>
                  <a:cubicBezTo>
                    <a:pt x="1281" y="182"/>
                    <a:pt x="1285" y="180"/>
                    <a:pt x="1287" y="183"/>
                  </a:cubicBezTo>
                  <a:cubicBezTo>
                    <a:pt x="1288" y="185"/>
                    <a:pt x="1288" y="187"/>
                    <a:pt x="1288" y="188"/>
                  </a:cubicBezTo>
                  <a:cubicBezTo>
                    <a:pt x="1289" y="190"/>
                    <a:pt x="1289" y="191"/>
                    <a:pt x="1290" y="193"/>
                  </a:cubicBezTo>
                  <a:cubicBezTo>
                    <a:pt x="1290" y="194"/>
                    <a:pt x="1291" y="195"/>
                    <a:pt x="1292" y="196"/>
                  </a:cubicBezTo>
                  <a:cubicBezTo>
                    <a:pt x="1293" y="198"/>
                    <a:pt x="1293" y="199"/>
                    <a:pt x="1293" y="201"/>
                  </a:cubicBezTo>
                  <a:cubicBezTo>
                    <a:pt x="1293" y="202"/>
                    <a:pt x="1294" y="204"/>
                    <a:pt x="1293" y="205"/>
                  </a:cubicBezTo>
                  <a:close/>
                  <a:moveTo>
                    <a:pt x="1148" y="106"/>
                  </a:moveTo>
                  <a:cubicBezTo>
                    <a:pt x="1148" y="106"/>
                    <a:pt x="1148" y="105"/>
                    <a:pt x="1148" y="105"/>
                  </a:cubicBezTo>
                  <a:cubicBezTo>
                    <a:pt x="1149" y="104"/>
                    <a:pt x="1151" y="108"/>
                    <a:pt x="1151" y="108"/>
                  </a:cubicBezTo>
                  <a:cubicBezTo>
                    <a:pt x="1152" y="109"/>
                    <a:pt x="1153" y="110"/>
                    <a:pt x="1154" y="111"/>
                  </a:cubicBezTo>
                  <a:cubicBezTo>
                    <a:pt x="1155" y="112"/>
                    <a:pt x="1156" y="112"/>
                    <a:pt x="1156" y="113"/>
                  </a:cubicBezTo>
                  <a:cubicBezTo>
                    <a:pt x="1156" y="114"/>
                    <a:pt x="1155" y="113"/>
                    <a:pt x="1154" y="113"/>
                  </a:cubicBezTo>
                  <a:cubicBezTo>
                    <a:pt x="1153" y="112"/>
                    <a:pt x="1153" y="112"/>
                    <a:pt x="1152" y="112"/>
                  </a:cubicBezTo>
                  <a:cubicBezTo>
                    <a:pt x="1151" y="112"/>
                    <a:pt x="1151" y="112"/>
                    <a:pt x="1150" y="111"/>
                  </a:cubicBezTo>
                  <a:cubicBezTo>
                    <a:pt x="1149" y="110"/>
                    <a:pt x="1147" y="111"/>
                    <a:pt x="1148" y="108"/>
                  </a:cubicBezTo>
                  <a:cubicBezTo>
                    <a:pt x="1148" y="107"/>
                    <a:pt x="1148" y="107"/>
                    <a:pt x="1148" y="106"/>
                  </a:cubicBezTo>
                  <a:close/>
                  <a:moveTo>
                    <a:pt x="1417" y="158"/>
                  </a:moveTo>
                  <a:cubicBezTo>
                    <a:pt x="1417" y="158"/>
                    <a:pt x="1416" y="158"/>
                    <a:pt x="1416" y="158"/>
                  </a:cubicBezTo>
                  <a:cubicBezTo>
                    <a:pt x="1415" y="157"/>
                    <a:pt x="1416" y="157"/>
                    <a:pt x="1416" y="157"/>
                  </a:cubicBezTo>
                  <a:cubicBezTo>
                    <a:pt x="1416" y="156"/>
                    <a:pt x="1417" y="154"/>
                    <a:pt x="1418" y="155"/>
                  </a:cubicBezTo>
                  <a:cubicBezTo>
                    <a:pt x="1418" y="156"/>
                    <a:pt x="1418" y="157"/>
                    <a:pt x="1417" y="158"/>
                  </a:cubicBezTo>
                  <a:close/>
                  <a:moveTo>
                    <a:pt x="1575" y="228"/>
                  </a:moveTo>
                  <a:cubicBezTo>
                    <a:pt x="1575" y="229"/>
                    <a:pt x="1572" y="228"/>
                    <a:pt x="1571" y="228"/>
                  </a:cubicBezTo>
                  <a:cubicBezTo>
                    <a:pt x="1570" y="228"/>
                    <a:pt x="1568" y="228"/>
                    <a:pt x="1567" y="229"/>
                  </a:cubicBezTo>
                  <a:cubicBezTo>
                    <a:pt x="1566" y="230"/>
                    <a:pt x="1566" y="231"/>
                    <a:pt x="1566" y="231"/>
                  </a:cubicBezTo>
                  <a:cubicBezTo>
                    <a:pt x="1567" y="232"/>
                    <a:pt x="1567" y="232"/>
                    <a:pt x="1568" y="233"/>
                  </a:cubicBezTo>
                  <a:cubicBezTo>
                    <a:pt x="1568" y="236"/>
                    <a:pt x="1566" y="234"/>
                    <a:pt x="1565" y="234"/>
                  </a:cubicBezTo>
                  <a:cubicBezTo>
                    <a:pt x="1564" y="234"/>
                    <a:pt x="1564" y="234"/>
                    <a:pt x="1563" y="233"/>
                  </a:cubicBezTo>
                  <a:cubicBezTo>
                    <a:pt x="1562" y="233"/>
                    <a:pt x="1561" y="233"/>
                    <a:pt x="1561" y="233"/>
                  </a:cubicBezTo>
                  <a:cubicBezTo>
                    <a:pt x="1560" y="234"/>
                    <a:pt x="1559" y="234"/>
                    <a:pt x="1559" y="234"/>
                  </a:cubicBezTo>
                  <a:cubicBezTo>
                    <a:pt x="1558" y="234"/>
                    <a:pt x="1557" y="234"/>
                    <a:pt x="1557" y="235"/>
                  </a:cubicBezTo>
                  <a:cubicBezTo>
                    <a:pt x="1556" y="235"/>
                    <a:pt x="1555" y="236"/>
                    <a:pt x="1555" y="235"/>
                  </a:cubicBezTo>
                  <a:cubicBezTo>
                    <a:pt x="1554" y="235"/>
                    <a:pt x="1554" y="234"/>
                    <a:pt x="1554" y="233"/>
                  </a:cubicBezTo>
                  <a:cubicBezTo>
                    <a:pt x="1554" y="232"/>
                    <a:pt x="1554" y="231"/>
                    <a:pt x="1554" y="231"/>
                  </a:cubicBezTo>
                  <a:cubicBezTo>
                    <a:pt x="1553" y="230"/>
                    <a:pt x="1553" y="230"/>
                    <a:pt x="1553" y="230"/>
                  </a:cubicBezTo>
                  <a:cubicBezTo>
                    <a:pt x="1552" y="229"/>
                    <a:pt x="1553" y="228"/>
                    <a:pt x="1551" y="228"/>
                  </a:cubicBezTo>
                  <a:cubicBezTo>
                    <a:pt x="1551" y="229"/>
                    <a:pt x="1552" y="230"/>
                    <a:pt x="1551" y="230"/>
                  </a:cubicBezTo>
                  <a:cubicBezTo>
                    <a:pt x="1551" y="231"/>
                    <a:pt x="1551" y="231"/>
                    <a:pt x="1550" y="231"/>
                  </a:cubicBezTo>
                  <a:cubicBezTo>
                    <a:pt x="1549" y="232"/>
                    <a:pt x="1549" y="233"/>
                    <a:pt x="1548" y="233"/>
                  </a:cubicBezTo>
                  <a:cubicBezTo>
                    <a:pt x="1547" y="233"/>
                    <a:pt x="1546" y="232"/>
                    <a:pt x="1545" y="232"/>
                  </a:cubicBezTo>
                  <a:cubicBezTo>
                    <a:pt x="1543" y="231"/>
                    <a:pt x="1542" y="232"/>
                    <a:pt x="1541" y="231"/>
                  </a:cubicBezTo>
                  <a:cubicBezTo>
                    <a:pt x="1540" y="230"/>
                    <a:pt x="1539" y="228"/>
                    <a:pt x="1539" y="227"/>
                  </a:cubicBezTo>
                  <a:cubicBezTo>
                    <a:pt x="1538" y="227"/>
                    <a:pt x="1536" y="224"/>
                    <a:pt x="1536" y="224"/>
                  </a:cubicBezTo>
                  <a:cubicBezTo>
                    <a:pt x="1536" y="224"/>
                    <a:pt x="1536" y="224"/>
                    <a:pt x="1536" y="224"/>
                  </a:cubicBezTo>
                  <a:cubicBezTo>
                    <a:pt x="1536" y="225"/>
                    <a:pt x="1536" y="226"/>
                    <a:pt x="1536" y="226"/>
                  </a:cubicBezTo>
                  <a:cubicBezTo>
                    <a:pt x="1536" y="227"/>
                    <a:pt x="1536" y="228"/>
                    <a:pt x="1536" y="228"/>
                  </a:cubicBezTo>
                  <a:cubicBezTo>
                    <a:pt x="1536" y="230"/>
                    <a:pt x="1536" y="231"/>
                    <a:pt x="1535" y="233"/>
                  </a:cubicBezTo>
                  <a:cubicBezTo>
                    <a:pt x="1535" y="234"/>
                    <a:pt x="1534" y="235"/>
                    <a:pt x="1533" y="236"/>
                  </a:cubicBezTo>
                  <a:cubicBezTo>
                    <a:pt x="1533" y="237"/>
                    <a:pt x="1533" y="238"/>
                    <a:pt x="1533" y="238"/>
                  </a:cubicBezTo>
                  <a:cubicBezTo>
                    <a:pt x="1532" y="240"/>
                    <a:pt x="1532" y="243"/>
                    <a:pt x="1533" y="245"/>
                  </a:cubicBezTo>
                  <a:cubicBezTo>
                    <a:pt x="1533" y="246"/>
                    <a:pt x="1533" y="247"/>
                    <a:pt x="1533" y="247"/>
                  </a:cubicBezTo>
                  <a:cubicBezTo>
                    <a:pt x="1534" y="248"/>
                    <a:pt x="1534" y="249"/>
                    <a:pt x="1534" y="250"/>
                  </a:cubicBezTo>
                  <a:cubicBezTo>
                    <a:pt x="1535" y="252"/>
                    <a:pt x="1536" y="252"/>
                    <a:pt x="1538" y="252"/>
                  </a:cubicBezTo>
                  <a:cubicBezTo>
                    <a:pt x="1540" y="251"/>
                    <a:pt x="1541" y="251"/>
                    <a:pt x="1543" y="252"/>
                  </a:cubicBezTo>
                  <a:cubicBezTo>
                    <a:pt x="1544" y="253"/>
                    <a:pt x="1546" y="252"/>
                    <a:pt x="1547" y="253"/>
                  </a:cubicBezTo>
                  <a:cubicBezTo>
                    <a:pt x="1548" y="253"/>
                    <a:pt x="1548" y="254"/>
                    <a:pt x="1548" y="255"/>
                  </a:cubicBezTo>
                  <a:cubicBezTo>
                    <a:pt x="1548" y="256"/>
                    <a:pt x="1548" y="257"/>
                    <a:pt x="1548" y="257"/>
                  </a:cubicBezTo>
                  <a:cubicBezTo>
                    <a:pt x="1547" y="259"/>
                    <a:pt x="1549" y="260"/>
                    <a:pt x="1550" y="261"/>
                  </a:cubicBezTo>
                  <a:cubicBezTo>
                    <a:pt x="1551" y="261"/>
                    <a:pt x="1552" y="261"/>
                    <a:pt x="1552" y="262"/>
                  </a:cubicBezTo>
                  <a:cubicBezTo>
                    <a:pt x="1552" y="263"/>
                    <a:pt x="1552" y="264"/>
                    <a:pt x="1551" y="263"/>
                  </a:cubicBezTo>
                  <a:cubicBezTo>
                    <a:pt x="1550" y="263"/>
                    <a:pt x="1550" y="262"/>
                    <a:pt x="1550" y="262"/>
                  </a:cubicBezTo>
                  <a:cubicBezTo>
                    <a:pt x="1549" y="261"/>
                    <a:pt x="1548" y="261"/>
                    <a:pt x="1548" y="261"/>
                  </a:cubicBezTo>
                  <a:cubicBezTo>
                    <a:pt x="1547" y="262"/>
                    <a:pt x="1545" y="264"/>
                    <a:pt x="1544" y="263"/>
                  </a:cubicBezTo>
                  <a:cubicBezTo>
                    <a:pt x="1543" y="262"/>
                    <a:pt x="1546" y="260"/>
                    <a:pt x="1546" y="259"/>
                  </a:cubicBezTo>
                  <a:cubicBezTo>
                    <a:pt x="1546" y="258"/>
                    <a:pt x="1544" y="259"/>
                    <a:pt x="1544" y="260"/>
                  </a:cubicBezTo>
                  <a:cubicBezTo>
                    <a:pt x="1543" y="260"/>
                    <a:pt x="1544" y="261"/>
                    <a:pt x="1543" y="262"/>
                  </a:cubicBezTo>
                  <a:cubicBezTo>
                    <a:pt x="1542" y="263"/>
                    <a:pt x="1541" y="264"/>
                    <a:pt x="1541" y="266"/>
                  </a:cubicBezTo>
                  <a:cubicBezTo>
                    <a:pt x="1541" y="267"/>
                    <a:pt x="1541" y="267"/>
                    <a:pt x="1542" y="268"/>
                  </a:cubicBezTo>
                  <a:cubicBezTo>
                    <a:pt x="1543" y="269"/>
                    <a:pt x="1543" y="270"/>
                    <a:pt x="1543" y="271"/>
                  </a:cubicBezTo>
                  <a:cubicBezTo>
                    <a:pt x="1543" y="271"/>
                    <a:pt x="1543" y="272"/>
                    <a:pt x="1544" y="271"/>
                  </a:cubicBezTo>
                  <a:cubicBezTo>
                    <a:pt x="1544" y="270"/>
                    <a:pt x="1544" y="269"/>
                    <a:pt x="1544" y="269"/>
                  </a:cubicBezTo>
                  <a:cubicBezTo>
                    <a:pt x="1544" y="268"/>
                    <a:pt x="1543" y="267"/>
                    <a:pt x="1544" y="267"/>
                  </a:cubicBezTo>
                  <a:cubicBezTo>
                    <a:pt x="1546" y="266"/>
                    <a:pt x="1546" y="268"/>
                    <a:pt x="1546" y="268"/>
                  </a:cubicBezTo>
                  <a:cubicBezTo>
                    <a:pt x="1547" y="270"/>
                    <a:pt x="1549" y="269"/>
                    <a:pt x="1550" y="270"/>
                  </a:cubicBezTo>
                  <a:cubicBezTo>
                    <a:pt x="1552" y="271"/>
                    <a:pt x="1552" y="273"/>
                    <a:pt x="1553" y="274"/>
                  </a:cubicBezTo>
                  <a:cubicBezTo>
                    <a:pt x="1554" y="275"/>
                    <a:pt x="1556" y="275"/>
                    <a:pt x="1557" y="277"/>
                  </a:cubicBezTo>
                  <a:cubicBezTo>
                    <a:pt x="1558" y="278"/>
                    <a:pt x="1558" y="279"/>
                    <a:pt x="1558" y="281"/>
                  </a:cubicBezTo>
                  <a:cubicBezTo>
                    <a:pt x="1558" y="281"/>
                    <a:pt x="1558" y="282"/>
                    <a:pt x="1558" y="282"/>
                  </a:cubicBezTo>
                  <a:cubicBezTo>
                    <a:pt x="1557" y="283"/>
                    <a:pt x="1557" y="285"/>
                    <a:pt x="1557" y="286"/>
                  </a:cubicBezTo>
                  <a:cubicBezTo>
                    <a:pt x="1556" y="287"/>
                    <a:pt x="1556" y="288"/>
                    <a:pt x="1556" y="289"/>
                  </a:cubicBezTo>
                  <a:cubicBezTo>
                    <a:pt x="1556" y="291"/>
                    <a:pt x="1556" y="293"/>
                    <a:pt x="1556" y="295"/>
                  </a:cubicBezTo>
                  <a:cubicBezTo>
                    <a:pt x="1555" y="299"/>
                    <a:pt x="1555" y="303"/>
                    <a:pt x="1556" y="307"/>
                  </a:cubicBezTo>
                  <a:cubicBezTo>
                    <a:pt x="1557" y="309"/>
                    <a:pt x="1557" y="311"/>
                    <a:pt x="1557" y="313"/>
                  </a:cubicBezTo>
                  <a:cubicBezTo>
                    <a:pt x="1557" y="315"/>
                    <a:pt x="1557" y="318"/>
                    <a:pt x="1558" y="320"/>
                  </a:cubicBezTo>
                  <a:cubicBezTo>
                    <a:pt x="1558" y="321"/>
                    <a:pt x="1558" y="323"/>
                    <a:pt x="1559" y="325"/>
                  </a:cubicBezTo>
                  <a:cubicBezTo>
                    <a:pt x="1560" y="327"/>
                    <a:pt x="1560" y="328"/>
                    <a:pt x="1560" y="330"/>
                  </a:cubicBezTo>
                  <a:cubicBezTo>
                    <a:pt x="1560" y="331"/>
                    <a:pt x="1559" y="333"/>
                    <a:pt x="1557" y="333"/>
                  </a:cubicBezTo>
                  <a:cubicBezTo>
                    <a:pt x="1557" y="333"/>
                    <a:pt x="1556" y="332"/>
                    <a:pt x="1555" y="332"/>
                  </a:cubicBezTo>
                  <a:cubicBezTo>
                    <a:pt x="1554" y="331"/>
                    <a:pt x="1554" y="331"/>
                    <a:pt x="1555" y="330"/>
                  </a:cubicBezTo>
                  <a:cubicBezTo>
                    <a:pt x="1556" y="330"/>
                    <a:pt x="1557" y="330"/>
                    <a:pt x="1556" y="329"/>
                  </a:cubicBezTo>
                  <a:cubicBezTo>
                    <a:pt x="1555" y="329"/>
                    <a:pt x="1554" y="329"/>
                    <a:pt x="1554" y="330"/>
                  </a:cubicBezTo>
                  <a:cubicBezTo>
                    <a:pt x="1552" y="331"/>
                    <a:pt x="1551" y="330"/>
                    <a:pt x="1549" y="330"/>
                  </a:cubicBezTo>
                  <a:cubicBezTo>
                    <a:pt x="1545" y="330"/>
                    <a:pt x="1541" y="333"/>
                    <a:pt x="1537" y="333"/>
                  </a:cubicBezTo>
                  <a:cubicBezTo>
                    <a:pt x="1535" y="334"/>
                    <a:pt x="1533" y="334"/>
                    <a:pt x="1531" y="334"/>
                  </a:cubicBezTo>
                  <a:cubicBezTo>
                    <a:pt x="1529" y="334"/>
                    <a:pt x="1527" y="335"/>
                    <a:pt x="1524" y="336"/>
                  </a:cubicBezTo>
                  <a:cubicBezTo>
                    <a:pt x="1521" y="337"/>
                    <a:pt x="1517" y="337"/>
                    <a:pt x="1513" y="337"/>
                  </a:cubicBezTo>
                  <a:cubicBezTo>
                    <a:pt x="1510" y="337"/>
                    <a:pt x="1508" y="336"/>
                    <a:pt x="1506" y="336"/>
                  </a:cubicBezTo>
                  <a:cubicBezTo>
                    <a:pt x="1503" y="335"/>
                    <a:pt x="1501" y="335"/>
                    <a:pt x="1499" y="334"/>
                  </a:cubicBezTo>
                  <a:cubicBezTo>
                    <a:pt x="1497" y="333"/>
                    <a:pt x="1495" y="332"/>
                    <a:pt x="1493" y="331"/>
                  </a:cubicBezTo>
                  <a:cubicBezTo>
                    <a:pt x="1491" y="330"/>
                    <a:pt x="1490" y="330"/>
                    <a:pt x="1488" y="330"/>
                  </a:cubicBezTo>
                  <a:cubicBezTo>
                    <a:pt x="1486" y="329"/>
                    <a:pt x="1484" y="328"/>
                    <a:pt x="1483" y="327"/>
                  </a:cubicBezTo>
                  <a:cubicBezTo>
                    <a:pt x="1481" y="326"/>
                    <a:pt x="1481" y="325"/>
                    <a:pt x="1480" y="323"/>
                  </a:cubicBezTo>
                  <a:cubicBezTo>
                    <a:pt x="1479" y="322"/>
                    <a:pt x="1478" y="320"/>
                    <a:pt x="1477" y="319"/>
                  </a:cubicBezTo>
                  <a:cubicBezTo>
                    <a:pt x="1474" y="317"/>
                    <a:pt x="1470" y="316"/>
                    <a:pt x="1467" y="316"/>
                  </a:cubicBezTo>
                  <a:cubicBezTo>
                    <a:pt x="1465" y="315"/>
                    <a:pt x="1463" y="315"/>
                    <a:pt x="1462" y="314"/>
                  </a:cubicBezTo>
                  <a:cubicBezTo>
                    <a:pt x="1460" y="314"/>
                    <a:pt x="1459" y="314"/>
                    <a:pt x="1457" y="313"/>
                  </a:cubicBezTo>
                  <a:cubicBezTo>
                    <a:pt x="1456" y="313"/>
                    <a:pt x="1455" y="312"/>
                    <a:pt x="1454" y="311"/>
                  </a:cubicBezTo>
                  <a:cubicBezTo>
                    <a:pt x="1453" y="310"/>
                    <a:pt x="1453" y="308"/>
                    <a:pt x="1452" y="307"/>
                  </a:cubicBezTo>
                  <a:cubicBezTo>
                    <a:pt x="1451" y="304"/>
                    <a:pt x="1450" y="301"/>
                    <a:pt x="1449" y="298"/>
                  </a:cubicBezTo>
                  <a:cubicBezTo>
                    <a:pt x="1449" y="296"/>
                    <a:pt x="1449" y="295"/>
                    <a:pt x="1449" y="293"/>
                  </a:cubicBezTo>
                  <a:cubicBezTo>
                    <a:pt x="1449" y="292"/>
                    <a:pt x="1449" y="290"/>
                    <a:pt x="1449" y="288"/>
                  </a:cubicBezTo>
                  <a:cubicBezTo>
                    <a:pt x="1449" y="285"/>
                    <a:pt x="1450" y="282"/>
                    <a:pt x="1450" y="279"/>
                  </a:cubicBezTo>
                  <a:cubicBezTo>
                    <a:pt x="1450" y="278"/>
                    <a:pt x="1450" y="276"/>
                    <a:pt x="1450" y="274"/>
                  </a:cubicBezTo>
                  <a:cubicBezTo>
                    <a:pt x="1451" y="273"/>
                    <a:pt x="1453" y="272"/>
                    <a:pt x="1453" y="274"/>
                  </a:cubicBezTo>
                  <a:cubicBezTo>
                    <a:pt x="1454" y="275"/>
                    <a:pt x="1454" y="275"/>
                    <a:pt x="1454" y="276"/>
                  </a:cubicBezTo>
                  <a:cubicBezTo>
                    <a:pt x="1454" y="277"/>
                    <a:pt x="1454" y="278"/>
                    <a:pt x="1455" y="278"/>
                  </a:cubicBezTo>
                  <a:cubicBezTo>
                    <a:pt x="1456" y="276"/>
                    <a:pt x="1455" y="276"/>
                    <a:pt x="1455" y="274"/>
                  </a:cubicBezTo>
                  <a:cubicBezTo>
                    <a:pt x="1455" y="273"/>
                    <a:pt x="1457" y="273"/>
                    <a:pt x="1457" y="272"/>
                  </a:cubicBezTo>
                  <a:cubicBezTo>
                    <a:pt x="1457" y="271"/>
                    <a:pt x="1457" y="269"/>
                    <a:pt x="1458" y="268"/>
                  </a:cubicBezTo>
                  <a:cubicBezTo>
                    <a:pt x="1459" y="268"/>
                    <a:pt x="1461" y="271"/>
                    <a:pt x="1461" y="268"/>
                  </a:cubicBezTo>
                  <a:cubicBezTo>
                    <a:pt x="1460" y="268"/>
                    <a:pt x="1460" y="268"/>
                    <a:pt x="1460" y="267"/>
                  </a:cubicBezTo>
                  <a:cubicBezTo>
                    <a:pt x="1460" y="266"/>
                    <a:pt x="1460" y="266"/>
                    <a:pt x="1459" y="265"/>
                  </a:cubicBezTo>
                  <a:cubicBezTo>
                    <a:pt x="1459" y="264"/>
                    <a:pt x="1458" y="264"/>
                    <a:pt x="1458" y="263"/>
                  </a:cubicBezTo>
                  <a:cubicBezTo>
                    <a:pt x="1457" y="262"/>
                    <a:pt x="1459" y="260"/>
                    <a:pt x="1459" y="259"/>
                  </a:cubicBezTo>
                  <a:cubicBezTo>
                    <a:pt x="1460" y="258"/>
                    <a:pt x="1460" y="256"/>
                    <a:pt x="1460" y="255"/>
                  </a:cubicBezTo>
                  <a:cubicBezTo>
                    <a:pt x="1461" y="253"/>
                    <a:pt x="1462" y="253"/>
                    <a:pt x="1463" y="251"/>
                  </a:cubicBezTo>
                  <a:cubicBezTo>
                    <a:pt x="1463" y="249"/>
                    <a:pt x="1463" y="248"/>
                    <a:pt x="1464" y="246"/>
                  </a:cubicBezTo>
                  <a:cubicBezTo>
                    <a:pt x="1465" y="246"/>
                    <a:pt x="1465" y="245"/>
                    <a:pt x="1466" y="245"/>
                  </a:cubicBezTo>
                  <a:cubicBezTo>
                    <a:pt x="1467" y="245"/>
                    <a:pt x="1468" y="245"/>
                    <a:pt x="1468" y="244"/>
                  </a:cubicBezTo>
                  <a:cubicBezTo>
                    <a:pt x="1469" y="244"/>
                    <a:pt x="1469" y="243"/>
                    <a:pt x="1470" y="243"/>
                  </a:cubicBezTo>
                  <a:cubicBezTo>
                    <a:pt x="1471" y="243"/>
                    <a:pt x="1472" y="243"/>
                    <a:pt x="1473" y="243"/>
                  </a:cubicBezTo>
                  <a:cubicBezTo>
                    <a:pt x="1473" y="243"/>
                    <a:pt x="1474" y="243"/>
                    <a:pt x="1475" y="243"/>
                  </a:cubicBezTo>
                  <a:cubicBezTo>
                    <a:pt x="1476" y="243"/>
                    <a:pt x="1477" y="243"/>
                    <a:pt x="1478" y="243"/>
                  </a:cubicBezTo>
                  <a:cubicBezTo>
                    <a:pt x="1479" y="243"/>
                    <a:pt x="1480" y="245"/>
                    <a:pt x="1481" y="245"/>
                  </a:cubicBezTo>
                  <a:cubicBezTo>
                    <a:pt x="1482" y="246"/>
                    <a:pt x="1481" y="245"/>
                    <a:pt x="1481" y="244"/>
                  </a:cubicBezTo>
                  <a:cubicBezTo>
                    <a:pt x="1481" y="243"/>
                    <a:pt x="1481" y="242"/>
                    <a:pt x="1481" y="242"/>
                  </a:cubicBezTo>
                  <a:cubicBezTo>
                    <a:pt x="1481" y="241"/>
                    <a:pt x="1480" y="241"/>
                    <a:pt x="1480" y="241"/>
                  </a:cubicBezTo>
                  <a:cubicBezTo>
                    <a:pt x="1479" y="240"/>
                    <a:pt x="1479" y="240"/>
                    <a:pt x="1479" y="239"/>
                  </a:cubicBezTo>
                  <a:cubicBezTo>
                    <a:pt x="1478" y="238"/>
                    <a:pt x="1476" y="237"/>
                    <a:pt x="1475" y="237"/>
                  </a:cubicBezTo>
                  <a:cubicBezTo>
                    <a:pt x="1474" y="236"/>
                    <a:pt x="1473" y="236"/>
                    <a:pt x="1472" y="236"/>
                  </a:cubicBezTo>
                  <a:cubicBezTo>
                    <a:pt x="1471" y="236"/>
                    <a:pt x="1469" y="237"/>
                    <a:pt x="1468" y="236"/>
                  </a:cubicBezTo>
                  <a:cubicBezTo>
                    <a:pt x="1466" y="236"/>
                    <a:pt x="1465" y="234"/>
                    <a:pt x="1464" y="233"/>
                  </a:cubicBezTo>
                  <a:cubicBezTo>
                    <a:pt x="1463" y="232"/>
                    <a:pt x="1462" y="231"/>
                    <a:pt x="1461" y="230"/>
                  </a:cubicBezTo>
                  <a:cubicBezTo>
                    <a:pt x="1460" y="229"/>
                    <a:pt x="1459" y="227"/>
                    <a:pt x="1458" y="226"/>
                  </a:cubicBezTo>
                  <a:cubicBezTo>
                    <a:pt x="1457" y="224"/>
                    <a:pt x="1456" y="223"/>
                    <a:pt x="1455" y="222"/>
                  </a:cubicBezTo>
                  <a:cubicBezTo>
                    <a:pt x="1454" y="220"/>
                    <a:pt x="1454" y="219"/>
                    <a:pt x="1453" y="217"/>
                  </a:cubicBezTo>
                  <a:cubicBezTo>
                    <a:pt x="1453" y="216"/>
                    <a:pt x="1452" y="214"/>
                    <a:pt x="1451" y="213"/>
                  </a:cubicBezTo>
                  <a:cubicBezTo>
                    <a:pt x="1450" y="212"/>
                    <a:pt x="1449" y="210"/>
                    <a:pt x="1448" y="209"/>
                  </a:cubicBezTo>
                  <a:cubicBezTo>
                    <a:pt x="1447" y="208"/>
                    <a:pt x="1446" y="207"/>
                    <a:pt x="1445" y="206"/>
                  </a:cubicBezTo>
                  <a:cubicBezTo>
                    <a:pt x="1443" y="204"/>
                    <a:pt x="1442" y="202"/>
                    <a:pt x="1439" y="200"/>
                  </a:cubicBezTo>
                  <a:cubicBezTo>
                    <a:pt x="1436" y="198"/>
                    <a:pt x="1435" y="194"/>
                    <a:pt x="1433" y="191"/>
                  </a:cubicBezTo>
                  <a:cubicBezTo>
                    <a:pt x="1432" y="190"/>
                    <a:pt x="1431" y="189"/>
                    <a:pt x="1430" y="187"/>
                  </a:cubicBezTo>
                  <a:cubicBezTo>
                    <a:pt x="1428" y="186"/>
                    <a:pt x="1426" y="185"/>
                    <a:pt x="1425" y="184"/>
                  </a:cubicBezTo>
                  <a:cubicBezTo>
                    <a:pt x="1424" y="182"/>
                    <a:pt x="1424" y="181"/>
                    <a:pt x="1424" y="179"/>
                  </a:cubicBezTo>
                  <a:cubicBezTo>
                    <a:pt x="1424" y="178"/>
                    <a:pt x="1423" y="176"/>
                    <a:pt x="1422" y="176"/>
                  </a:cubicBezTo>
                  <a:cubicBezTo>
                    <a:pt x="1421" y="175"/>
                    <a:pt x="1418" y="175"/>
                    <a:pt x="1419" y="173"/>
                  </a:cubicBezTo>
                  <a:cubicBezTo>
                    <a:pt x="1420" y="172"/>
                    <a:pt x="1420" y="171"/>
                    <a:pt x="1420" y="170"/>
                  </a:cubicBezTo>
                  <a:cubicBezTo>
                    <a:pt x="1420" y="170"/>
                    <a:pt x="1420" y="169"/>
                    <a:pt x="1420" y="168"/>
                  </a:cubicBezTo>
                  <a:cubicBezTo>
                    <a:pt x="1420" y="166"/>
                    <a:pt x="1420" y="165"/>
                    <a:pt x="1420" y="163"/>
                  </a:cubicBezTo>
                  <a:cubicBezTo>
                    <a:pt x="1420" y="162"/>
                    <a:pt x="1421" y="160"/>
                    <a:pt x="1421" y="159"/>
                  </a:cubicBezTo>
                  <a:cubicBezTo>
                    <a:pt x="1421" y="157"/>
                    <a:pt x="1421" y="155"/>
                    <a:pt x="1421" y="154"/>
                  </a:cubicBezTo>
                  <a:cubicBezTo>
                    <a:pt x="1421" y="153"/>
                    <a:pt x="1421" y="153"/>
                    <a:pt x="1421" y="152"/>
                  </a:cubicBezTo>
                  <a:cubicBezTo>
                    <a:pt x="1422" y="152"/>
                    <a:pt x="1422" y="152"/>
                    <a:pt x="1422" y="151"/>
                  </a:cubicBezTo>
                  <a:cubicBezTo>
                    <a:pt x="1423" y="150"/>
                    <a:pt x="1421" y="149"/>
                    <a:pt x="1420" y="150"/>
                  </a:cubicBezTo>
                  <a:cubicBezTo>
                    <a:pt x="1420" y="150"/>
                    <a:pt x="1419" y="152"/>
                    <a:pt x="1418" y="152"/>
                  </a:cubicBezTo>
                  <a:cubicBezTo>
                    <a:pt x="1418" y="151"/>
                    <a:pt x="1418" y="151"/>
                    <a:pt x="1417" y="150"/>
                  </a:cubicBezTo>
                  <a:cubicBezTo>
                    <a:pt x="1417" y="150"/>
                    <a:pt x="1417" y="149"/>
                    <a:pt x="1417" y="149"/>
                  </a:cubicBezTo>
                  <a:cubicBezTo>
                    <a:pt x="1416" y="148"/>
                    <a:pt x="1416" y="147"/>
                    <a:pt x="1416" y="146"/>
                  </a:cubicBezTo>
                  <a:cubicBezTo>
                    <a:pt x="1415" y="145"/>
                    <a:pt x="1414" y="144"/>
                    <a:pt x="1414" y="142"/>
                  </a:cubicBezTo>
                  <a:cubicBezTo>
                    <a:pt x="1413" y="141"/>
                    <a:pt x="1412" y="140"/>
                    <a:pt x="1410" y="139"/>
                  </a:cubicBezTo>
                  <a:cubicBezTo>
                    <a:pt x="1409" y="138"/>
                    <a:pt x="1408" y="137"/>
                    <a:pt x="1407" y="137"/>
                  </a:cubicBezTo>
                  <a:cubicBezTo>
                    <a:pt x="1406" y="136"/>
                    <a:pt x="1404" y="136"/>
                    <a:pt x="1403" y="135"/>
                  </a:cubicBezTo>
                  <a:cubicBezTo>
                    <a:pt x="1401" y="135"/>
                    <a:pt x="1402" y="133"/>
                    <a:pt x="1402" y="132"/>
                  </a:cubicBezTo>
                  <a:cubicBezTo>
                    <a:pt x="1402" y="130"/>
                    <a:pt x="1404" y="130"/>
                    <a:pt x="1405" y="128"/>
                  </a:cubicBezTo>
                  <a:cubicBezTo>
                    <a:pt x="1406" y="127"/>
                    <a:pt x="1407" y="125"/>
                    <a:pt x="1408" y="124"/>
                  </a:cubicBezTo>
                  <a:cubicBezTo>
                    <a:pt x="1410" y="122"/>
                    <a:pt x="1411" y="120"/>
                    <a:pt x="1413" y="118"/>
                  </a:cubicBezTo>
                  <a:cubicBezTo>
                    <a:pt x="1414" y="115"/>
                    <a:pt x="1416" y="113"/>
                    <a:pt x="1417" y="109"/>
                  </a:cubicBezTo>
                  <a:cubicBezTo>
                    <a:pt x="1418" y="108"/>
                    <a:pt x="1418" y="106"/>
                    <a:pt x="1418" y="105"/>
                  </a:cubicBezTo>
                  <a:cubicBezTo>
                    <a:pt x="1418" y="104"/>
                    <a:pt x="1417" y="101"/>
                    <a:pt x="1418" y="100"/>
                  </a:cubicBezTo>
                  <a:cubicBezTo>
                    <a:pt x="1419" y="100"/>
                    <a:pt x="1419" y="102"/>
                    <a:pt x="1419" y="102"/>
                  </a:cubicBezTo>
                  <a:cubicBezTo>
                    <a:pt x="1420" y="103"/>
                    <a:pt x="1420" y="103"/>
                    <a:pt x="1421" y="104"/>
                  </a:cubicBezTo>
                  <a:cubicBezTo>
                    <a:pt x="1421" y="105"/>
                    <a:pt x="1421" y="106"/>
                    <a:pt x="1421" y="106"/>
                  </a:cubicBezTo>
                  <a:cubicBezTo>
                    <a:pt x="1422" y="106"/>
                    <a:pt x="1422" y="105"/>
                    <a:pt x="1422" y="104"/>
                  </a:cubicBezTo>
                  <a:cubicBezTo>
                    <a:pt x="1422" y="103"/>
                    <a:pt x="1421" y="102"/>
                    <a:pt x="1422" y="101"/>
                  </a:cubicBezTo>
                  <a:cubicBezTo>
                    <a:pt x="1422" y="101"/>
                    <a:pt x="1423" y="101"/>
                    <a:pt x="1423" y="102"/>
                  </a:cubicBezTo>
                  <a:cubicBezTo>
                    <a:pt x="1424" y="102"/>
                    <a:pt x="1424" y="102"/>
                    <a:pt x="1424" y="103"/>
                  </a:cubicBezTo>
                  <a:cubicBezTo>
                    <a:pt x="1424" y="103"/>
                    <a:pt x="1425" y="103"/>
                    <a:pt x="1425" y="103"/>
                  </a:cubicBezTo>
                  <a:cubicBezTo>
                    <a:pt x="1425" y="104"/>
                    <a:pt x="1425" y="105"/>
                    <a:pt x="1426" y="105"/>
                  </a:cubicBezTo>
                  <a:cubicBezTo>
                    <a:pt x="1427" y="105"/>
                    <a:pt x="1427" y="103"/>
                    <a:pt x="1427" y="103"/>
                  </a:cubicBezTo>
                  <a:cubicBezTo>
                    <a:pt x="1427" y="101"/>
                    <a:pt x="1428" y="101"/>
                    <a:pt x="1430" y="101"/>
                  </a:cubicBezTo>
                  <a:cubicBezTo>
                    <a:pt x="1430" y="101"/>
                    <a:pt x="1431" y="101"/>
                    <a:pt x="1432" y="101"/>
                  </a:cubicBezTo>
                  <a:cubicBezTo>
                    <a:pt x="1432" y="101"/>
                    <a:pt x="1433" y="101"/>
                    <a:pt x="1434" y="101"/>
                  </a:cubicBezTo>
                  <a:cubicBezTo>
                    <a:pt x="1435" y="101"/>
                    <a:pt x="1436" y="100"/>
                    <a:pt x="1436" y="99"/>
                  </a:cubicBezTo>
                  <a:cubicBezTo>
                    <a:pt x="1437" y="97"/>
                    <a:pt x="1439" y="97"/>
                    <a:pt x="1440" y="95"/>
                  </a:cubicBezTo>
                  <a:cubicBezTo>
                    <a:pt x="1441" y="94"/>
                    <a:pt x="1441" y="94"/>
                    <a:pt x="1442" y="94"/>
                  </a:cubicBezTo>
                  <a:cubicBezTo>
                    <a:pt x="1443" y="94"/>
                    <a:pt x="1443" y="94"/>
                    <a:pt x="1444" y="95"/>
                  </a:cubicBezTo>
                  <a:cubicBezTo>
                    <a:pt x="1444" y="96"/>
                    <a:pt x="1445" y="96"/>
                    <a:pt x="1446" y="96"/>
                  </a:cubicBezTo>
                  <a:cubicBezTo>
                    <a:pt x="1446" y="97"/>
                    <a:pt x="1446" y="97"/>
                    <a:pt x="1447" y="97"/>
                  </a:cubicBezTo>
                  <a:cubicBezTo>
                    <a:pt x="1447" y="97"/>
                    <a:pt x="1447" y="97"/>
                    <a:pt x="1447" y="96"/>
                  </a:cubicBezTo>
                  <a:cubicBezTo>
                    <a:pt x="1447" y="96"/>
                    <a:pt x="1446" y="96"/>
                    <a:pt x="1446" y="95"/>
                  </a:cubicBezTo>
                  <a:cubicBezTo>
                    <a:pt x="1445" y="94"/>
                    <a:pt x="1446" y="94"/>
                    <a:pt x="1445" y="93"/>
                  </a:cubicBezTo>
                  <a:cubicBezTo>
                    <a:pt x="1445" y="92"/>
                    <a:pt x="1444" y="92"/>
                    <a:pt x="1445" y="91"/>
                  </a:cubicBezTo>
                  <a:cubicBezTo>
                    <a:pt x="1445" y="90"/>
                    <a:pt x="1445" y="90"/>
                    <a:pt x="1446" y="90"/>
                  </a:cubicBezTo>
                  <a:cubicBezTo>
                    <a:pt x="1448" y="90"/>
                    <a:pt x="1449" y="89"/>
                    <a:pt x="1451" y="89"/>
                  </a:cubicBezTo>
                  <a:cubicBezTo>
                    <a:pt x="1453" y="89"/>
                    <a:pt x="1454" y="89"/>
                    <a:pt x="1454" y="87"/>
                  </a:cubicBezTo>
                  <a:cubicBezTo>
                    <a:pt x="1454" y="86"/>
                    <a:pt x="1455" y="85"/>
                    <a:pt x="1455" y="85"/>
                  </a:cubicBezTo>
                  <a:cubicBezTo>
                    <a:pt x="1456" y="85"/>
                    <a:pt x="1457" y="86"/>
                    <a:pt x="1457" y="86"/>
                  </a:cubicBezTo>
                  <a:cubicBezTo>
                    <a:pt x="1458" y="86"/>
                    <a:pt x="1458" y="86"/>
                    <a:pt x="1458" y="86"/>
                  </a:cubicBezTo>
                  <a:cubicBezTo>
                    <a:pt x="1459" y="85"/>
                    <a:pt x="1457" y="84"/>
                    <a:pt x="1457" y="84"/>
                  </a:cubicBezTo>
                  <a:cubicBezTo>
                    <a:pt x="1456" y="83"/>
                    <a:pt x="1456" y="81"/>
                    <a:pt x="1457" y="80"/>
                  </a:cubicBezTo>
                  <a:cubicBezTo>
                    <a:pt x="1458" y="80"/>
                    <a:pt x="1458" y="80"/>
                    <a:pt x="1458" y="79"/>
                  </a:cubicBezTo>
                  <a:cubicBezTo>
                    <a:pt x="1459" y="79"/>
                    <a:pt x="1459" y="78"/>
                    <a:pt x="1459" y="77"/>
                  </a:cubicBezTo>
                  <a:cubicBezTo>
                    <a:pt x="1459" y="77"/>
                    <a:pt x="1460" y="77"/>
                    <a:pt x="1461" y="77"/>
                  </a:cubicBezTo>
                  <a:cubicBezTo>
                    <a:pt x="1465" y="77"/>
                    <a:pt x="1468" y="78"/>
                    <a:pt x="1472" y="77"/>
                  </a:cubicBezTo>
                  <a:cubicBezTo>
                    <a:pt x="1474" y="76"/>
                    <a:pt x="1476" y="74"/>
                    <a:pt x="1477" y="73"/>
                  </a:cubicBezTo>
                  <a:cubicBezTo>
                    <a:pt x="1479" y="71"/>
                    <a:pt x="1481" y="70"/>
                    <a:pt x="1483" y="69"/>
                  </a:cubicBezTo>
                  <a:cubicBezTo>
                    <a:pt x="1484" y="69"/>
                    <a:pt x="1485" y="70"/>
                    <a:pt x="1486" y="69"/>
                  </a:cubicBezTo>
                  <a:cubicBezTo>
                    <a:pt x="1487" y="68"/>
                    <a:pt x="1487" y="67"/>
                    <a:pt x="1488" y="67"/>
                  </a:cubicBezTo>
                  <a:cubicBezTo>
                    <a:pt x="1489" y="66"/>
                    <a:pt x="1490" y="67"/>
                    <a:pt x="1491" y="66"/>
                  </a:cubicBezTo>
                  <a:cubicBezTo>
                    <a:pt x="1492" y="66"/>
                    <a:pt x="1492" y="65"/>
                    <a:pt x="1493" y="65"/>
                  </a:cubicBezTo>
                  <a:cubicBezTo>
                    <a:pt x="1494" y="64"/>
                    <a:pt x="1496" y="65"/>
                    <a:pt x="1497" y="64"/>
                  </a:cubicBezTo>
                  <a:cubicBezTo>
                    <a:pt x="1499" y="63"/>
                    <a:pt x="1499" y="62"/>
                    <a:pt x="1501" y="62"/>
                  </a:cubicBezTo>
                  <a:cubicBezTo>
                    <a:pt x="1502" y="62"/>
                    <a:pt x="1503" y="63"/>
                    <a:pt x="1503" y="63"/>
                  </a:cubicBezTo>
                  <a:cubicBezTo>
                    <a:pt x="1504" y="63"/>
                    <a:pt x="1505" y="63"/>
                    <a:pt x="1506" y="63"/>
                  </a:cubicBezTo>
                  <a:cubicBezTo>
                    <a:pt x="1507" y="64"/>
                    <a:pt x="1509" y="64"/>
                    <a:pt x="1510" y="65"/>
                  </a:cubicBezTo>
                  <a:cubicBezTo>
                    <a:pt x="1512" y="66"/>
                    <a:pt x="1513" y="65"/>
                    <a:pt x="1515" y="66"/>
                  </a:cubicBezTo>
                  <a:cubicBezTo>
                    <a:pt x="1516" y="67"/>
                    <a:pt x="1517" y="68"/>
                    <a:pt x="1519" y="69"/>
                  </a:cubicBezTo>
                  <a:cubicBezTo>
                    <a:pt x="1520" y="70"/>
                    <a:pt x="1521" y="72"/>
                    <a:pt x="1523" y="70"/>
                  </a:cubicBezTo>
                  <a:cubicBezTo>
                    <a:pt x="1523" y="70"/>
                    <a:pt x="1523" y="69"/>
                    <a:pt x="1524" y="69"/>
                  </a:cubicBezTo>
                  <a:cubicBezTo>
                    <a:pt x="1525" y="68"/>
                    <a:pt x="1525" y="66"/>
                    <a:pt x="1528" y="65"/>
                  </a:cubicBezTo>
                  <a:cubicBezTo>
                    <a:pt x="1530" y="65"/>
                    <a:pt x="1529" y="67"/>
                    <a:pt x="1531" y="68"/>
                  </a:cubicBezTo>
                  <a:cubicBezTo>
                    <a:pt x="1533" y="68"/>
                    <a:pt x="1534" y="67"/>
                    <a:pt x="1536" y="68"/>
                  </a:cubicBezTo>
                  <a:cubicBezTo>
                    <a:pt x="1538" y="69"/>
                    <a:pt x="1539" y="70"/>
                    <a:pt x="1539" y="72"/>
                  </a:cubicBezTo>
                  <a:cubicBezTo>
                    <a:pt x="1540" y="73"/>
                    <a:pt x="1541" y="74"/>
                    <a:pt x="1541" y="75"/>
                  </a:cubicBezTo>
                  <a:cubicBezTo>
                    <a:pt x="1542" y="76"/>
                    <a:pt x="1542" y="77"/>
                    <a:pt x="1542" y="77"/>
                  </a:cubicBezTo>
                  <a:cubicBezTo>
                    <a:pt x="1543" y="79"/>
                    <a:pt x="1543" y="80"/>
                    <a:pt x="1544" y="81"/>
                  </a:cubicBezTo>
                  <a:cubicBezTo>
                    <a:pt x="1544" y="82"/>
                    <a:pt x="1544" y="83"/>
                    <a:pt x="1544" y="84"/>
                  </a:cubicBezTo>
                  <a:cubicBezTo>
                    <a:pt x="1544" y="87"/>
                    <a:pt x="1544" y="90"/>
                    <a:pt x="1543" y="93"/>
                  </a:cubicBezTo>
                  <a:cubicBezTo>
                    <a:pt x="1541" y="96"/>
                    <a:pt x="1540" y="99"/>
                    <a:pt x="1540" y="103"/>
                  </a:cubicBezTo>
                  <a:cubicBezTo>
                    <a:pt x="1540" y="105"/>
                    <a:pt x="1541" y="107"/>
                    <a:pt x="1542" y="109"/>
                  </a:cubicBezTo>
                  <a:cubicBezTo>
                    <a:pt x="1544" y="110"/>
                    <a:pt x="1546" y="110"/>
                    <a:pt x="1547" y="111"/>
                  </a:cubicBezTo>
                  <a:cubicBezTo>
                    <a:pt x="1549" y="111"/>
                    <a:pt x="1551" y="111"/>
                    <a:pt x="1553" y="111"/>
                  </a:cubicBezTo>
                  <a:cubicBezTo>
                    <a:pt x="1554" y="111"/>
                    <a:pt x="1555" y="110"/>
                    <a:pt x="1557" y="109"/>
                  </a:cubicBezTo>
                  <a:cubicBezTo>
                    <a:pt x="1558" y="109"/>
                    <a:pt x="1559" y="108"/>
                    <a:pt x="1560" y="107"/>
                  </a:cubicBezTo>
                  <a:cubicBezTo>
                    <a:pt x="1561" y="106"/>
                    <a:pt x="1563" y="106"/>
                    <a:pt x="1564" y="107"/>
                  </a:cubicBezTo>
                  <a:cubicBezTo>
                    <a:pt x="1564" y="108"/>
                    <a:pt x="1564" y="109"/>
                    <a:pt x="1565" y="109"/>
                  </a:cubicBezTo>
                  <a:cubicBezTo>
                    <a:pt x="1565" y="110"/>
                    <a:pt x="1565" y="111"/>
                    <a:pt x="1565" y="111"/>
                  </a:cubicBezTo>
                  <a:cubicBezTo>
                    <a:pt x="1566" y="113"/>
                    <a:pt x="1565" y="114"/>
                    <a:pt x="1566" y="116"/>
                  </a:cubicBezTo>
                  <a:cubicBezTo>
                    <a:pt x="1567" y="117"/>
                    <a:pt x="1569" y="118"/>
                    <a:pt x="1567" y="119"/>
                  </a:cubicBezTo>
                  <a:cubicBezTo>
                    <a:pt x="1565" y="119"/>
                    <a:pt x="1564" y="119"/>
                    <a:pt x="1562" y="119"/>
                  </a:cubicBezTo>
                  <a:cubicBezTo>
                    <a:pt x="1561" y="120"/>
                    <a:pt x="1559" y="121"/>
                    <a:pt x="1558" y="121"/>
                  </a:cubicBezTo>
                  <a:cubicBezTo>
                    <a:pt x="1556" y="122"/>
                    <a:pt x="1555" y="121"/>
                    <a:pt x="1553" y="121"/>
                  </a:cubicBezTo>
                  <a:cubicBezTo>
                    <a:pt x="1550" y="123"/>
                    <a:pt x="1549" y="126"/>
                    <a:pt x="1547" y="129"/>
                  </a:cubicBezTo>
                  <a:cubicBezTo>
                    <a:pt x="1547" y="131"/>
                    <a:pt x="1546" y="132"/>
                    <a:pt x="1545" y="134"/>
                  </a:cubicBezTo>
                  <a:cubicBezTo>
                    <a:pt x="1544" y="135"/>
                    <a:pt x="1543" y="135"/>
                    <a:pt x="1544" y="133"/>
                  </a:cubicBezTo>
                  <a:cubicBezTo>
                    <a:pt x="1544" y="133"/>
                    <a:pt x="1545" y="132"/>
                    <a:pt x="1545" y="131"/>
                  </a:cubicBezTo>
                  <a:cubicBezTo>
                    <a:pt x="1546" y="131"/>
                    <a:pt x="1546" y="130"/>
                    <a:pt x="1546" y="129"/>
                  </a:cubicBezTo>
                  <a:cubicBezTo>
                    <a:pt x="1547" y="128"/>
                    <a:pt x="1547" y="126"/>
                    <a:pt x="1548" y="125"/>
                  </a:cubicBezTo>
                  <a:cubicBezTo>
                    <a:pt x="1549" y="122"/>
                    <a:pt x="1552" y="120"/>
                    <a:pt x="1554" y="119"/>
                  </a:cubicBezTo>
                  <a:cubicBezTo>
                    <a:pt x="1555" y="119"/>
                    <a:pt x="1556" y="120"/>
                    <a:pt x="1557" y="120"/>
                  </a:cubicBezTo>
                  <a:cubicBezTo>
                    <a:pt x="1558" y="120"/>
                    <a:pt x="1558" y="120"/>
                    <a:pt x="1559" y="119"/>
                  </a:cubicBezTo>
                  <a:cubicBezTo>
                    <a:pt x="1560" y="118"/>
                    <a:pt x="1560" y="117"/>
                    <a:pt x="1561" y="116"/>
                  </a:cubicBezTo>
                  <a:cubicBezTo>
                    <a:pt x="1561" y="114"/>
                    <a:pt x="1560" y="113"/>
                    <a:pt x="1558" y="113"/>
                  </a:cubicBezTo>
                  <a:cubicBezTo>
                    <a:pt x="1556" y="113"/>
                    <a:pt x="1555" y="114"/>
                    <a:pt x="1554" y="115"/>
                  </a:cubicBezTo>
                  <a:cubicBezTo>
                    <a:pt x="1552" y="115"/>
                    <a:pt x="1551" y="114"/>
                    <a:pt x="1549" y="113"/>
                  </a:cubicBezTo>
                  <a:cubicBezTo>
                    <a:pt x="1547" y="113"/>
                    <a:pt x="1545" y="113"/>
                    <a:pt x="1544" y="113"/>
                  </a:cubicBezTo>
                  <a:cubicBezTo>
                    <a:pt x="1542" y="114"/>
                    <a:pt x="1540" y="113"/>
                    <a:pt x="1538" y="113"/>
                  </a:cubicBezTo>
                  <a:cubicBezTo>
                    <a:pt x="1536" y="113"/>
                    <a:pt x="1534" y="112"/>
                    <a:pt x="1532" y="112"/>
                  </a:cubicBezTo>
                  <a:cubicBezTo>
                    <a:pt x="1529" y="112"/>
                    <a:pt x="1525" y="111"/>
                    <a:pt x="1522" y="111"/>
                  </a:cubicBezTo>
                  <a:cubicBezTo>
                    <a:pt x="1521" y="111"/>
                    <a:pt x="1519" y="111"/>
                    <a:pt x="1518" y="110"/>
                  </a:cubicBezTo>
                  <a:cubicBezTo>
                    <a:pt x="1517" y="110"/>
                    <a:pt x="1515" y="110"/>
                    <a:pt x="1514" y="109"/>
                  </a:cubicBezTo>
                  <a:cubicBezTo>
                    <a:pt x="1513" y="109"/>
                    <a:pt x="1511" y="106"/>
                    <a:pt x="1510" y="108"/>
                  </a:cubicBezTo>
                  <a:cubicBezTo>
                    <a:pt x="1510" y="109"/>
                    <a:pt x="1510" y="110"/>
                    <a:pt x="1509" y="110"/>
                  </a:cubicBezTo>
                  <a:cubicBezTo>
                    <a:pt x="1508" y="110"/>
                    <a:pt x="1507" y="111"/>
                    <a:pt x="1507" y="111"/>
                  </a:cubicBezTo>
                  <a:cubicBezTo>
                    <a:pt x="1506" y="111"/>
                    <a:pt x="1506" y="110"/>
                    <a:pt x="1505" y="110"/>
                  </a:cubicBezTo>
                  <a:cubicBezTo>
                    <a:pt x="1503" y="110"/>
                    <a:pt x="1502" y="112"/>
                    <a:pt x="1501" y="113"/>
                  </a:cubicBezTo>
                  <a:cubicBezTo>
                    <a:pt x="1500" y="115"/>
                    <a:pt x="1500" y="116"/>
                    <a:pt x="1500" y="118"/>
                  </a:cubicBezTo>
                  <a:cubicBezTo>
                    <a:pt x="1499" y="119"/>
                    <a:pt x="1497" y="119"/>
                    <a:pt x="1496" y="120"/>
                  </a:cubicBezTo>
                  <a:cubicBezTo>
                    <a:pt x="1494" y="120"/>
                    <a:pt x="1493" y="122"/>
                    <a:pt x="1495" y="123"/>
                  </a:cubicBezTo>
                  <a:cubicBezTo>
                    <a:pt x="1495" y="124"/>
                    <a:pt x="1496" y="124"/>
                    <a:pt x="1497" y="124"/>
                  </a:cubicBezTo>
                  <a:cubicBezTo>
                    <a:pt x="1497" y="125"/>
                    <a:pt x="1498" y="125"/>
                    <a:pt x="1499" y="126"/>
                  </a:cubicBezTo>
                  <a:cubicBezTo>
                    <a:pt x="1499" y="126"/>
                    <a:pt x="1500" y="127"/>
                    <a:pt x="1500" y="128"/>
                  </a:cubicBezTo>
                  <a:cubicBezTo>
                    <a:pt x="1501" y="128"/>
                    <a:pt x="1501" y="129"/>
                    <a:pt x="1501" y="130"/>
                  </a:cubicBezTo>
                  <a:cubicBezTo>
                    <a:pt x="1502" y="131"/>
                    <a:pt x="1503" y="131"/>
                    <a:pt x="1505" y="131"/>
                  </a:cubicBezTo>
                  <a:cubicBezTo>
                    <a:pt x="1505" y="131"/>
                    <a:pt x="1506" y="131"/>
                    <a:pt x="1506" y="132"/>
                  </a:cubicBezTo>
                  <a:cubicBezTo>
                    <a:pt x="1506" y="133"/>
                    <a:pt x="1505" y="133"/>
                    <a:pt x="1504" y="133"/>
                  </a:cubicBezTo>
                  <a:cubicBezTo>
                    <a:pt x="1504" y="133"/>
                    <a:pt x="1504" y="134"/>
                    <a:pt x="1503" y="133"/>
                  </a:cubicBezTo>
                  <a:cubicBezTo>
                    <a:pt x="1502" y="132"/>
                    <a:pt x="1502" y="132"/>
                    <a:pt x="1501" y="132"/>
                  </a:cubicBezTo>
                  <a:cubicBezTo>
                    <a:pt x="1500" y="132"/>
                    <a:pt x="1500" y="133"/>
                    <a:pt x="1500" y="133"/>
                  </a:cubicBezTo>
                  <a:cubicBezTo>
                    <a:pt x="1499" y="134"/>
                    <a:pt x="1498" y="134"/>
                    <a:pt x="1497" y="133"/>
                  </a:cubicBezTo>
                  <a:cubicBezTo>
                    <a:pt x="1496" y="133"/>
                    <a:pt x="1496" y="132"/>
                    <a:pt x="1495" y="131"/>
                  </a:cubicBezTo>
                  <a:cubicBezTo>
                    <a:pt x="1494" y="131"/>
                    <a:pt x="1492" y="130"/>
                    <a:pt x="1490" y="130"/>
                  </a:cubicBezTo>
                  <a:cubicBezTo>
                    <a:pt x="1489" y="130"/>
                    <a:pt x="1487" y="130"/>
                    <a:pt x="1485" y="130"/>
                  </a:cubicBezTo>
                  <a:cubicBezTo>
                    <a:pt x="1484" y="130"/>
                    <a:pt x="1482" y="128"/>
                    <a:pt x="1480" y="129"/>
                  </a:cubicBezTo>
                  <a:cubicBezTo>
                    <a:pt x="1479" y="130"/>
                    <a:pt x="1479" y="131"/>
                    <a:pt x="1478" y="132"/>
                  </a:cubicBezTo>
                  <a:cubicBezTo>
                    <a:pt x="1477" y="134"/>
                    <a:pt x="1478" y="135"/>
                    <a:pt x="1479" y="137"/>
                  </a:cubicBezTo>
                  <a:cubicBezTo>
                    <a:pt x="1480" y="138"/>
                    <a:pt x="1481" y="139"/>
                    <a:pt x="1483" y="139"/>
                  </a:cubicBezTo>
                  <a:cubicBezTo>
                    <a:pt x="1485" y="138"/>
                    <a:pt x="1486" y="138"/>
                    <a:pt x="1488" y="139"/>
                  </a:cubicBezTo>
                  <a:cubicBezTo>
                    <a:pt x="1489" y="141"/>
                    <a:pt x="1491" y="142"/>
                    <a:pt x="1492" y="143"/>
                  </a:cubicBezTo>
                  <a:cubicBezTo>
                    <a:pt x="1494" y="145"/>
                    <a:pt x="1495" y="148"/>
                    <a:pt x="1496" y="150"/>
                  </a:cubicBezTo>
                  <a:cubicBezTo>
                    <a:pt x="1496" y="151"/>
                    <a:pt x="1496" y="152"/>
                    <a:pt x="1496" y="153"/>
                  </a:cubicBezTo>
                  <a:cubicBezTo>
                    <a:pt x="1497" y="154"/>
                    <a:pt x="1497" y="155"/>
                    <a:pt x="1497" y="156"/>
                  </a:cubicBezTo>
                  <a:cubicBezTo>
                    <a:pt x="1499" y="159"/>
                    <a:pt x="1501" y="162"/>
                    <a:pt x="1501" y="166"/>
                  </a:cubicBezTo>
                  <a:cubicBezTo>
                    <a:pt x="1501" y="167"/>
                    <a:pt x="1500" y="170"/>
                    <a:pt x="1502" y="170"/>
                  </a:cubicBezTo>
                  <a:cubicBezTo>
                    <a:pt x="1503" y="170"/>
                    <a:pt x="1503" y="169"/>
                    <a:pt x="1504" y="169"/>
                  </a:cubicBezTo>
                  <a:cubicBezTo>
                    <a:pt x="1505" y="169"/>
                    <a:pt x="1506" y="169"/>
                    <a:pt x="1506" y="169"/>
                  </a:cubicBezTo>
                  <a:cubicBezTo>
                    <a:pt x="1508" y="169"/>
                    <a:pt x="1509" y="169"/>
                    <a:pt x="1510" y="170"/>
                  </a:cubicBezTo>
                  <a:cubicBezTo>
                    <a:pt x="1511" y="172"/>
                    <a:pt x="1512" y="173"/>
                    <a:pt x="1513" y="175"/>
                  </a:cubicBezTo>
                  <a:cubicBezTo>
                    <a:pt x="1514" y="176"/>
                    <a:pt x="1515" y="178"/>
                    <a:pt x="1516" y="178"/>
                  </a:cubicBezTo>
                  <a:cubicBezTo>
                    <a:pt x="1517" y="178"/>
                    <a:pt x="1518" y="176"/>
                    <a:pt x="1520" y="177"/>
                  </a:cubicBezTo>
                  <a:cubicBezTo>
                    <a:pt x="1522" y="177"/>
                    <a:pt x="1522" y="179"/>
                    <a:pt x="1524" y="179"/>
                  </a:cubicBezTo>
                  <a:cubicBezTo>
                    <a:pt x="1525" y="179"/>
                    <a:pt x="1526" y="177"/>
                    <a:pt x="1528" y="178"/>
                  </a:cubicBezTo>
                  <a:cubicBezTo>
                    <a:pt x="1529" y="178"/>
                    <a:pt x="1532" y="179"/>
                    <a:pt x="1531" y="180"/>
                  </a:cubicBezTo>
                  <a:cubicBezTo>
                    <a:pt x="1531" y="182"/>
                    <a:pt x="1530" y="181"/>
                    <a:pt x="1530" y="181"/>
                  </a:cubicBezTo>
                  <a:cubicBezTo>
                    <a:pt x="1529" y="182"/>
                    <a:pt x="1530" y="182"/>
                    <a:pt x="1531" y="183"/>
                  </a:cubicBezTo>
                  <a:cubicBezTo>
                    <a:pt x="1531" y="184"/>
                    <a:pt x="1531" y="186"/>
                    <a:pt x="1531" y="187"/>
                  </a:cubicBezTo>
                  <a:cubicBezTo>
                    <a:pt x="1530" y="189"/>
                    <a:pt x="1529" y="190"/>
                    <a:pt x="1528" y="192"/>
                  </a:cubicBezTo>
                  <a:cubicBezTo>
                    <a:pt x="1527" y="193"/>
                    <a:pt x="1527" y="193"/>
                    <a:pt x="1526" y="194"/>
                  </a:cubicBezTo>
                  <a:cubicBezTo>
                    <a:pt x="1526" y="195"/>
                    <a:pt x="1526" y="196"/>
                    <a:pt x="1526" y="197"/>
                  </a:cubicBezTo>
                  <a:cubicBezTo>
                    <a:pt x="1526" y="200"/>
                    <a:pt x="1526" y="203"/>
                    <a:pt x="1526" y="205"/>
                  </a:cubicBezTo>
                  <a:cubicBezTo>
                    <a:pt x="1526" y="207"/>
                    <a:pt x="1526" y="208"/>
                    <a:pt x="1527" y="209"/>
                  </a:cubicBezTo>
                  <a:cubicBezTo>
                    <a:pt x="1529" y="211"/>
                    <a:pt x="1529" y="212"/>
                    <a:pt x="1529" y="213"/>
                  </a:cubicBezTo>
                  <a:cubicBezTo>
                    <a:pt x="1530" y="215"/>
                    <a:pt x="1532" y="216"/>
                    <a:pt x="1533" y="218"/>
                  </a:cubicBezTo>
                  <a:cubicBezTo>
                    <a:pt x="1534" y="220"/>
                    <a:pt x="1534" y="222"/>
                    <a:pt x="1535" y="224"/>
                  </a:cubicBezTo>
                  <a:cubicBezTo>
                    <a:pt x="1536" y="224"/>
                    <a:pt x="1536" y="224"/>
                    <a:pt x="1536" y="224"/>
                  </a:cubicBezTo>
                  <a:cubicBezTo>
                    <a:pt x="1536" y="223"/>
                    <a:pt x="1536" y="222"/>
                    <a:pt x="1536" y="221"/>
                  </a:cubicBezTo>
                  <a:cubicBezTo>
                    <a:pt x="1536" y="220"/>
                    <a:pt x="1535" y="220"/>
                    <a:pt x="1535" y="219"/>
                  </a:cubicBezTo>
                  <a:cubicBezTo>
                    <a:pt x="1535" y="218"/>
                    <a:pt x="1535" y="216"/>
                    <a:pt x="1535" y="214"/>
                  </a:cubicBezTo>
                  <a:cubicBezTo>
                    <a:pt x="1535" y="213"/>
                    <a:pt x="1536" y="213"/>
                    <a:pt x="1536" y="212"/>
                  </a:cubicBezTo>
                  <a:cubicBezTo>
                    <a:pt x="1537" y="212"/>
                    <a:pt x="1536" y="211"/>
                    <a:pt x="1536" y="210"/>
                  </a:cubicBezTo>
                  <a:cubicBezTo>
                    <a:pt x="1537" y="209"/>
                    <a:pt x="1537" y="206"/>
                    <a:pt x="1535" y="208"/>
                  </a:cubicBezTo>
                  <a:cubicBezTo>
                    <a:pt x="1535" y="208"/>
                    <a:pt x="1534" y="209"/>
                    <a:pt x="1534" y="208"/>
                  </a:cubicBezTo>
                  <a:cubicBezTo>
                    <a:pt x="1534" y="207"/>
                    <a:pt x="1535" y="206"/>
                    <a:pt x="1535" y="206"/>
                  </a:cubicBezTo>
                  <a:cubicBezTo>
                    <a:pt x="1536" y="205"/>
                    <a:pt x="1536" y="204"/>
                    <a:pt x="1536" y="204"/>
                  </a:cubicBezTo>
                  <a:cubicBezTo>
                    <a:pt x="1536" y="202"/>
                    <a:pt x="1537" y="201"/>
                    <a:pt x="1538" y="200"/>
                  </a:cubicBezTo>
                  <a:cubicBezTo>
                    <a:pt x="1539" y="200"/>
                    <a:pt x="1540" y="199"/>
                    <a:pt x="1540" y="199"/>
                  </a:cubicBezTo>
                  <a:cubicBezTo>
                    <a:pt x="1542" y="198"/>
                    <a:pt x="1544" y="198"/>
                    <a:pt x="1545" y="198"/>
                  </a:cubicBezTo>
                  <a:cubicBezTo>
                    <a:pt x="1546" y="198"/>
                    <a:pt x="1546" y="197"/>
                    <a:pt x="1547" y="197"/>
                  </a:cubicBezTo>
                  <a:cubicBezTo>
                    <a:pt x="1548" y="196"/>
                    <a:pt x="1548" y="196"/>
                    <a:pt x="1550" y="196"/>
                  </a:cubicBezTo>
                  <a:cubicBezTo>
                    <a:pt x="1551" y="196"/>
                    <a:pt x="1553" y="195"/>
                    <a:pt x="1554" y="196"/>
                  </a:cubicBezTo>
                  <a:cubicBezTo>
                    <a:pt x="1554" y="196"/>
                    <a:pt x="1555" y="196"/>
                    <a:pt x="1555" y="196"/>
                  </a:cubicBezTo>
                  <a:cubicBezTo>
                    <a:pt x="1556" y="196"/>
                    <a:pt x="1555" y="197"/>
                    <a:pt x="1556" y="197"/>
                  </a:cubicBezTo>
                  <a:cubicBezTo>
                    <a:pt x="1556" y="197"/>
                    <a:pt x="1557" y="197"/>
                    <a:pt x="1558" y="198"/>
                  </a:cubicBezTo>
                  <a:cubicBezTo>
                    <a:pt x="1559" y="199"/>
                    <a:pt x="1559" y="201"/>
                    <a:pt x="1559" y="203"/>
                  </a:cubicBezTo>
                  <a:cubicBezTo>
                    <a:pt x="1559" y="204"/>
                    <a:pt x="1559" y="205"/>
                    <a:pt x="1559" y="206"/>
                  </a:cubicBezTo>
                  <a:cubicBezTo>
                    <a:pt x="1560" y="206"/>
                    <a:pt x="1560" y="207"/>
                    <a:pt x="1561" y="208"/>
                  </a:cubicBezTo>
                  <a:cubicBezTo>
                    <a:pt x="1561" y="209"/>
                    <a:pt x="1561" y="210"/>
                    <a:pt x="1561" y="211"/>
                  </a:cubicBezTo>
                  <a:cubicBezTo>
                    <a:pt x="1561" y="213"/>
                    <a:pt x="1562" y="213"/>
                    <a:pt x="1563" y="214"/>
                  </a:cubicBezTo>
                  <a:cubicBezTo>
                    <a:pt x="1564" y="216"/>
                    <a:pt x="1565" y="217"/>
                    <a:pt x="1567" y="218"/>
                  </a:cubicBezTo>
                  <a:cubicBezTo>
                    <a:pt x="1569" y="218"/>
                    <a:pt x="1570" y="219"/>
                    <a:pt x="1571" y="220"/>
                  </a:cubicBezTo>
                  <a:cubicBezTo>
                    <a:pt x="1573" y="221"/>
                    <a:pt x="1574" y="222"/>
                    <a:pt x="1575" y="224"/>
                  </a:cubicBezTo>
                  <a:cubicBezTo>
                    <a:pt x="1576" y="225"/>
                    <a:pt x="1577" y="227"/>
                    <a:pt x="1575" y="228"/>
                  </a:cubicBezTo>
                  <a:close/>
                  <a:moveTo>
                    <a:pt x="1718" y="83"/>
                  </a:moveTo>
                  <a:cubicBezTo>
                    <a:pt x="1716" y="85"/>
                    <a:pt x="1717" y="86"/>
                    <a:pt x="1716" y="88"/>
                  </a:cubicBezTo>
                  <a:cubicBezTo>
                    <a:pt x="1715" y="90"/>
                    <a:pt x="1713" y="89"/>
                    <a:pt x="1712" y="89"/>
                  </a:cubicBezTo>
                  <a:cubicBezTo>
                    <a:pt x="1710" y="89"/>
                    <a:pt x="1709" y="90"/>
                    <a:pt x="1709" y="92"/>
                  </a:cubicBezTo>
                  <a:cubicBezTo>
                    <a:pt x="1707" y="93"/>
                    <a:pt x="1706" y="94"/>
                    <a:pt x="1704" y="95"/>
                  </a:cubicBezTo>
                  <a:cubicBezTo>
                    <a:pt x="1703" y="95"/>
                    <a:pt x="1702" y="95"/>
                    <a:pt x="1701" y="95"/>
                  </a:cubicBezTo>
                  <a:cubicBezTo>
                    <a:pt x="1700" y="97"/>
                    <a:pt x="1700" y="98"/>
                    <a:pt x="1698" y="99"/>
                  </a:cubicBezTo>
                  <a:cubicBezTo>
                    <a:pt x="1697" y="99"/>
                    <a:pt x="1695" y="97"/>
                    <a:pt x="1694" y="97"/>
                  </a:cubicBezTo>
                  <a:cubicBezTo>
                    <a:pt x="1692" y="97"/>
                    <a:pt x="1691" y="97"/>
                    <a:pt x="1690" y="97"/>
                  </a:cubicBezTo>
                  <a:cubicBezTo>
                    <a:pt x="1689" y="97"/>
                    <a:pt x="1688" y="96"/>
                    <a:pt x="1687" y="96"/>
                  </a:cubicBezTo>
                  <a:cubicBezTo>
                    <a:pt x="1684" y="96"/>
                    <a:pt x="1686" y="97"/>
                    <a:pt x="1686" y="98"/>
                  </a:cubicBezTo>
                  <a:cubicBezTo>
                    <a:pt x="1687" y="101"/>
                    <a:pt x="1685" y="99"/>
                    <a:pt x="1684" y="100"/>
                  </a:cubicBezTo>
                  <a:cubicBezTo>
                    <a:pt x="1684" y="101"/>
                    <a:pt x="1685" y="102"/>
                    <a:pt x="1685" y="103"/>
                  </a:cubicBezTo>
                  <a:cubicBezTo>
                    <a:pt x="1685" y="104"/>
                    <a:pt x="1683" y="105"/>
                    <a:pt x="1684" y="106"/>
                  </a:cubicBezTo>
                  <a:cubicBezTo>
                    <a:pt x="1686" y="108"/>
                    <a:pt x="1689" y="106"/>
                    <a:pt x="1691" y="107"/>
                  </a:cubicBezTo>
                  <a:cubicBezTo>
                    <a:pt x="1693" y="107"/>
                    <a:pt x="1694" y="111"/>
                    <a:pt x="1693" y="113"/>
                  </a:cubicBezTo>
                  <a:cubicBezTo>
                    <a:pt x="1693" y="115"/>
                    <a:pt x="1692" y="117"/>
                    <a:pt x="1692" y="119"/>
                  </a:cubicBezTo>
                  <a:cubicBezTo>
                    <a:pt x="1692" y="121"/>
                    <a:pt x="1691" y="122"/>
                    <a:pt x="1691" y="124"/>
                  </a:cubicBezTo>
                  <a:cubicBezTo>
                    <a:pt x="1691" y="126"/>
                    <a:pt x="1691" y="127"/>
                    <a:pt x="1692" y="128"/>
                  </a:cubicBezTo>
                  <a:cubicBezTo>
                    <a:pt x="1693" y="130"/>
                    <a:pt x="1693" y="134"/>
                    <a:pt x="1692" y="136"/>
                  </a:cubicBezTo>
                  <a:cubicBezTo>
                    <a:pt x="1692" y="137"/>
                    <a:pt x="1691" y="138"/>
                    <a:pt x="1691" y="139"/>
                  </a:cubicBezTo>
                  <a:cubicBezTo>
                    <a:pt x="1691" y="141"/>
                    <a:pt x="1691" y="142"/>
                    <a:pt x="1690" y="143"/>
                  </a:cubicBezTo>
                  <a:cubicBezTo>
                    <a:pt x="1689" y="143"/>
                    <a:pt x="1687" y="143"/>
                    <a:pt x="1687" y="144"/>
                  </a:cubicBezTo>
                  <a:cubicBezTo>
                    <a:pt x="1686" y="145"/>
                    <a:pt x="1688" y="147"/>
                    <a:pt x="1686" y="148"/>
                  </a:cubicBezTo>
                  <a:cubicBezTo>
                    <a:pt x="1684" y="148"/>
                    <a:pt x="1685" y="146"/>
                    <a:pt x="1684" y="145"/>
                  </a:cubicBezTo>
                  <a:cubicBezTo>
                    <a:pt x="1683" y="145"/>
                    <a:pt x="1681" y="146"/>
                    <a:pt x="1680" y="146"/>
                  </a:cubicBezTo>
                  <a:cubicBezTo>
                    <a:pt x="1679" y="146"/>
                    <a:pt x="1679" y="145"/>
                    <a:pt x="1678" y="143"/>
                  </a:cubicBezTo>
                  <a:cubicBezTo>
                    <a:pt x="1678" y="142"/>
                    <a:pt x="1678" y="141"/>
                    <a:pt x="1677" y="140"/>
                  </a:cubicBezTo>
                  <a:cubicBezTo>
                    <a:pt x="1675" y="138"/>
                    <a:pt x="1674" y="136"/>
                    <a:pt x="1673" y="134"/>
                  </a:cubicBezTo>
                  <a:cubicBezTo>
                    <a:pt x="1672" y="132"/>
                    <a:pt x="1673" y="130"/>
                    <a:pt x="1674" y="127"/>
                  </a:cubicBezTo>
                  <a:cubicBezTo>
                    <a:pt x="1674" y="125"/>
                    <a:pt x="1674" y="123"/>
                    <a:pt x="1675" y="121"/>
                  </a:cubicBezTo>
                  <a:cubicBezTo>
                    <a:pt x="1676" y="120"/>
                    <a:pt x="1680" y="117"/>
                    <a:pt x="1679" y="115"/>
                  </a:cubicBezTo>
                  <a:cubicBezTo>
                    <a:pt x="1678" y="114"/>
                    <a:pt x="1677" y="114"/>
                    <a:pt x="1676" y="113"/>
                  </a:cubicBezTo>
                  <a:cubicBezTo>
                    <a:pt x="1676" y="112"/>
                    <a:pt x="1677" y="111"/>
                    <a:pt x="1677" y="110"/>
                  </a:cubicBezTo>
                  <a:cubicBezTo>
                    <a:pt x="1678" y="106"/>
                    <a:pt x="1673" y="104"/>
                    <a:pt x="1672" y="101"/>
                  </a:cubicBezTo>
                  <a:cubicBezTo>
                    <a:pt x="1671" y="100"/>
                    <a:pt x="1671" y="98"/>
                    <a:pt x="1670" y="100"/>
                  </a:cubicBezTo>
                  <a:cubicBezTo>
                    <a:pt x="1669" y="101"/>
                    <a:pt x="1670" y="103"/>
                    <a:pt x="1669" y="103"/>
                  </a:cubicBezTo>
                  <a:cubicBezTo>
                    <a:pt x="1668" y="103"/>
                    <a:pt x="1669" y="100"/>
                    <a:pt x="1667" y="101"/>
                  </a:cubicBezTo>
                  <a:cubicBezTo>
                    <a:pt x="1666" y="103"/>
                    <a:pt x="1668" y="106"/>
                    <a:pt x="1665" y="107"/>
                  </a:cubicBezTo>
                  <a:cubicBezTo>
                    <a:pt x="1662" y="108"/>
                    <a:pt x="1661" y="110"/>
                    <a:pt x="1662" y="113"/>
                  </a:cubicBezTo>
                  <a:cubicBezTo>
                    <a:pt x="1662" y="116"/>
                    <a:pt x="1664" y="117"/>
                    <a:pt x="1662" y="120"/>
                  </a:cubicBezTo>
                  <a:cubicBezTo>
                    <a:pt x="1661" y="120"/>
                    <a:pt x="1660" y="122"/>
                    <a:pt x="1660" y="123"/>
                  </a:cubicBezTo>
                  <a:cubicBezTo>
                    <a:pt x="1662" y="124"/>
                    <a:pt x="1663" y="121"/>
                    <a:pt x="1664" y="121"/>
                  </a:cubicBezTo>
                  <a:cubicBezTo>
                    <a:pt x="1666" y="121"/>
                    <a:pt x="1664" y="123"/>
                    <a:pt x="1663" y="124"/>
                  </a:cubicBezTo>
                  <a:cubicBezTo>
                    <a:pt x="1662" y="125"/>
                    <a:pt x="1662" y="126"/>
                    <a:pt x="1663" y="127"/>
                  </a:cubicBezTo>
                  <a:cubicBezTo>
                    <a:pt x="1663" y="128"/>
                    <a:pt x="1665" y="130"/>
                    <a:pt x="1663" y="130"/>
                  </a:cubicBezTo>
                  <a:cubicBezTo>
                    <a:pt x="1662" y="130"/>
                    <a:pt x="1662" y="129"/>
                    <a:pt x="1661" y="128"/>
                  </a:cubicBezTo>
                  <a:cubicBezTo>
                    <a:pt x="1660" y="127"/>
                    <a:pt x="1658" y="128"/>
                    <a:pt x="1659" y="130"/>
                  </a:cubicBezTo>
                  <a:cubicBezTo>
                    <a:pt x="1660" y="130"/>
                    <a:pt x="1661" y="130"/>
                    <a:pt x="1661" y="132"/>
                  </a:cubicBezTo>
                  <a:cubicBezTo>
                    <a:pt x="1660" y="133"/>
                    <a:pt x="1659" y="133"/>
                    <a:pt x="1658" y="134"/>
                  </a:cubicBezTo>
                  <a:cubicBezTo>
                    <a:pt x="1658" y="136"/>
                    <a:pt x="1656" y="138"/>
                    <a:pt x="1654" y="138"/>
                  </a:cubicBezTo>
                  <a:cubicBezTo>
                    <a:pt x="1651" y="138"/>
                    <a:pt x="1651" y="135"/>
                    <a:pt x="1652" y="133"/>
                  </a:cubicBezTo>
                  <a:cubicBezTo>
                    <a:pt x="1653" y="132"/>
                    <a:pt x="1653" y="132"/>
                    <a:pt x="1653" y="130"/>
                  </a:cubicBezTo>
                  <a:cubicBezTo>
                    <a:pt x="1652" y="129"/>
                    <a:pt x="1652" y="128"/>
                    <a:pt x="1651" y="127"/>
                  </a:cubicBezTo>
                  <a:cubicBezTo>
                    <a:pt x="1651" y="125"/>
                    <a:pt x="1653" y="123"/>
                    <a:pt x="1653" y="120"/>
                  </a:cubicBezTo>
                  <a:cubicBezTo>
                    <a:pt x="1653" y="119"/>
                    <a:pt x="1654" y="118"/>
                    <a:pt x="1655" y="117"/>
                  </a:cubicBezTo>
                  <a:cubicBezTo>
                    <a:pt x="1655" y="116"/>
                    <a:pt x="1655" y="115"/>
                    <a:pt x="1656" y="114"/>
                  </a:cubicBezTo>
                  <a:cubicBezTo>
                    <a:pt x="1657" y="110"/>
                    <a:pt x="1661" y="107"/>
                    <a:pt x="1661" y="102"/>
                  </a:cubicBezTo>
                  <a:cubicBezTo>
                    <a:pt x="1661" y="99"/>
                    <a:pt x="1663" y="97"/>
                    <a:pt x="1665" y="97"/>
                  </a:cubicBezTo>
                  <a:cubicBezTo>
                    <a:pt x="1666" y="97"/>
                    <a:pt x="1667" y="97"/>
                    <a:pt x="1667" y="97"/>
                  </a:cubicBezTo>
                  <a:cubicBezTo>
                    <a:pt x="1668" y="97"/>
                    <a:pt x="1668" y="97"/>
                    <a:pt x="1669" y="96"/>
                  </a:cubicBezTo>
                  <a:cubicBezTo>
                    <a:pt x="1670" y="96"/>
                    <a:pt x="1671" y="97"/>
                    <a:pt x="1672" y="96"/>
                  </a:cubicBezTo>
                  <a:cubicBezTo>
                    <a:pt x="1673" y="96"/>
                    <a:pt x="1674" y="96"/>
                    <a:pt x="1675" y="95"/>
                  </a:cubicBezTo>
                  <a:cubicBezTo>
                    <a:pt x="1676" y="97"/>
                    <a:pt x="1672" y="99"/>
                    <a:pt x="1673" y="101"/>
                  </a:cubicBezTo>
                  <a:cubicBezTo>
                    <a:pt x="1673" y="102"/>
                    <a:pt x="1674" y="103"/>
                    <a:pt x="1675" y="103"/>
                  </a:cubicBezTo>
                  <a:cubicBezTo>
                    <a:pt x="1676" y="102"/>
                    <a:pt x="1676" y="102"/>
                    <a:pt x="1676" y="102"/>
                  </a:cubicBezTo>
                  <a:cubicBezTo>
                    <a:pt x="1678" y="102"/>
                    <a:pt x="1677" y="102"/>
                    <a:pt x="1677" y="103"/>
                  </a:cubicBezTo>
                  <a:cubicBezTo>
                    <a:pt x="1677" y="103"/>
                    <a:pt x="1677" y="104"/>
                    <a:pt x="1678" y="104"/>
                  </a:cubicBezTo>
                  <a:cubicBezTo>
                    <a:pt x="1678" y="104"/>
                    <a:pt x="1679" y="103"/>
                    <a:pt x="1679" y="103"/>
                  </a:cubicBezTo>
                  <a:cubicBezTo>
                    <a:pt x="1679" y="103"/>
                    <a:pt x="1679" y="102"/>
                    <a:pt x="1680" y="102"/>
                  </a:cubicBezTo>
                  <a:cubicBezTo>
                    <a:pt x="1680" y="101"/>
                    <a:pt x="1681" y="102"/>
                    <a:pt x="1681" y="102"/>
                  </a:cubicBezTo>
                  <a:cubicBezTo>
                    <a:pt x="1683" y="101"/>
                    <a:pt x="1683" y="101"/>
                    <a:pt x="1682" y="99"/>
                  </a:cubicBezTo>
                  <a:cubicBezTo>
                    <a:pt x="1682" y="98"/>
                    <a:pt x="1682" y="97"/>
                    <a:pt x="1683" y="96"/>
                  </a:cubicBezTo>
                  <a:cubicBezTo>
                    <a:pt x="1685" y="94"/>
                    <a:pt x="1684" y="93"/>
                    <a:pt x="1683" y="91"/>
                  </a:cubicBezTo>
                  <a:cubicBezTo>
                    <a:pt x="1682" y="89"/>
                    <a:pt x="1681" y="89"/>
                    <a:pt x="1681" y="88"/>
                  </a:cubicBezTo>
                  <a:cubicBezTo>
                    <a:pt x="1680" y="87"/>
                    <a:pt x="1679" y="86"/>
                    <a:pt x="1681" y="86"/>
                  </a:cubicBezTo>
                  <a:cubicBezTo>
                    <a:pt x="1684" y="87"/>
                    <a:pt x="1685" y="88"/>
                    <a:pt x="1685" y="91"/>
                  </a:cubicBezTo>
                  <a:cubicBezTo>
                    <a:pt x="1685" y="92"/>
                    <a:pt x="1685" y="93"/>
                    <a:pt x="1686" y="94"/>
                  </a:cubicBezTo>
                  <a:cubicBezTo>
                    <a:pt x="1688" y="94"/>
                    <a:pt x="1689" y="93"/>
                    <a:pt x="1690" y="93"/>
                  </a:cubicBezTo>
                  <a:cubicBezTo>
                    <a:pt x="1691" y="93"/>
                    <a:pt x="1692" y="94"/>
                    <a:pt x="1693" y="94"/>
                  </a:cubicBezTo>
                  <a:cubicBezTo>
                    <a:pt x="1694" y="94"/>
                    <a:pt x="1695" y="93"/>
                    <a:pt x="1696" y="93"/>
                  </a:cubicBezTo>
                  <a:cubicBezTo>
                    <a:pt x="1699" y="92"/>
                    <a:pt x="1701" y="93"/>
                    <a:pt x="1704" y="93"/>
                  </a:cubicBezTo>
                  <a:cubicBezTo>
                    <a:pt x="1705" y="93"/>
                    <a:pt x="1706" y="92"/>
                    <a:pt x="1707" y="91"/>
                  </a:cubicBezTo>
                  <a:cubicBezTo>
                    <a:pt x="1709" y="90"/>
                    <a:pt x="1709" y="88"/>
                    <a:pt x="1707" y="86"/>
                  </a:cubicBezTo>
                  <a:cubicBezTo>
                    <a:pt x="1705" y="83"/>
                    <a:pt x="1704" y="87"/>
                    <a:pt x="1701" y="87"/>
                  </a:cubicBezTo>
                  <a:cubicBezTo>
                    <a:pt x="1700" y="86"/>
                    <a:pt x="1700" y="85"/>
                    <a:pt x="1699" y="84"/>
                  </a:cubicBezTo>
                  <a:cubicBezTo>
                    <a:pt x="1698" y="83"/>
                    <a:pt x="1696" y="84"/>
                    <a:pt x="1695" y="84"/>
                  </a:cubicBezTo>
                  <a:cubicBezTo>
                    <a:pt x="1692" y="85"/>
                    <a:pt x="1691" y="85"/>
                    <a:pt x="1690" y="82"/>
                  </a:cubicBezTo>
                  <a:cubicBezTo>
                    <a:pt x="1689" y="79"/>
                    <a:pt x="1691" y="79"/>
                    <a:pt x="1694" y="77"/>
                  </a:cubicBezTo>
                  <a:cubicBezTo>
                    <a:pt x="1697" y="76"/>
                    <a:pt x="1698" y="78"/>
                    <a:pt x="1698" y="80"/>
                  </a:cubicBezTo>
                  <a:cubicBezTo>
                    <a:pt x="1698" y="82"/>
                    <a:pt x="1699" y="82"/>
                    <a:pt x="1700" y="81"/>
                  </a:cubicBezTo>
                  <a:cubicBezTo>
                    <a:pt x="1701" y="80"/>
                    <a:pt x="1701" y="79"/>
                    <a:pt x="1703" y="80"/>
                  </a:cubicBezTo>
                  <a:cubicBezTo>
                    <a:pt x="1704" y="80"/>
                    <a:pt x="1705" y="80"/>
                    <a:pt x="1706" y="79"/>
                  </a:cubicBezTo>
                  <a:cubicBezTo>
                    <a:pt x="1707" y="77"/>
                    <a:pt x="1706" y="77"/>
                    <a:pt x="1704" y="76"/>
                  </a:cubicBezTo>
                  <a:cubicBezTo>
                    <a:pt x="1703" y="76"/>
                    <a:pt x="1701" y="76"/>
                    <a:pt x="1702" y="75"/>
                  </a:cubicBezTo>
                  <a:cubicBezTo>
                    <a:pt x="1704" y="74"/>
                    <a:pt x="1704" y="76"/>
                    <a:pt x="1705" y="76"/>
                  </a:cubicBezTo>
                  <a:cubicBezTo>
                    <a:pt x="1706" y="76"/>
                    <a:pt x="1708" y="76"/>
                    <a:pt x="1708" y="77"/>
                  </a:cubicBezTo>
                  <a:cubicBezTo>
                    <a:pt x="1709" y="78"/>
                    <a:pt x="1708" y="79"/>
                    <a:pt x="1708" y="80"/>
                  </a:cubicBezTo>
                  <a:cubicBezTo>
                    <a:pt x="1708" y="83"/>
                    <a:pt x="1712" y="83"/>
                    <a:pt x="1714" y="83"/>
                  </a:cubicBezTo>
                  <a:cubicBezTo>
                    <a:pt x="1715" y="84"/>
                    <a:pt x="1716" y="83"/>
                    <a:pt x="1717" y="82"/>
                  </a:cubicBezTo>
                  <a:cubicBezTo>
                    <a:pt x="1718" y="81"/>
                    <a:pt x="1719" y="79"/>
                    <a:pt x="1720" y="80"/>
                  </a:cubicBezTo>
                  <a:cubicBezTo>
                    <a:pt x="1721" y="82"/>
                    <a:pt x="1719" y="82"/>
                    <a:pt x="1718" y="8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t" anchorCtr="0" compatLnSpc="1">
              <a:prstTxWarp prst="textNoShape">
                <a:avLst/>
              </a:prstTxWarp>
            </a:bodyPr>
            <a:lstStyle/>
            <a:p>
              <a:endParaRPr sz="1350"/>
            </a:p>
          </p:txBody>
        </p:sp>
      </p:grpSp>
      <p:sp>
        <p:nvSpPr>
          <p:cNvPr id="2" name="Title 1"/>
          <p:cNvSpPr>
            <a:spLocks noGrp="1"/>
          </p:cNvSpPr>
          <p:nvPr>
            <p:ph type="ctrTitle"/>
          </p:nvPr>
        </p:nvSpPr>
        <p:spPr>
          <a:xfrm>
            <a:off x="1217931" y="1828801"/>
            <a:ext cx="9756140" cy="3048001"/>
          </a:xfrm>
        </p:spPr>
        <p:txBody>
          <a:bodyPr>
            <a:normAutofit/>
          </a:bodyPr>
          <a:lstStyle>
            <a:lvl1pPr>
              <a:defRPr sz="3301" b="1">
                <a:solidFill>
                  <a:schemeClr val="bg1"/>
                </a:solidFill>
              </a:defRPr>
            </a:lvl1pPr>
          </a:lstStyle>
          <a:p>
            <a:r>
              <a:rPr lang="en-US"/>
              <a:t>Click to edit Master title style</a:t>
            </a:r>
            <a:endParaRPr/>
          </a:p>
        </p:txBody>
      </p:sp>
      <p:sp>
        <p:nvSpPr>
          <p:cNvPr id="3" name="Subtitle 2"/>
          <p:cNvSpPr>
            <a:spLocks noGrp="1"/>
          </p:cNvSpPr>
          <p:nvPr>
            <p:ph type="subTitle" idx="1"/>
          </p:nvPr>
        </p:nvSpPr>
        <p:spPr>
          <a:xfrm>
            <a:off x="1217933" y="5029200"/>
            <a:ext cx="7850644" cy="1143000"/>
          </a:xfrm>
        </p:spPr>
        <p:txBody>
          <a:bodyPr>
            <a:normAutofit/>
          </a:bodyPr>
          <a:lstStyle>
            <a:lvl1pPr marL="0" indent="0" algn="l">
              <a:spcBef>
                <a:spcPts val="0"/>
              </a:spcBef>
              <a:buNone/>
              <a:defRPr sz="1500" b="1">
                <a:solidFill>
                  <a:schemeClr val="bg1"/>
                </a:solidFill>
              </a:defRPr>
            </a:lvl1pPr>
            <a:lvl2pPr marL="342991" indent="0" algn="ctr">
              <a:buNone/>
              <a:defRPr>
                <a:solidFill>
                  <a:schemeClr val="tx1">
                    <a:tint val="75000"/>
                  </a:schemeClr>
                </a:solidFill>
              </a:defRPr>
            </a:lvl2pPr>
            <a:lvl3pPr marL="685983" indent="0" algn="ctr">
              <a:buNone/>
              <a:defRPr>
                <a:solidFill>
                  <a:schemeClr val="tx1">
                    <a:tint val="75000"/>
                  </a:schemeClr>
                </a:solidFill>
              </a:defRPr>
            </a:lvl3pPr>
            <a:lvl4pPr marL="1028974" indent="0" algn="ctr">
              <a:buNone/>
              <a:defRPr>
                <a:solidFill>
                  <a:schemeClr val="tx1">
                    <a:tint val="75000"/>
                  </a:schemeClr>
                </a:solidFill>
              </a:defRPr>
            </a:lvl4pPr>
            <a:lvl5pPr marL="1371966" indent="0" algn="ctr">
              <a:buNone/>
              <a:defRPr>
                <a:solidFill>
                  <a:schemeClr val="tx1">
                    <a:tint val="75000"/>
                  </a:schemeClr>
                </a:solidFill>
              </a:defRPr>
            </a:lvl5pPr>
            <a:lvl6pPr marL="1714957" indent="0" algn="ctr">
              <a:buNone/>
              <a:defRPr>
                <a:solidFill>
                  <a:schemeClr val="tx1">
                    <a:tint val="75000"/>
                  </a:schemeClr>
                </a:solidFill>
              </a:defRPr>
            </a:lvl6pPr>
            <a:lvl7pPr marL="2057949" indent="0" algn="ctr">
              <a:buNone/>
              <a:defRPr>
                <a:solidFill>
                  <a:schemeClr val="tx1">
                    <a:tint val="75000"/>
                  </a:schemeClr>
                </a:solidFill>
              </a:defRPr>
            </a:lvl7pPr>
            <a:lvl8pPr marL="2400940" indent="0" algn="ctr">
              <a:buNone/>
              <a:defRPr>
                <a:solidFill>
                  <a:schemeClr val="tx1">
                    <a:tint val="75000"/>
                  </a:schemeClr>
                </a:solidFill>
              </a:defRPr>
            </a:lvl8pPr>
            <a:lvl9pPr marL="2743932" indent="0" algn="ctr">
              <a:buNone/>
              <a:defRPr>
                <a:solidFill>
                  <a:schemeClr val="tx1">
                    <a:tint val="75000"/>
                  </a:schemeClr>
                </a:solidFill>
              </a:defRPr>
            </a:lvl9pPr>
          </a:lstStyle>
          <a:p>
            <a:r>
              <a:rPr lang="en-US"/>
              <a:t>Click to edit Master subtitle style</a:t>
            </a:r>
            <a:endParaRPr/>
          </a:p>
        </p:txBody>
      </p:sp>
      <p:pic>
        <p:nvPicPr>
          <p:cNvPr id="79" name="Picture 78">
            <a:extLst>
              <a:ext uri="{FF2B5EF4-FFF2-40B4-BE49-F238E27FC236}">
                <a16:creationId xmlns:a16="http://schemas.microsoft.com/office/drawing/2014/main" xmlns="" id="{893BDDAD-2DF9-1B4D-A0AC-0C0280D94277}"/>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85616" y="5600700"/>
            <a:ext cx="915985" cy="986621"/>
          </a:xfrm>
          <a:prstGeom prst="rect">
            <a:avLst/>
          </a:prstGeom>
        </p:spPr>
      </p:pic>
      <p:pic>
        <p:nvPicPr>
          <p:cNvPr id="80" name="Picture 79">
            <a:extLst>
              <a:ext uri="{FF2B5EF4-FFF2-40B4-BE49-F238E27FC236}">
                <a16:creationId xmlns:a16="http://schemas.microsoft.com/office/drawing/2014/main" xmlns="" id="{1CE223E0-F731-244D-B7C0-579CE10495C9}"/>
              </a:ext>
            </a:extLst>
          </p:cNvPr>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225316" y="5819551"/>
            <a:ext cx="1761479" cy="769171"/>
          </a:xfrm>
          <a:prstGeom prst="rect">
            <a:avLst/>
          </a:prstGeom>
        </p:spPr>
      </p:pic>
      <p:pic>
        <p:nvPicPr>
          <p:cNvPr id="81" name="Picture 80">
            <a:extLst>
              <a:ext uri="{FF2B5EF4-FFF2-40B4-BE49-F238E27FC236}">
                <a16:creationId xmlns:a16="http://schemas.microsoft.com/office/drawing/2014/main" xmlns="" id="{AEAE01AF-58CC-774B-91CB-66A3F71B8325}"/>
              </a:ext>
            </a:extLst>
          </p:cNvPr>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010510" y="5822901"/>
            <a:ext cx="1845978" cy="762469"/>
          </a:xfrm>
          <a:prstGeom prst="rect">
            <a:avLst/>
          </a:prstGeom>
        </p:spPr>
      </p:pic>
      <p:pic>
        <p:nvPicPr>
          <p:cNvPr id="82" name="Picture 81">
            <a:extLst>
              <a:ext uri="{FF2B5EF4-FFF2-40B4-BE49-F238E27FC236}">
                <a16:creationId xmlns:a16="http://schemas.microsoft.com/office/drawing/2014/main" xmlns="" id="{87507C4B-B7C4-D94D-B434-01013019FD47}"/>
              </a:ext>
            </a:extLst>
          </p:cNvPr>
          <p:cNvPicPr>
            <a:picLocks noChangeAspect="1"/>
          </p:cNvPicPr>
          <p:nvPr userDrawn="1"/>
        </p:nvPicPr>
        <p:blipFill>
          <a:blip r:embed="rId5" cstate="screen">
            <a:extLst>
              <a:ext uri="{28A0092B-C50C-407E-A947-70E740481C1C}">
                <a14:useLocalDpi xmlns:a14="http://schemas.microsoft.com/office/drawing/2010/main"/>
              </a:ext>
            </a:extLst>
          </a:blip>
          <a:stretch>
            <a:fillRect/>
          </a:stretch>
        </p:blipFill>
        <p:spPr>
          <a:xfrm>
            <a:off x="4877485" y="5819551"/>
            <a:ext cx="1528352" cy="765819"/>
          </a:xfrm>
          <a:prstGeom prst="rect">
            <a:avLst/>
          </a:prstGeom>
        </p:spPr>
      </p:pic>
      <p:pic>
        <p:nvPicPr>
          <p:cNvPr id="83" name="Picture 82">
            <a:extLst>
              <a:ext uri="{FF2B5EF4-FFF2-40B4-BE49-F238E27FC236}">
                <a16:creationId xmlns:a16="http://schemas.microsoft.com/office/drawing/2014/main" xmlns="" id="{9AE82860-E5F9-C740-88B1-07A900A6748D}"/>
              </a:ext>
            </a:extLst>
          </p:cNvPr>
          <p:cNvPicPr/>
          <p:nvPr userDrawn="1"/>
        </p:nvPicPr>
        <p:blipFill>
          <a:blip r:embed="rId6" cstate="screen">
            <a:extLst>
              <a:ext uri="{28A0092B-C50C-407E-A947-70E740481C1C}">
                <a14:useLocalDpi xmlns:a14="http://schemas.microsoft.com/office/drawing/2010/main"/>
              </a:ext>
            </a:extLst>
          </a:blip>
          <a:srcRect/>
          <a:stretch>
            <a:fillRect/>
          </a:stretch>
        </p:blipFill>
        <p:spPr bwMode="auto">
          <a:xfrm>
            <a:off x="256110" y="81507"/>
            <a:ext cx="1562100" cy="1234440"/>
          </a:xfrm>
          <a:prstGeom prst="rect">
            <a:avLst/>
          </a:prstGeom>
          <a:noFill/>
          <a:ln>
            <a:noFill/>
          </a:ln>
          <a:extLst/>
        </p:spPr>
      </p:pic>
      <p:pic>
        <p:nvPicPr>
          <p:cNvPr id="84" name="Picture 83" descr="C:\My files\Uganda from sony\Output 4\Comms\Branding\FINAL LOGO\ESPP_approved_cropped.jpg">
            <a:extLst>
              <a:ext uri="{FF2B5EF4-FFF2-40B4-BE49-F238E27FC236}">
                <a16:creationId xmlns:a16="http://schemas.microsoft.com/office/drawing/2014/main" xmlns="" id="{DCAD8E6C-303E-C945-8513-908BC4E32C7D}"/>
              </a:ext>
            </a:extLst>
          </p:cNvPr>
          <p:cNvPicPr/>
          <p:nvPr userDrawn="1"/>
        </p:nvPicPr>
        <p:blipFill>
          <a:blip r:embed="rId7">
            <a:extLst>
              <a:ext uri="{28A0092B-C50C-407E-A947-70E740481C1C}">
                <a14:useLocalDpi xmlns:a14="http://schemas.microsoft.com/office/drawing/2010/main"/>
              </a:ext>
            </a:extLst>
          </a:blip>
          <a:srcRect/>
          <a:stretch>
            <a:fillRect/>
          </a:stretch>
        </p:blipFill>
        <p:spPr bwMode="auto">
          <a:xfrm>
            <a:off x="1818210" y="174694"/>
            <a:ext cx="3261360" cy="1071245"/>
          </a:xfrm>
          <a:prstGeom prst="rect">
            <a:avLst/>
          </a:prstGeom>
          <a:noFill/>
          <a:ln>
            <a:noFill/>
          </a:ln>
          <a:extLst/>
        </p:spPr>
      </p:pic>
      <p:cxnSp>
        <p:nvCxnSpPr>
          <p:cNvPr id="85" name="Straight Connector 84">
            <a:extLst>
              <a:ext uri="{FF2B5EF4-FFF2-40B4-BE49-F238E27FC236}">
                <a16:creationId xmlns:a16="http://schemas.microsoft.com/office/drawing/2014/main" xmlns="" id="{949EAAD3-EBDF-404B-89D5-3970B8AF0A8C}"/>
              </a:ext>
            </a:extLst>
          </p:cNvPr>
          <p:cNvCxnSpPr>
            <a:cxnSpLocks/>
          </p:cNvCxnSpPr>
          <p:nvPr userDrawn="1"/>
        </p:nvCxnSpPr>
        <p:spPr>
          <a:xfrm>
            <a:off x="1217931" y="3636499"/>
            <a:ext cx="0" cy="1744327"/>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986264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8" name="Rectangle 7"/>
          <p:cNvSpPr/>
          <p:nvPr/>
        </p:nvSpPr>
        <p:spPr>
          <a:xfrm>
            <a:off x="0" y="0"/>
            <a:ext cx="518136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684393" y="685800"/>
            <a:ext cx="3887212" cy="4038600"/>
          </a:xfrm>
        </p:spPr>
        <p:txBody>
          <a:bodyPr anchor="b">
            <a:noAutofit/>
          </a:bodyPr>
          <a:lstStyle>
            <a:lvl1pPr algn="l">
              <a:defRPr sz="3001" b="0"/>
            </a:lvl1pPr>
          </a:lstStyle>
          <a:p>
            <a:r>
              <a:rPr lang="en-US"/>
              <a:t>Click to edit Master title style</a:t>
            </a:r>
            <a:endParaRPr/>
          </a:p>
        </p:txBody>
      </p:sp>
      <p:sp>
        <p:nvSpPr>
          <p:cNvPr id="3" name="Content Placeholder 2"/>
          <p:cNvSpPr>
            <a:spLocks noGrp="1"/>
          </p:cNvSpPr>
          <p:nvPr>
            <p:ph idx="1"/>
          </p:nvPr>
        </p:nvSpPr>
        <p:spPr>
          <a:xfrm>
            <a:off x="5867342" y="685800"/>
            <a:ext cx="5640269" cy="5486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Text Placeholder 3"/>
          <p:cNvSpPr>
            <a:spLocks noGrp="1"/>
          </p:cNvSpPr>
          <p:nvPr>
            <p:ph type="body" sz="half" idx="2"/>
          </p:nvPr>
        </p:nvSpPr>
        <p:spPr>
          <a:xfrm>
            <a:off x="684393" y="4876800"/>
            <a:ext cx="3887212"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5B1309A-8543-4229-B76F-A9277C428BA3}"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10319227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0"/>
            <a:ext cx="5181363" cy="6858000"/>
          </a:xfrm>
          <a:prstGeom prst="rect">
            <a:avLst/>
          </a:prstGeom>
          <a:gradFill flip="none" rotWithShape="1">
            <a:gsLst>
              <a:gs pos="0">
                <a:schemeClr val="bg1">
                  <a:lumMod val="85000"/>
                </a:schemeClr>
              </a:gs>
              <a:gs pos="100000">
                <a:srgbClr val="FFFFFF">
                  <a:alpha val="89000"/>
                </a:srgbClr>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sz="1350"/>
          </a:p>
        </p:txBody>
      </p:sp>
      <p:sp>
        <p:nvSpPr>
          <p:cNvPr id="2" name="Title 1"/>
          <p:cNvSpPr>
            <a:spLocks noGrp="1"/>
          </p:cNvSpPr>
          <p:nvPr>
            <p:ph type="title"/>
          </p:nvPr>
        </p:nvSpPr>
        <p:spPr>
          <a:xfrm>
            <a:off x="684393" y="685800"/>
            <a:ext cx="3887212" cy="4038600"/>
          </a:xfrm>
        </p:spPr>
        <p:txBody>
          <a:bodyPr anchor="b">
            <a:noAutofit/>
          </a:bodyPr>
          <a:lstStyle>
            <a:lvl1pPr algn="l">
              <a:defRPr sz="3001" b="0"/>
            </a:lvl1pPr>
          </a:lstStyle>
          <a:p>
            <a:r>
              <a:rPr lang="en-US"/>
              <a:t>Click to edit Master title style</a:t>
            </a:r>
            <a:endParaRPr/>
          </a:p>
        </p:txBody>
      </p:sp>
      <p:sp>
        <p:nvSpPr>
          <p:cNvPr id="3" name="Picture Placeholder 2"/>
          <p:cNvSpPr>
            <a:spLocks noGrp="1"/>
          </p:cNvSpPr>
          <p:nvPr>
            <p:ph type="pic" idx="1"/>
          </p:nvPr>
        </p:nvSpPr>
        <p:spPr>
          <a:xfrm>
            <a:off x="5867342" y="685800"/>
            <a:ext cx="5640269" cy="5486400"/>
          </a:xfrm>
          <a:solidFill>
            <a:schemeClr val="bg1">
              <a:lumMod val="95000"/>
            </a:schemeClr>
          </a:solidFill>
          <a:ln w="3175">
            <a:solidFill>
              <a:schemeClr val="bg1">
                <a:lumMod val="75000"/>
              </a:schemeClr>
            </a:solidFill>
            <a:miter lim="800000"/>
          </a:ln>
        </p:spPr>
        <p:txBody>
          <a:bodyPr tIns="914400">
            <a:normAutofit/>
          </a:bodyPr>
          <a:lstStyle>
            <a:lvl1pPr marL="0" indent="0" algn="ctr">
              <a:buNone/>
              <a:defRPr sz="1800"/>
            </a:lvl1pPr>
            <a:lvl2pPr marL="342991" indent="0">
              <a:buNone/>
              <a:defRPr sz="2101"/>
            </a:lvl2pPr>
            <a:lvl3pPr marL="685983" indent="0">
              <a:buNone/>
              <a:defRPr sz="1800"/>
            </a:lvl3pPr>
            <a:lvl4pPr marL="1028974" indent="0">
              <a:buNone/>
              <a:defRPr sz="1500"/>
            </a:lvl4pPr>
            <a:lvl5pPr marL="1371966" indent="0">
              <a:buNone/>
              <a:defRPr sz="1500"/>
            </a:lvl5pPr>
            <a:lvl6pPr marL="1714957" indent="0">
              <a:buNone/>
              <a:defRPr sz="1500"/>
            </a:lvl6pPr>
            <a:lvl7pPr marL="2057949" indent="0">
              <a:buNone/>
              <a:defRPr sz="1500"/>
            </a:lvl7pPr>
            <a:lvl8pPr marL="2400940" indent="0">
              <a:buNone/>
              <a:defRPr sz="1500"/>
            </a:lvl8pPr>
            <a:lvl9pPr marL="2743932" indent="0">
              <a:buNone/>
              <a:defRPr sz="1500"/>
            </a:lvl9pPr>
          </a:lstStyle>
          <a:p>
            <a:r>
              <a:rPr lang="en-US"/>
              <a:t>Click icon to add picture</a:t>
            </a:r>
            <a:endParaRPr/>
          </a:p>
        </p:txBody>
      </p:sp>
      <p:sp>
        <p:nvSpPr>
          <p:cNvPr id="4" name="Text Placeholder 3"/>
          <p:cNvSpPr>
            <a:spLocks noGrp="1"/>
          </p:cNvSpPr>
          <p:nvPr>
            <p:ph type="body" sz="half" idx="2"/>
          </p:nvPr>
        </p:nvSpPr>
        <p:spPr>
          <a:xfrm>
            <a:off x="684393" y="4876800"/>
            <a:ext cx="3887212" cy="1295400"/>
          </a:xfrm>
        </p:spPr>
        <p:txBody>
          <a:bodyPr>
            <a:normAutofit/>
          </a:bodyPr>
          <a:lstStyle>
            <a:lvl1pPr marL="0" indent="0">
              <a:spcBef>
                <a:spcPts val="0"/>
              </a:spcBef>
              <a:buNone/>
              <a:defRPr sz="1350"/>
            </a:lvl1pPr>
            <a:lvl2pPr marL="342991" indent="0">
              <a:buNone/>
              <a:defRPr sz="900"/>
            </a:lvl2pPr>
            <a:lvl3pPr marL="685983" indent="0">
              <a:buNone/>
              <a:defRPr sz="750"/>
            </a:lvl3pPr>
            <a:lvl4pPr marL="1028974" indent="0">
              <a:buNone/>
              <a:defRPr sz="675"/>
            </a:lvl4pPr>
            <a:lvl5pPr marL="1371966" indent="0">
              <a:buNone/>
              <a:defRPr sz="675"/>
            </a:lvl5pPr>
            <a:lvl6pPr marL="1714957" indent="0">
              <a:buNone/>
              <a:defRPr sz="675"/>
            </a:lvl6pPr>
            <a:lvl7pPr marL="2057949" indent="0">
              <a:buNone/>
              <a:defRPr sz="675"/>
            </a:lvl7pPr>
            <a:lvl8pPr marL="2400940" indent="0">
              <a:buNone/>
              <a:defRPr sz="675"/>
            </a:lvl8pPr>
            <a:lvl9pPr marL="2743932" indent="0">
              <a:buNone/>
              <a:defRPr sz="675"/>
            </a:lvl9pPr>
          </a:lstStyle>
          <a:p>
            <a:pPr lvl="0"/>
            <a:r>
              <a:rPr lang="en-US"/>
              <a:t>Edit Master text styles</a:t>
            </a:r>
          </a:p>
        </p:txBody>
      </p:sp>
      <p:sp>
        <p:nvSpPr>
          <p:cNvPr id="5" name="Date Placeholder 4"/>
          <p:cNvSpPr>
            <a:spLocks noGrp="1"/>
          </p:cNvSpPr>
          <p:nvPr>
            <p:ph type="dt" sz="half" idx="10"/>
          </p:nvPr>
        </p:nvSpPr>
        <p:spPr/>
        <p:txBody>
          <a:bodyPr/>
          <a:lstStyle/>
          <a:p>
            <a:fld id="{A5B1309A-8543-4229-B76F-A9277C428BA3}"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25615137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Vertical Text Placeholder 2"/>
          <p:cNvSpPr>
            <a:spLocks noGrp="1"/>
          </p:cNvSpPr>
          <p:nvPr>
            <p:ph type="body" orient="vert" idx="1"/>
          </p:nvPr>
        </p:nvSpPr>
        <p:spPr/>
        <p:txBody>
          <a:bodyPr vert="eaVert"/>
          <a:lstStyle>
            <a:lvl5pPr>
              <a:defRPr/>
            </a:lvl5pPr>
            <a:lvl6pPr>
              <a:defRPr/>
            </a:lvl6pPr>
            <a:lvl7pPr>
              <a:defRPr baseline="0"/>
            </a:lvl7pPr>
            <a:lvl8pPr>
              <a:defRPr baseline="0"/>
            </a:lvl8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5B1309A-8543-4229-B76F-A9277C428BA3}"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417076462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1" y="685800"/>
            <a:ext cx="2134871" cy="5486400"/>
          </a:xfrm>
        </p:spPr>
        <p:txBody>
          <a:bodyPr vert="eaVert"/>
          <a:lstStyle/>
          <a:p>
            <a:r>
              <a:rPr lang="en-US"/>
              <a:t>Click to edit Master title style</a:t>
            </a:r>
            <a:endParaRPr/>
          </a:p>
        </p:txBody>
      </p:sp>
      <p:sp>
        <p:nvSpPr>
          <p:cNvPr id="3" name="Vertical Text Placeholder 2"/>
          <p:cNvSpPr>
            <a:spLocks noGrp="1"/>
          </p:cNvSpPr>
          <p:nvPr>
            <p:ph type="body" orient="vert" idx="1"/>
          </p:nvPr>
        </p:nvSpPr>
        <p:spPr>
          <a:xfrm>
            <a:off x="1217931" y="685800"/>
            <a:ext cx="7418069" cy="5486400"/>
          </a:xfrm>
        </p:spPr>
        <p:txBody>
          <a:bodyPr vert="eaVert"/>
          <a:lstStyle>
            <a:lvl5pPr>
              <a:defRPr/>
            </a:lvl5pPr>
            <a:lvl6pPr>
              <a:defRPr/>
            </a:lvl6pPr>
            <a:lvl7pPr>
              <a:defRPr/>
            </a:lvl7pPr>
            <a:lvl8pPr>
              <a:defRPr/>
            </a:lvl8pPr>
            <a:lvl9pPr>
              <a:defRPr/>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5B1309A-8543-4229-B76F-A9277C428BA3}"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28403775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xmlns="" id="{269DDFD0-6EA7-A647-ADC8-A51BCC407EF5}"/>
              </a:ext>
            </a:extLst>
          </p:cNvPr>
          <p:cNvSpPr/>
          <p:nvPr userDrawn="1"/>
        </p:nvSpPr>
        <p:spPr>
          <a:xfrm>
            <a:off x="232496" y="256976"/>
            <a:ext cx="11608208"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2" name="Title 1"/>
          <p:cNvSpPr>
            <a:spLocks noGrp="1"/>
          </p:cNvSpPr>
          <p:nvPr>
            <p:ph type="title"/>
          </p:nvPr>
        </p:nvSpPr>
        <p:spPr>
          <a:xfrm>
            <a:off x="232498" y="274638"/>
            <a:ext cx="11608207" cy="794745"/>
          </a:xfrm>
        </p:spPr>
        <p:txBody>
          <a:bodyPr/>
          <a:lstStyle>
            <a:lvl1pPr>
              <a:defRPr b="1">
                <a:solidFill>
                  <a:schemeClr val="bg1"/>
                </a:solidFill>
              </a:defRPr>
            </a:lvl1pPr>
          </a:lstStyle>
          <a:p>
            <a:r>
              <a:rPr lang="en-US"/>
              <a:t>Click to edit Master title style</a:t>
            </a:r>
            <a:endParaRPr/>
          </a:p>
        </p:txBody>
      </p:sp>
      <p:sp>
        <p:nvSpPr>
          <p:cNvPr id="3" name="Content Placeholder 2"/>
          <p:cNvSpPr>
            <a:spLocks noGrp="1"/>
          </p:cNvSpPr>
          <p:nvPr>
            <p:ph idx="1"/>
          </p:nvPr>
        </p:nvSpPr>
        <p:spPr/>
        <p:txBody>
          <a:bodyPr/>
          <a:lstStyle>
            <a:lvl1pPr>
              <a:buClr>
                <a:srgbClr val="2EA8DC"/>
              </a:buClr>
              <a:buSzPct val="100000"/>
              <a:defRPr/>
            </a:lvl1pPr>
            <a:lvl2pPr>
              <a:buClr>
                <a:srgbClr val="2EA8DC"/>
              </a:buClr>
              <a:buSzPct val="100000"/>
              <a:defRPr/>
            </a:lvl2pPr>
            <a:lvl3pPr>
              <a:buClr>
                <a:srgbClr val="2EA8DC"/>
              </a:buClr>
              <a:buSzPct val="100000"/>
              <a:defRPr/>
            </a:lvl3pPr>
            <a:lvl4pPr>
              <a:buClr>
                <a:srgbClr val="2EA8DC"/>
              </a:buClr>
              <a:buSzPct val="100000"/>
              <a:defRPr/>
            </a:lvl4pPr>
            <a:lvl5pPr>
              <a:buClr>
                <a:srgbClr val="2EA8DC"/>
              </a:buClr>
              <a:buSzPct val="100000"/>
              <a:defRPr/>
            </a:lvl5pPr>
            <a:lvl6pPr>
              <a:defRPr/>
            </a:lvl6pPr>
            <a:lvl7pPr>
              <a:defRPr baseline="0"/>
            </a:lvl7pPr>
            <a:lvl8pPr>
              <a:defRPr baseline="0"/>
            </a:lvl8pPr>
            <a:lvl9pPr>
              <a:defRPr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10"/>
          </p:nvPr>
        </p:nvSpPr>
        <p:spPr/>
        <p:txBody>
          <a:bodyPr/>
          <a:lstStyle/>
          <a:p>
            <a:fld id="{A5B1309A-8543-4229-B76F-A9277C428BA3}"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03D16-D45E-41A7-BB37-32D688614478}" type="slidenum">
              <a:rPr lang="en-GB" smtClean="0"/>
              <a:t>‹#›</a:t>
            </a:fld>
            <a:endParaRPr lang="en-GB"/>
          </a:p>
        </p:txBody>
      </p:sp>
      <p:cxnSp>
        <p:nvCxnSpPr>
          <p:cNvPr id="8" name="Straight Connector 7">
            <a:extLst>
              <a:ext uri="{FF2B5EF4-FFF2-40B4-BE49-F238E27FC236}">
                <a16:creationId xmlns:a16="http://schemas.microsoft.com/office/drawing/2014/main" xmlns="" id="{63461502-12ED-9443-BD6B-064D2B047CD3}"/>
              </a:ext>
            </a:extLst>
          </p:cNvPr>
          <p:cNvCxnSpPr>
            <a:cxnSpLocks/>
          </p:cNvCxnSpPr>
          <p:nvPr userDrawn="1"/>
        </p:nvCxnSpPr>
        <p:spPr>
          <a:xfrm>
            <a:off x="232496" y="256975"/>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8509194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A5B1309A-8543-4229-B76F-A9277C428BA3}" type="datetimeFigureOut">
              <a:rPr lang="en-GB" smtClean="0"/>
              <a:t>20/09/2018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003D16-D45E-41A7-BB37-32D688614478}" type="slidenum">
              <a:rPr lang="en-GB" smtClean="0"/>
              <a:t>‹#›</a:t>
            </a:fld>
            <a:endParaRPr lang="en-GB"/>
          </a:p>
        </p:txBody>
      </p:sp>
      <p:sp>
        <p:nvSpPr>
          <p:cNvPr id="9" name="Rectangle 8">
            <a:extLst>
              <a:ext uri="{FF2B5EF4-FFF2-40B4-BE49-F238E27FC236}">
                <a16:creationId xmlns:a16="http://schemas.microsoft.com/office/drawing/2014/main" xmlns="" id="{066A3A42-F060-0D43-93EC-E1CFE3BFB25F}"/>
              </a:ext>
            </a:extLst>
          </p:cNvPr>
          <p:cNvSpPr/>
          <p:nvPr userDrawn="1"/>
        </p:nvSpPr>
        <p:spPr>
          <a:xfrm>
            <a:off x="232496" y="256976"/>
            <a:ext cx="11608208"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0" name="Title 1">
            <a:extLst>
              <a:ext uri="{FF2B5EF4-FFF2-40B4-BE49-F238E27FC236}">
                <a16:creationId xmlns:a16="http://schemas.microsoft.com/office/drawing/2014/main" xmlns="" id="{C4226AEF-E639-5249-BBBC-43736D834D7C}"/>
              </a:ext>
            </a:extLst>
          </p:cNvPr>
          <p:cNvSpPr>
            <a:spLocks noGrp="1"/>
          </p:cNvSpPr>
          <p:nvPr>
            <p:ph type="title"/>
          </p:nvPr>
        </p:nvSpPr>
        <p:spPr>
          <a:xfrm>
            <a:off x="232498" y="274638"/>
            <a:ext cx="11608207" cy="794745"/>
          </a:xfrm>
        </p:spPr>
        <p:txBody>
          <a:bodyPr/>
          <a:lstStyle>
            <a:lvl1pPr>
              <a:defRPr b="1">
                <a:solidFill>
                  <a:schemeClr val="bg1"/>
                </a:solidFill>
              </a:defRPr>
            </a:lvl1pPr>
          </a:lstStyle>
          <a:p>
            <a:r>
              <a:rPr lang="en-US"/>
              <a:t>Click to edit Master title style</a:t>
            </a:r>
            <a:endParaRPr/>
          </a:p>
        </p:txBody>
      </p:sp>
      <p:cxnSp>
        <p:nvCxnSpPr>
          <p:cNvPr id="11" name="Straight Connector 10">
            <a:extLst>
              <a:ext uri="{FF2B5EF4-FFF2-40B4-BE49-F238E27FC236}">
                <a16:creationId xmlns:a16="http://schemas.microsoft.com/office/drawing/2014/main" xmlns="" id="{FFB18D94-F062-144E-BAD0-41A626137C90}"/>
              </a:ext>
            </a:extLst>
          </p:cNvPr>
          <p:cNvCxnSpPr>
            <a:cxnSpLocks/>
          </p:cNvCxnSpPr>
          <p:nvPr userDrawn="1"/>
        </p:nvCxnSpPr>
        <p:spPr>
          <a:xfrm>
            <a:off x="232496" y="256975"/>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0722616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17933" y="3429002"/>
            <a:ext cx="9756140" cy="2362199"/>
          </a:xfrm>
        </p:spPr>
        <p:txBody>
          <a:bodyPr anchor="b">
            <a:normAutofit/>
          </a:bodyPr>
          <a:lstStyle>
            <a:lvl1pPr algn="l">
              <a:defRPr sz="3301" b="0" cap="all"/>
            </a:lvl1pPr>
          </a:lstStyle>
          <a:p>
            <a:r>
              <a:rPr lang="en-US"/>
              <a:t>Click to edit Master title style</a:t>
            </a:r>
            <a:endParaRPr/>
          </a:p>
        </p:txBody>
      </p:sp>
      <p:sp>
        <p:nvSpPr>
          <p:cNvPr id="3" name="Text Placeholder 2"/>
          <p:cNvSpPr>
            <a:spLocks noGrp="1"/>
          </p:cNvSpPr>
          <p:nvPr>
            <p:ph type="body" idx="1"/>
          </p:nvPr>
        </p:nvSpPr>
        <p:spPr>
          <a:xfrm>
            <a:off x="1213467" y="685803"/>
            <a:ext cx="7855108" cy="1142999"/>
          </a:xfrm>
        </p:spPr>
        <p:txBody>
          <a:bodyPr anchor="t"/>
          <a:lstStyle>
            <a:lvl1pPr marL="0" indent="0">
              <a:spcBef>
                <a:spcPts val="0"/>
              </a:spcBef>
              <a:buNone/>
              <a:defRPr sz="1500">
                <a:solidFill>
                  <a:schemeClr val="tx1"/>
                </a:solidFill>
              </a:defRPr>
            </a:lvl1pPr>
            <a:lvl2pPr marL="342991" indent="0">
              <a:buNone/>
              <a:defRPr sz="1350">
                <a:solidFill>
                  <a:schemeClr val="tx1">
                    <a:tint val="75000"/>
                  </a:schemeClr>
                </a:solidFill>
              </a:defRPr>
            </a:lvl2pPr>
            <a:lvl3pPr marL="685983" indent="0">
              <a:buNone/>
              <a:defRPr sz="1200">
                <a:solidFill>
                  <a:schemeClr val="tx1">
                    <a:tint val="75000"/>
                  </a:schemeClr>
                </a:solidFill>
              </a:defRPr>
            </a:lvl3pPr>
            <a:lvl4pPr marL="1028974" indent="0">
              <a:buNone/>
              <a:defRPr sz="1050">
                <a:solidFill>
                  <a:schemeClr val="tx1">
                    <a:tint val="75000"/>
                  </a:schemeClr>
                </a:solidFill>
              </a:defRPr>
            </a:lvl4pPr>
            <a:lvl5pPr marL="1371966" indent="0">
              <a:buNone/>
              <a:defRPr sz="1050">
                <a:solidFill>
                  <a:schemeClr val="tx1">
                    <a:tint val="75000"/>
                  </a:schemeClr>
                </a:solidFill>
              </a:defRPr>
            </a:lvl5pPr>
            <a:lvl6pPr marL="1714957" indent="0">
              <a:buNone/>
              <a:defRPr sz="1050">
                <a:solidFill>
                  <a:schemeClr val="tx1">
                    <a:tint val="75000"/>
                  </a:schemeClr>
                </a:solidFill>
              </a:defRPr>
            </a:lvl6pPr>
            <a:lvl7pPr marL="2057949" indent="0">
              <a:buNone/>
              <a:defRPr sz="1050">
                <a:solidFill>
                  <a:schemeClr val="tx1">
                    <a:tint val="75000"/>
                  </a:schemeClr>
                </a:solidFill>
              </a:defRPr>
            </a:lvl7pPr>
            <a:lvl8pPr marL="2400940" indent="0">
              <a:buNone/>
              <a:defRPr sz="1050">
                <a:solidFill>
                  <a:schemeClr val="tx1">
                    <a:tint val="75000"/>
                  </a:schemeClr>
                </a:solidFill>
              </a:defRPr>
            </a:lvl8pPr>
            <a:lvl9pPr marL="2743932" indent="0">
              <a:buNone/>
              <a:defRPr sz="105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A5B1309A-8543-4229-B76F-A9277C428BA3}" type="datetimeFigureOut">
              <a:rPr lang="en-GB" smtClean="0"/>
              <a:t>20/09/2018</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1959590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1" y="1828800"/>
            <a:ext cx="47099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5B1309A-8543-4229-B76F-A9277C428BA3}"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03D16-D45E-41A7-BB37-32D688614478}" type="slidenum">
              <a:rPr lang="en-GB" smtClean="0"/>
              <a:t>‹#›</a:t>
            </a:fld>
            <a:endParaRPr lang="en-GB"/>
          </a:p>
        </p:txBody>
      </p:sp>
      <p:sp>
        <p:nvSpPr>
          <p:cNvPr id="13" name="Rectangle 12">
            <a:extLst>
              <a:ext uri="{FF2B5EF4-FFF2-40B4-BE49-F238E27FC236}">
                <a16:creationId xmlns:a16="http://schemas.microsoft.com/office/drawing/2014/main" xmlns="" id="{4B2327FD-3282-0A47-AFF7-C044CF2BA7E2}"/>
              </a:ext>
            </a:extLst>
          </p:cNvPr>
          <p:cNvSpPr/>
          <p:nvPr userDrawn="1"/>
        </p:nvSpPr>
        <p:spPr>
          <a:xfrm>
            <a:off x="232496" y="256976"/>
            <a:ext cx="11608208"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4" name="Title 1">
            <a:extLst>
              <a:ext uri="{FF2B5EF4-FFF2-40B4-BE49-F238E27FC236}">
                <a16:creationId xmlns:a16="http://schemas.microsoft.com/office/drawing/2014/main" xmlns="" id="{B78A6BDB-085C-C544-9A8F-28F3A96024CD}"/>
              </a:ext>
            </a:extLst>
          </p:cNvPr>
          <p:cNvSpPr>
            <a:spLocks noGrp="1"/>
          </p:cNvSpPr>
          <p:nvPr>
            <p:ph type="title"/>
          </p:nvPr>
        </p:nvSpPr>
        <p:spPr>
          <a:xfrm>
            <a:off x="232498" y="274638"/>
            <a:ext cx="11608207" cy="794745"/>
          </a:xfrm>
        </p:spPr>
        <p:txBody>
          <a:bodyPr/>
          <a:lstStyle>
            <a:lvl1pPr>
              <a:defRPr b="1">
                <a:solidFill>
                  <a:schemeClr val="bg1"/>
                </a:solidFill>
              </a:defRPr>
            </a:lvl1pPr>
          </a:lstStyle>
          <a:p>
            <a:r>
              <a:rPr lang="en-US"/>
              <a:t>Click to edit Master title style</a:t>
            </a:r>
            <a:endParaRPr/>
          </a:p>
        </p:txBody>
      </p:sp>
      <p:cxnSp>
        <p:nvCxnSpPr>
          <p:cNvPr id="15" name="Straight Connector 14">
            <a:extLst>
              <a:ext uri="{FF2B5EF4-FFF2-40B4-BE49-F238E27FC236}">
                <a16:creationId xmlns:a16="http://schemas.microsoft.com/office/drawing/2014/main" xmlns="" id="{1E7B65DB-5E7C-FA4F-8D85-F45238355948}"/>
              </a:ext>
            </a:extLst>
          </p:cNvPr>
          <p:cNvCxnSpPr>
            <a:cxnSpLocks/>
          </p:cNvCxnSpPr>
          <p:nvPr userDrawn="1"/>
        </p:nvCxnSpPr>
        <p:spPr>
          <a:xfrm>
            <a:off x="232496" y="256975"/>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861613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1233600" y="1828800"/>
            <a:ext cx="47099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baseline="0"/>
            </a:lvl7pPr>
            <a:lvl8pPr>
              <a:defRPr sz="1200" baseline="0"/>
            </a:lvl8pPr>
            <a:lvl9pPr>
              <a:defRPr sz="120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Content Placeholder 3"/>
          <p:cNvSpPr>
            <a:spLocks noGrp="1"/>
          </p:cNvSpPr>
          <p:nvPr>
            <p:ph sz="half" idx="2"/>
          </p:nvPr>
        </p:nvSpPr>
        <p:spPr>
          <a:xfrm>
            <a:off x="6264111" y="1828800"/>
            <a:ext cx="4709960" cy="4343400"/>
          </a:xfrm>
        </p:spPr>
        <p:txBody>
          <a:bodyPr>
            <a:normAutofit/>
          </a:bodyPr>
          <a:lstStyle>
            <a:lvl1pPr>
              <a:defRPr sz="1800"/>
            </a:lvl1pPr>
            <a:lvl2pPr>
              <a:defRPr sz="1500"/>
            </a:lvl2pPr>
            <a:lvl3pPr>
              <a:defRPr sz="1350"/>
            </a:lvl3pPr>
            <a:lvl4pPr>
              <a:defRPr sz="1200"/>
            </a:lvl4pPr>
            <a:lvl5pPr>
              <a:defRPr sz="1200"/>
            </a:lvl5pPr>
            <a:lvl6pPr>
              <a:defRPr sz="1200"/>
            </a:lvl6pPr>
            <a:lvl7pPr>
              <a:defRPr sz="1200"/>
            </a:lvl7pPr>
            <a:lvl8pPr>
              <a:defRPr sz="1200"/>
            </a:lvl8pPr>
            <a:lvl9pPr>
              <a:defRPr sz="12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Date Placeholder 4"/>
          <p:cNvSpPr>
            <a:spLocks noGrp="1"/>
          </p:cNvSpPr>
          <p:nvPr>
            <p:ph type="dt" sz="half" idx="10"/>
          </p:nvPr>
        </p:nvSpPr>
        <p:spPr/>
        <p:txBody>
          <a:bodyPr/>
          <a:lstStyle/>
          <a:p>
            <a:fld id="{A5B1309A-8543-4229-B76F-A9277C428BA3}" type="datetimeFigureOut">
              <a:rPr lang="en-GB" smtClean="0"/>
              <a:t>20/09/2018</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2F003D16-D45E-41A7-BB37-32D688614478}" type="slidenum">
              <a:rPr lang="en-GB" smtClean="0"/>
              <a:t>‹#›</a:t>
            </a:fld>
            <a:endParaRPr lang="en-GB"/>
          </a:p>
        </p:txBody>
      </p:sp>
      <p:sp>
        <p:nvSpPr>
          <p:cNvPr id="11" name="Rectangle 10">
            <a:extLst>
              <a:ext uri="{FF2B5EF4-FFF2-40B4-BE49-F238E27FC236}">
                <a16:creationId xmlns:a16="http://schemas.microsoft.com/office/drawing/2014/main" xmlns="" id="{25271AFE-7CD0-9C41-8E65-78E14670455D}"/>
              </a:ext>
            </a:extLst>
          </p:cNvPr>
          <p:cNvSpPr/>
          <p:nvPr userDrawn="1"/>
        </p:nvSpPr>
        <p:spPr>
          <a:xfrm>
            <a:off x="232496" y="256976"/>
            <a:ext cx="11608208"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12" name="Title 1">
            <a:extLst>
              <a:ext uri="{FF2B5EF4-FFF2-40B4-BE49-F238E27FC236}">
                <a16:creationId xmlns:a16="http://schemas.microsoft.com/office/drawing/2014/main" xmlns="" id="{D755CADB-A6B9-0A4F-A93F-4B514D4C88A7}"/>
              </a:ext>
            </a:extLst>
          </p:cNvPr>
          <p:cNvSpPr>
            <a:spLocks noGrp="1"/>
          </p:cNvSpPr>
          <p:nvPr>
            <p:ph type="title"/>
          </p:nvPr>
        </p:nvSpPr>
        <p:spPr>
          <a:xfrm>
            <a:off x="232498" y="274638"/>
            <a:ext cx="11608207" cy="794745"/>
          </a:xfrm>
        </p:spPr>
        <p:txBody>
          <a:bodyPr/>
          <a:lstStyle>
            <a:lvl1pPr>
              <a:defRPr b="1">
                <a:solidFill>
                  <a:schemeClr val="bg1"/>
                </a:solidFill>
              </a:defRPr>
            </a:lvl1pPr>
          </a:lstStyle>
          <a:p>
            <a:r>
              <a:rPr lang="en-US"/>
              <a:t>Click to edit Master title style</a:t>
            </a:r>
            <a:endParaRPr/>
          </a:p>
        </p:txBody>
      </p:sp>
      <p:cxnSp>
        <p:nvCxnSpPr>
          <p:cNvPr id="13" name="Straight Connector 12">
            <a:extLst>
              <a:ext uri="{FF2B5EF4-FFF2-40B4-BE49-F238E27FC236}">
                <a16:creationId xmlns:a16="http://schemas.microsoft.com/office/drawing/2014/main" xmlns="" id="{72D4A030-7CB6-3544-8CF7-F543B82EE2A9}"/>
              </a:ext>
            </a:extLst>
          </p:cNvPr>
          <p:cNvCxnSpPr>
            <a:cxnSpLocks/>
          </p:cNvCxnSpPr>
          <p:nvPr userDrawn="1"/>
        </p:nvCxnSpPr>
        <p:spPr>
          <a:xfrm>
            <a:off x="232496" y="256975"/>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468290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a:p>
        </p:txBody>
      </p:sp>
      <p:sp>
        <p:nvSpPr>
          <p:cNvPr id="3" name="Text Placeholder 2"/>
          <p:cNvSpPr>
            <a:spLocks noGrp="1"/>
          </p:cNvSpPr>
          <p:nvPr>
            <p:ph type="body" idx="1"/>
          </p:nvPr>
        </p:nvSpPr>
        <p:spPr>
          <a:xfrm>
            <a:off x="1217931" y="1828801"/>
            <a:ext cx="4710387"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4" name="Content Placeholder 3"/>
          <p:cNvSpPr>
            <a:spLocks noGrp="1"/>
          </p:cNvSpPr>
          <p:nvPr>
            <p:ph sz="half" idx="2"/>
          </p:nvPr>
        </p:nvSpPr>
        <p:spPr>
          <a:xfrm>
            <a:off x="1217931" y="2743202"/>
            <a:ext cx="4710387"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a:lvl8pPr>
            <a:lvl9pPr>
              <a:defRPr sz="105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5" name="Text Placeholder 4"/>
          <p:cNvSpPr>
            <a:spLocks noGrp="1"/>
          </p:cNvSpPr>
          <p:nvPr>
            <p:ph type="body" sz="quarter" idx="3"/>
          </p:nvPr>
        </p:nvSpPr>
        <p:spPr>
          <a:xfrm>
            <a:off x="6263685" y="1828801"/>
            <a:ext cx="4710387" cy="838201"/>
          </a:xfrm>
        </p:spPr>
        <p:txBody>
          <a:bodyPr anchor="ctr"/>
          <a:lstStyle>
            <a:lvl1pPr marL="0" indent="0">
              <a:spcBef>
                <a:spcPts val="0"/>
              </a:spcBef>
              <a:buNone/>
              <a:defRPr sz="1800" b="0" cap="all" baseline="0">
                <a:solidFill>
                  <a:schemeClr val="tx1">
                    <a:lumMod val="50000"/>
                  </a:schemeClr>
                </a:solidFill>
              </a:defRPr>
            </a:lvl1pPr>
            <a:lvl2pPr marL="342991" indent="0">
              <a:buNone/>
              <a:defRPr sz="1500" b="1"/>
            </a:lvl2pPr>
            <a:lvl3pPr marL="685983" indent="0">
              <a:buNone/>
              <a:defRPr sz="1350" b="1"/>
            </a:lvl3pPr>
            <a:lvl4pPr marL="1028974" indent="0">
              <a:buNone/>
              <a:defRPr sz="1200" b="1"/>
            </a:lvl4pPr>
            <a:lvl5pPr marL="1371966" indent="0">
              <a:buNone/>
              <a:defRPr sz="1200" b="1"/>
            </a:lvl5pPr>
            <a:lvl6pPr marL="1714957" indent="0">
              <a:buNone/>
              <a:defRPr sz="1200" b="1"/>
            </a:lvl6pPr>
            <a:lvl7pPr marL="2057949" indent="0">
              <a:buNone/>
              <a:defRPr sz="1200" b="1"/>
            </a:lvl7pPr>
            <a:lvl8pPr marL="2400940" indent="0">
              <a:buNone/>
              <a:defRPr sz="1200" b="1"/>
            </a:lvl8pPr>
            <a:lvl9pPr marL="2743932" indent="0">
              <a:buNone/>
              <a:defRPr sz="1200" b="1"/>
            </a:lvl9pPr>
          </a:lstStyle>
          <a:p>
            <a:pPr lvl="0"/>
            <a:r>
              <a:rPr lang="en-US"/>
              <a:t>Edit Master text styles</a:t>
            </a:r>
          </a:p>
        </p:txBody>
      </p:sp>
      <p:sp>
        <p:nvSpPr>
          <p:cNvPr id="6" name="Content Placeholder 5"/>
          <p:cNvSpPr>
            <a:spLocks noGrp="1"/>
          </p:cNvSpPr>
          <p:nvPr>
            <p:ph sz="quarter" idx="4"/>
          </p:nvPr>
        </p:nvSpPr>
        <p:spPr>
          <a:xfrm>
            <a:off x="6263685" y="2743202"/>
            <a:ext cx="4710387" cy="3428999"/>
          </a:xfrm>
        </p:spPr>
        <p:txBody>
          <a:bodyPr>
            <a:normAutofit/>
          </a:bodyPr>
          <a:lstStyle>
            <a:lvl1pPr>
              <a:defRPr sz="1500"/>
            </a:lvl1pPr>
            <a:lvl2pPr>
              <a:defRPr sz="1350"/>
            </a:lvl2pPr>
            <a:lvl3pPr>
              <a:defRPr sz="1200"/>
            </a:lvl3pPr>
            <a:lvl4pPr>
              <a:defRPr sz="1050"/>
            </a:lvl4pPr>
            <a:lvl5pPr>
              <a:defRPr sz="1050"/>
            </a:lvl5pPr>
            <a:lvl6pPr>
              <a:defRPr sz="1050"/>
            </a:lvl6pPr>
            <a:lvl7pPr>
              <a:defRPr sz="1050"/>
            </a:lvl7pPr>
            <a:lvl8pPr>
              <a:defRPr sz="1050" baseline="0"/>
            </a:lvl8pPr>
            <a:lvl9pPr>
              <a:defRPr sz="1050" baseline="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7" name="Date Placeholder 6"/>
          <p:cNvSpPr>
            <a:spLocks noGrp="1"/>
          </p:cNvSpPr>
          <p:nvPr>
            <p:ph type="dt" sz="half" idx="10"/>
          </p:nvPr>
        </p:nvSpPr>
        <p:spPr/>
        <p:txBody>
          <a:bodyPr/>
          <a:lstStyle/>
          <a:p>
            <a:fld id="{A5B1309A-8543-4229-B76F-A9277C428BA3}" type="datetimeFigureOut">
              <a:rPr lang="en-GB" smtClean="0"/>
              <a:t>20/09/2018</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18917913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a:p>
        </p:txBody>
      </p:sp>
      <p:sp>
        <p:nvSpPr>
          <p:cNvPr id="3" name="Date Placeholder 2"/>
          <p:cNvSpPr>
            <a:spLocks noGrp="1"/>
          </p:cNvSpPr>
          <p:nvPr>
            <p:ph type="dt" sz="half" idx="10"/>
          </p:nvPr>
        </p:nvSpPr>
        <p:spPr/>
        <p:txBody>
          <a:bodyPr/>
          <a:lstStyle/>
          <a:p>
            <a:fld id="{A5B1309A-8543-4229-B76F-A9277C428BA3}" type="datetimeFigureOut">
              <a:rPr lang="en-GB" smtClean="0"/>
              <a:t>20/09/2018</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14171234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5B1309A-8543-4229-B76F-A9277C428BA3}" type="datetimeFigureOut">
              <a:rPr lang="en-GB" smtClean="0"/>
              <a:t>20/09/2018</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2F003D16-D45E-41A7-BB37-32D688614478}" type="slidenum">
              <a:rPr lang="en-GB" smtClean="0"/>
              <a:t>‹#›</a:t>
            </a:fld>
            <a:endParaRPr lang="en-GB"/>
          </a:p>
        </p:txBody>
      </p:sp>
    </p:spTree>
    <p:extLst>
      <p:ext uri="{BB962C8B-B14F-4D97-AF65-F5344CB8AC3E}">
        <p14:creationId xmlns:p14="http://schemas.microsoft.com/office/powerpoint/2010/main" val="39535144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217933" y="274638"/>
            <a:ext cx="9756140" cy="1325562"/>
          </a:xfrm>
          <a:prstGeom prst="rect">
            <a:avLst/>
          </a:prstGeom>
        </p:spPr>
        <p:txBody>
          <a:bodyPr vert="horz" lIns="91440" tIns="45720" rIns="91440" bIns="45720" rtlCol="0" anchor="b">
            <a:normAutofit/>
          </a:bodyPr>
          <a:lstStyle/>
          <a:p>
            <a:r>
              <a:rPr lang="en-US"/>
              <a:t>Click to edit Master title style</a:t>
            </a:r>
            <a:endParaRPr/>
          </a:p>
        </p:txBody>
      </p:sp>
      <p:sp>
        <p:nvSpPr>
          <p:cNvPr id="3" name="Text Placeholder 2"/>
          <p:cNvSpPr>
            <a:spLocks noGrp="1"/>
          </p:cNvSpPr>
          <p:nvPr>
            <p:ph type="body" idx="1"/>
          </p:nvPr>
        </p:nvSpPr>
        <p:spPr>
          <a:xfrm>
            <a:off x="1217933" y="1828800"/>
            <a:ext cx="9756140" cy="4343400"/>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a:p>
        </p:txBody>
      </p:sp>
      <p:sp>
        <p:nvSpPr>
          <p:cNvPr id="4" name="Date Placeholder 3"/>
          <p:cNvSpPr>
            <a:spLocks noGrp="1"/>
          </p:cNvSpPr>
          <p:nvPr>
            <p:ph type="dt" sz="half" idx="2"/>
          </p:nvPr>
        </p:nvSpPr>
        <p:spPr>
          <a:xfrm>
            <a:off x="8153937" y="6448427"/>
            <a:ext cx="1396623" cy="180974"/>
          </a:xfrm>
          <a:prstGeom prst="rect">
            <a:avLst/>
          </a:prstGeom>
        </p:spPr>
        <p:txBody>
          <a:bodyPr vert="horz" lIns="91440" tIns="45720" rIns="91440" bIns="45720" rtlCol="0" anchor="ctr"/>
          <a:lstStyle>
            <a:lvl1pPr algn="r">
              <a:defRPr sz="750">
                <a:solidFill>
                  <a:schemeClr val="tx1"/>
                </a:solidFill>
              </a:defRPr>
            </a:lvl1pPr>
          </a:lstStyle>
          <a:p>
            <a:fld id="{A5B1309A-8543-4229-B76F-A9277C428BA3}" type="datetimeFigureOut">
              <a:rPr lang="en-GB" smtClean="0"/>
              <a:t>20/09/2018</a:t>
            </a:fld>
            <a:endParaRPr lang="en-GB"/>
          </a:p>
        </p:txBody>
      </p:sp>
      <p:sp>
        <p:nvSpPr>
          <p:cNvPr id="5" name="Footer Placeholder 4"/>
          <p:cNvSpPr>
            <a:spLocks noGrp="1"/>
          </p:cNvSpPr>
          <p:nvPr>
            <p:ph type="ftr" sz="quarter" idx="3"/>
          </p:nvPr>
        </p:nvSpPr>
        <p:spPr>
          <a:xfrm>
            <a:off x="1209152" y="6448427"/>
            <a:ext cx="6639905" cy="180974"/>
          </a:xfrm>
          <a:prstGeom prst="rect">
            <a:avLst/>
          </a:prstGeom>
        </p:spPr>
        <p:txBody>
          <a:bodyPr vert="horz" lIns="91440" tIns="45720" rIns="91440" bIns="45720" rtlCol="0" anchor="ctr"/>
          <a:lstStyle>
            <a:lvl1pPr algn="l">
              <a:defRPr sz="750" cap="all" baseline="0">
                <a:solidFill>
                  <a:schemeClr val="tx1"/>
                </a:solidFill>
              </a:defRPr>
            </a:lvl1pPr>
          </a:lstStyle>
          <a:p>
            <a:endParaRPr lang="en-GB"/>
          </a:p>
        </p:txBody>
      </p:sp>
      <p:sp>
        <p:nvSpPr>
          <p:cNvPr id="6" name="Slide Number Placeholder 5"/>
          <p:cNvSpPr>
            <a:spLocks noGrp="1"/>
          </p:cNvSpPr>
          <p:nvPr>
            <p:ph type="sldNum" sz="quarter" idx="4"/>
          </p:nvPr>
        </p:nvSpPr>
        <p:spPr>
          <a:xfrm>
            <a:off x="9830772" y="6448427"/>
            <a:ext cx="1143299" cy="180974"/>
          </a:xfrm>
          <a:prstGeom prst="rect">
            <a:avLst/>
          </a:prstGeom>
        </p:spPr>
        <p:txBody>
          <a:bodyPr vert="horz" lIns="91440" tIns="45720" rIns="91440" bIns="45720" rtlCol="0" anchor="ctr"/>
          <a:lstStyle>
            <a:lvl1pPr algn="r">
              <a:defRPr sz="750">
                <a:solidFill>
                  <a:schemeClr val="tx1"/>
                </a:solidFill>
              </a:defRPr>
            </a:lvl1pPr>
          </a:lstStyle>
          <a:p>
            <a:fld id="{2F003D16-D45E-41A7-BB37-32D688614478}" type="slidenum">
              <a:rPr lang="en-GB" smtClean="0"/>
              <a:t>‹#›</a:t>
            </a:fld>
            <a:endParaRPr lang="en-GB"/>
          </a:p>
        </p:txBody>
      </p:sp>
    </p:spTree>
    <p:extLst>
      <p:ext uri="{BB962C8B-B14F-4D97-AF65-F5344CB8AC3E}">
        <p14:creationId xmlns:p14="http://schemas.microsoft.com/office/powerpoint/2010/main" val="1549460874"/>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73" r:id="rId6"/>
    <p:sldLayoutId id="2147483666" r:id="rId7"/>
    <p:sldLayoutId id="2147483667" r:id="rId8"/>
    <p:sldLayoutId id="2147483668" r:id="rId9"/>
    <p:sldLayoutId id="2147483669" r:id="rId10"/>
    <p:sldLayoutId id="2147483670" r:id="rId11"/>
    <p:sldLayoutId id="2147483671" r:id="rId12"/>
    <p:sldLayoutId id="2147483672"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685983" rtl="0" eaLnBrk="1" latinLnBrk="0" hangingPunct="1">
        <a:lnSpc>
          <a:spcPct val="90000"/>
        </a:lnSpc>
        <a:spcBef>
          <a:spcPct val="0"/>
        </a:spcBef>
        <a:buNone/>
        <a:defRPr sz="3001" kern="1200" cap="all" baseline="0">
          <a:solidFill>
            <a:schemeClr val="tx1">
              <a:lumMod val="50000"/>
            </a:schemeClr>
          </a:solidFill>
          <a:latin typeface="PT Sans" panose="020B0503020203020204" pitchFamily="34" charset="77"/>
          <a:ea typeface="+mj-ea"/>
          <a:cs typeface="+mj-cs"/>
        </a:defRPr>
      </a:lvl1pPr>
    </p:titleStyle>
    <p:bodyStyle>
      <a:lvl1pPr marL="205795" indent="-171496" algn="l" defTabSz="685983" rtl="0" eaLnBrk="1" latinLnBrk="0" hangingPunct="1">
        <a:lnSpc>
          <a:spcPct val="90000"/>
        </a:lnSpc>
        <a:spcBef>
          <a:spcPts val="1350"/>
        </a:spcBef>
        <a:buClr>
          <a:srgbClr val="2EA8DC"/>
        </a:buClr>
        <a:buSzPct val="100000"/>
        <a:buFont typeface="Arial" pitchFamily="34" charset="0"/>
        <a:buChar char="•"/>
        <a:defRPr sz="1800" kern="1200">
          <a:solidFill>
            <a:schemeClr val="tx1"/>
          </a:solidFill>
          <a:latin typeface="PT Sans" panose="020B0503020203020204" pitchFamily="34" charset="77"/>
          <a:ea typeface="+mn-ea"/>
          <a:cs typeface="+mn-cs"/>
        </a:defRPr>
      </a:lvl1pPr>
      <a:lvl2pPr marL="377291" indent="-171496" algn="l" defTabSz="685983" rtl="0" eaLnBrk="1" latinLnBrk="0" hangingPunct="1">
        <a:lnSpc>
          <a:spcPct val="90000"/>
        </a:lnSpc>
        <a:spcBef>
          <a:spcPts val="450"/>
        </a:spcBef>
        <a:buClr>
          <a:srgbClr val="2EA8DC"/>
        </a:buClr>
        <a:buSzPct val="100000"/>
        <a:buFont typeface="Arial" pitchFamily="34" charset="0"/>
        <a:buChar char="•"/>
        <a:defRPr sz="1500" kern="1200">
          <a:solidFill>
            <a:schemeClr val="tx1"/>
          </a:solidFill>
          <a:latin typeface="PT Sans" panose="020B0503020203020204" pitchFamily="34" charset="77"/>
          <a:ea typeface="+mn-ea"/>
          <a:cs typeface="+mn-cs"/>
        </a:defRPr>
      </a:lvl2pPr>
      <a:lvl3pPr marL="548786" indent="-171496" algn="l" defTabSz="685983" rtl="0" eaLnBrk="1" latinLnBrk="0" hangingPunct="1">
        <a:lnSpc>
          <a:spcPct val="90000"/>
        </a:lnSpc>
        <a:spcBef>
          <a:spcPts val="450"/>
        </a:spcBef>
        <a:buClr>
          <a:srgbClr val="2EA8DC"/>
        </a:buClr>
        <a:buSzPct val="100000"/>
        <a:buFont typeface="Arial" pitchFamily="34" charset="0"/>
        <a:buChar char="•"/>
        <a:defRPr sz="1350" kern="1200">
          <a:solidFill>
            <a:schemeClr val="tx1"/>
          </a:solidFill>
          <a:latin typeface="PT Sans" panose="020B0503020203020204" pitchFamily="34" charset="77"/>
          <a:ea typeface="+mn-ea"/>
          <a:cs typeface="+mn-cs"/>
        </a:defRPr>
      </a:lvl3pPr>
      <a:lvl4pPr marL="720282"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4pPr>
      <a:lvl5pPr marL="891778"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p:bodyStyle>
    <p:otherStyle>
      <a:defPPr>
        <a:defRPr/>
      </a:defPPr>
      <a:lvl1pPr marL="0" algn="l" defTabSz="685983" rtl="0" eaLnBrk="1" latinLnBrk="0" hangingPunct="1">
        <a:defRPr sz="1350" kern="1200">
          <a:solidFill>
            <a:schemeClr val="tx1"/>
          </a:solidFill>
          <a:latin typeface="+mn-lt"/>
          <a:ea typeface="+mn-ea"/>
          <a:cs typeface="+mn-cs"/>
        </a:defRPr>
      </a:lvl1pPr>
      <a:lvl2pPr marL="342991" algn="l" defTabSz="685983" rtl="0" eaLnBrk="1" latinLnBrk="0" hangingPunct="1">
        <a:defRPr sz="1350" kern="1200">
          <a:solidFill>
            <a:schemeClr val="tx1"/>
          </a:solidFill>
          <a:latin typeface="+mn-lt"/>
          <a:ea typeface="+mn-ea"/>
          <a:cs typeface="+mn-cs"/>
        </a:defRPr>
      </a:lvl2pPr>
      <a:lvl3pPr marL="685983" algn="l" defTabSz="685983" rtl="0" eaLnBrk="1" latinLnBrk="0" hangingPunct="1">
        <a:defRPr sz="1350" kern="1200">
          <a:solidFill>
            <a:schemeClr val="tx1"/>
          </a:solidFill>
          <a:latin typeface="+mn-lt"/>
          <a:ea typeface="+mn-ea"/>
          <a:cs typeface="+mn-cs"/>
        </a:defRPr>
      </a:lvl3pPr>
      <a:lvl4pPr marL="1028974" algn="l" defTabSz="685983" rtl="0" eaLnBrk="1" latinLnBrk="0" hangingPunct="1">
        <a:defRPr sz="1350" kern="1200">
          <a:solidFill>
            <a:schemeClr val="tx1"/>
          </a:solidFill>
          <a:latin typeface="+mn-lt"/>
          <a:ea typeface="+mn-ea"/>
          <a:cs typeface="+mn-cs"/>
        </a:defRPr>
      </a:lvl4pPr>
      <a:lvl5pPr marL="1371966" algn="l" defTabSz="685983" rtl="0" eaLnBrk="1" latinLnBrk="0" hangingPunct="1">
        <a:defRPr sz="1350" kern="1200">
          <a:solidFill>
            <a:schemeClr val="tx1"/>
          </a:solidFill>
          <a:latin typeface="+mn-lt"/>
          <a:ea typeface="+mn-ea"/>
          <a:cs typeface="+mn-cs"/>
        </a:defRPr>
      </a:lvl5pPr>
      <a:lvl6pPr marL="1714957" algn="l" defTabSz="685983" rtl="0" eaLnBrk="1" latinLnBrk="0" hangingPunct="1">
        <a:defRPr sz="1350" kern="1200">
          <a:solidFill>
            <a:schemeClr val="tx1"/>
          </a:solidFill>
          <a:latin typeface="+mn-lt"/>
          <a:ea typeface="+mn-ea"/>
          <a:cs typeface="+mn-cs"/>
        </a:defRPr>
      </a:lvl6pPr>
      <a:lvl7pPr marL="2057949" algn="l" defTabSz="685983" rtl="0" eaLnBrk="1" latinLnBrk="0" hangingPunct="1">
        <a:defRPr sz="1350" kern="1200">
          <a:solidFill>
            <a:schemeClr val="tx1"/>
          </a:solidFill>
          <a:latin typeface="+mn-lt"/>
          <a:ea typeface="+mn-ea"/>
          <a:cs typeface="+mn-cs"/>
        </a:defRPr>
      </a:lvl7pPr>
      <a:lvl8pPr marL="2400940" algn="l" defTabSz="685983" rtl="0" eaLnBrk="1" latinLnBrk="0" hangingPunct="1">
        <a:defRPr sz="1350" kern="1200">
          <a:solidFill>
            <a:schemeClr val="tx1"/>
          </a:solidFill>
          <a:latin typeface="+mn-lt"/>
          <a:ea typeface="+mn-ea"/>
          <a:cs typeface="+mn-cs"/>
        </a:defRPr>
      </a:lvl8pPr>
      <a:lvl9pPr marL="2743932" algn="l" defTabSz="685983" rtl="0" eaLnBrk="1" latinLnBrk="0" hangingPunct="1">
        <a:defRPr sz="135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orient="horz" pos="2160">
          <p15:clr>
            <a:srgbClr val="F26B43"/>
          </p15:clr>
        </p15:guide>
        <p15:guide id="2" pos="2880">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5.xml"/><Relationship Id="rId4" Type="http://schemas.openxmlformats.org/officeDocument/2006/relationships/image" Target="../media/image13.png"/></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notesSlide" Target="../notesSlides/notesSlide4.xml"/><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2" Type="http://schemas.openxmlformats.org/officeDocument/2006/relationships/chart" Target="../charts/chart3.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notesSlide" Target="../notesSlides/notesSlide5.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5.xml"/><Relationship Id="rId4" Type="http://schemas.openxmlformats.org/officeDocument/2006/relationships/image" Target="cid:image001.jpg@01D45010.4E03D5C0" TargetMode="External"/></Relationships>
</file>

<file path=ppt/slides/_rels/slide19.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chart" Target="../charts/chart5.xml"/><Relationship Id="rId1" Type="http://schemas.openxmlformats.org/officeDocument/2006/relationships/slideLayout" Target="../slideLayouts/slideLayout5.xml"/><Relationship Id="rId4" Type="http://schemas.openxmlformats.org/officeDocument/2006/relationships/chart" Target="../charts/chart7.xml"/></Relationships>
</file>

<file path=ppt/slides/_rels/slide2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xml"/></Relationships>
</file>

<file path=ppt/slides/_rels/slide28.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2.png"/><Relationship Id="rId7" Type="http://schemas.openxmlformats.org/officeDocument/2006/relationships/image" Target="../media/image26.png"/><Relationship Id="rId2" Type="http://schemas.openxmlformats.org/officeDocument/2006/relationships/chart" Target="../charts/chart10.xml"/><Relationship Id="rId1" Type="http://schemas.openxmlformats.org/officeDocument/2006/relationships/slideLayout" Target="../slideLayouts/slideLayout5.xml"/><Relationship Id="rId6" Type="http://schemas.openxmlformats.org/officeDocument/2006/relationships/image" Target="../media/image25.png"/><Relationship Id="rId5" Type="http://schemas.openxmlformats.org/officeDocument/2006/relationships/image" Target="../media/image24.png"/><Relationship Id="rId10" Type="http://schemas.openxmlformats.org/officeDocument/2006/relationships/image" Target="../media/image29.png"/><Relationship Id="rId4" Type="http://schemas.openxmlformats.org/officeDocument/2006/relationships/image" Target="../media/image23.png"/><Relationship Id="rId9" Type="http://schemas.openxmlformats.org/officeDocument/2006/relationships/image" Target="../media/image28.png"/></Relationships>
</file>

<file path=ppt/slides/_rels/slide29.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chart" Target="../charts/chart11.xml"/><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notesSlide" Target="../notesSlides/notesSlide6.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chart" Target="../charts/chart12.xml"/><Relationship Id="rId1" Type="http://schemas.openxmlformats.org/officeDocument/2006/relationships/slideLayout" Target="../slideLayouts/slideLayout5.xml"/><Relationship Id="rId4" Type="http://schemas.openxmlformats.org/officeDocument/2006/relationships/image" Target="../media/image34.png"/></Relationships>
</file>

<file path=ppt/slides/_rels/slide34.xml.rels><?xml version="1.0" encoding="UTF-8" standalone="yes"?>
<Relationships xmlns="http://schemas.openxmlformats.org/package/2006/relationships"><Relationship Id="rId2" Type="http://schemas.openxmlformats.org/officeDocument/2006/relationships/image" Target="../media/image35.emf"/><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2" Type="http://schemas.openxmlformats.org/officeDocument/2006/relationships/image" Target="../media/image36.emf"/><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3" Type="http://schemas.openxmlformats.org/officeDocument/2006/relationships/image" Target="../media/image37.emf"/><Relationship Id="rId2" Type="http://schemas.openxmlformats.org/officeDocument/2006/relationships/notesSlide" Target="../notesSlides/notesSlide7.xml"/><Relationship Id="rId1" Type="http://schemas.openxmlformats.org/officeDocument/2006/relationships/slideLayout" Target="../slideLayouts/slideLayout5.xml"/></Relationships>
</file>

<file path=ppt/slides/_rels/slide37.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38.xml.rels><?xml version="1.0" encoding="UTF-8" standalone="yes"?>
<Relationships xmlns="http://schemas.openxmlformats.org/package/2006/relationships"><Relationship Id="rId2" Type="http://schemas.openxmlformats.org/officeDocument/2006/relationships/image" Target="../media/image38.jpg"/><Relationship Id="rId1" Type="http://schemas.openxmlformats.org/officeDocument/2006/relationships/slideLayout" Target="../slideLayouts/slideLayout9.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1.xml.rels><?xml version="1.0" encoding="UTF-8" standalone="yes"?>
<Relationships xmlns="http://schemas.openxmlformats.org/package/2006/relationships"><Relationship Id="rId2" Type="http://schemas.openxmlformats.org/officeDocument/2006/relationships/image" Target="../media/image39.jpg"/><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43.xml.rels><?xml version="1.0" encoding="UTF-8" standalone="yes"?>
<Relationships xmlns="http://schemas.openxmlformats.org/package/2006/relationships"><Relationship Id="rId2" Type="http://schemas.openxmlformats.org/officeDocument/2006/relationships/image" Target="../media/image40.jpg"/><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8.xml"/><Relationship Id="rId1" Type="http://schemas.openxmlformats.org/officeDocument/2006/relationships/slideLayout" Target="../slideLayouts/slideLayout5.xml"/></Relationships>
</file>

<file path=ppt/slides/_rels/slide45.xml.rels><?xml version="1.0" encoding="UTF-8" standalone="yes"?>
<Relationships xmlns="http://schemas.openxmlformats.org/package/2006/relationships"><Relationship Id="rId2" Type="http://schemas.openxmlformats.org/officeDocument/2006/relationships/chart" Target="../charts/chart15.xml"/><Relationship Id="rId1" Type="http://schemas.openxmlformats.org/officeDocument/2006/relationships/slideLayout" Target="../slideLayouts/slideLayout5.xml"/></Relationships>
</file>

<file path=ppt/slides/_rels/slide46.xml.rels><?xml version="1.0" encoding="UTF-8" standalone="yes"?>
<Relationships xmlns="http://schemas.openxmlformats.org/package/2006/relationships"><Relationship Id="rId2" Type="http://schemas.openxmlformats.org/officeDocument/2006/relationships/image" Target="../media/image41.png"/><Relationship Id="rId1" Type="http://schemas.openxmlformats.org/officeDocument/2006/relationships/slideLayout" Target="../slideLayouts/slideLayout5.xml"/></Relationships>
</file>

<file path=ppt/slides/_rels/slide47.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5.xml"/></Relationships>
</file>

<file path=ppt/slides/_rels/slide48.xml.rels><?xml version="1.0" encoding="UTF-8" standalone="yes"?>
<Relationships xmlns="http://schemas.openxmlformats.org/package/2006/relationships"><Relationship Id="rId2" Type="http://schemas.openxmlformats.org/officeDocument/2006/relationships/image" Target="../media/image43.jpg"/><Relationship Id="rId1" Type="http://schemas.openxmlformats.org/officeDocument/2006/relationships/slideLayout" Target="../slideLayouts/slideLayout9.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52.xml.rels><?xml version="1.0" encoding="UTF-8" standalone="yes"?>
<Relationships xmlns="http://schemas.openxmlformats.org/package/2006/relationships"><Relationship Id="rId2" Type="http://schemas.openxmlformats.org/officeDocument/2006/relationships/image" Target="../media/image44.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1.xml"/><Relationship Id="rId1" Type="http://schemas.openxmlformats.org/officeDocument/2006/relationships/slideLayout" Target="../slideLayouts/slideLayout5.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45DE5EA-F89B-0745-BBD6-DFBB805ADC19}"/>
              </a:ext>
            </a:extLst>
          </p:cNvPr>
          <p:cNvSpPr>
            <a:spLocks noGrp="1"/>
          </p:cNvSpPr>
          <p:nvPr>
            <p:ph type="ctrTitle"/>
          </p:nvPr>
        </p:nvSpPr>
        <p:spPr>
          <a:xfrm>
            <a:off x="1217931" y="1828801"/>
            <a:ext cx="9108826" cy="3028949"/>
          </a:xfrm>
        </p:spPr>
        <p:txBody>
          <a:bodyPr>
            <a:normAutofit/>
          </a:bodyPr>
          <a:lstStyle/>
          <a:p>
            <a:r>
              <a:rPr lang="en-US" sz="3000"/>
              <a:t>The situational analysis of older persons in Uganda: STUDY FINDINGS</a:t>
            </a:r>
            <a:endParaRPr lang="en-US" sz="3000" b="1">
              <a:solidFill>
                <a:schemeClr val="bg1"/>
              </a:solidFill>
            </a:endParaRPr>
          </a:p>
        </p:txBody>
      </p:sp>
      <p:sp>
        <p:nvSpPr>
          <p:cNvPr id="3" name="Subtitle 2">
            <a:extLst>
              <a:ext uri="{FF2B5EF4-FFF2-40B4-BE49-F238E27FC236}">
                <a16:creationId xmlns:a16="http://schemas.microsoft.com/office/drawing/2014/main" xmlns="" id="{7ED6D5D2-334B-1C45-A6B2-65EA2A8E44ED}"/>
              </a:ext>
            </a:extLst>
          </p:cNvPr>
          <p:cNvSpPr>
            <a:spLocks noGrp="1"/>
          </p:cNvSpPr>
          <p:nvPr>
            <p:ph type="subTitle" idx="1"/>
          </p:nvPr>
        </p:nvSpPr>
        <p:spPr/>
        <p:txBody>
          <a:bodyPr/>
          <a:lstStyle/>
          <a:p>
            <a:r>
              <a:rPr lang="en-US" b="1">
                <a:solidFill>
                  <a:schemeClr val="bg1"/>
                </a:solidFill>
              </a:rPr>
              <a:t>Kampala, September 2018</a:t>
            </a:r>
          </a:p>
        </p:txBody>
      </p:sp>
    </p:spTree>
    <p:extLst>
      <p:ext uri="{BB962C8B-B14F-4D97-AF65-F5344CB8AC3E}">
        <p14:creationId xmlns:p14="http://schemas.microsoft.com/office/powerpoint/2010/main" val="25695692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4">
            <a:extLst>
              <a:ext uri="{FF2B5EF4-FFF2-40B4-BE49-F238E27FC236}">
                <a16:creationId xmlns:a16="http://schemas.microsoft.com/office/drawing/2014/main" xmlns="" id="{2666AE22-FCF1-4947-8E97-20683C26C4AD}"/>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779488" y="0"/>
            <a:ext cx="10280474" cy="6858000"/>
          </a:xfrm>
          <a:prstGeom prst="rect">
            <a:avLst/>
          </a:prstGeom>
          <a:effectLst/>
        </p:spPr>
      </p:pic>
      <p:sp>
        <p:nvSpPr>
          <p:cNvPr id="8" name="Rectangle 7">
            <a:extLst>
              <a:ext uri="{FF2B5EF4-FFF2-40B4-BE49-F238E27FC236}">
                <a16:creationId xmlns:a16="http://schemas.microsoft.com/office/drawing/2014/main" xmlns="" id="{5188872D-4E75-1049-9027-D0BD77B12D86}"/>
              </a:ext>
            </a:extLst>
          </p:cNvPr>
          <p:cNvSpPr/>
          <p:nvPr/>
        </p:nvSpPr>
        <p:spPr>
          <a:xfrm>
            <a:off x="2788169" y="5683415"/>
            <a:ext cx="9403829"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Title 1">
            <a:extLst>
              <a:ext uri="{FF2B5EF4-FFF2-40B4-BE49-F238E27FC236}">
                <a16:creationId xmlns:a16="http://schemas.microsoft.com/office/drawing/2014/main" xmlns="" id="{D325806D-AC57-7D46-83E1-9BC0BE4F67DA}"/>
              </a:ext>
            </a:extLst>
          </p:cNvPr>
          <p:cNvSpPr txBox="1">
            <a:spLocks/>
          </p:cNvSpPr>
          <p:nvPr/>
        </p:nvSpPr>
        <p:spPr>
          <a:xfrm>
            <a:off x="2788169" y="5701077"/>
            <a:ext cx="9403831" cy="794745"/>
          </a:xfrm>
          <a:prstGeom prst="rect">
            <a:avLst/>
          </a:prstGeom>
        </p:spPr>
        <p:txBody>
          <a:bodyPr/>
          <a:lstStyle>
            <a:lvl1pPr algn="l" defTabSz="685983" rtl="0" eaLnBrk="1" latinLnBrk="0" hangingPunct="1">
              <a:lnSpc>
                <a:spcPct val="90000"/>
              </a:lnSpc>
              <a:spcBef>
                <a:spcPct val="0"/>
              </a:spcBef>
              <a:buNone/>
              <a:defRPr sz="3001" b="1" kern="1200" cap="all" baseline="0">
                <a:solidFill>
                  <a:schemeClr val="bg1"/>
                </a:solidFill>
                <a:latin typeface="PT Sans" panose="020B0503020203020204" pitchFamily="34" charset="77"/>
                <a:ea typeface="+mj-ea"/>
                <a:cs typeface="+mj-cs"/>
              </a:defRPr>
            </a:lvl1pPr>
          </a:lstStyle>
          <a:p>
            <a:r>
              <a:rPr lang="en-US" sz="3600"/>
              <a:t>Overview: situation of older persons</a:t>
            </a:r>
          </a:p>
        </p:txBody>
      </p:sp>
      <p:cxnSp>
        <p:nvCxnSpPr>
          <p:cNvPr id="10" name="Straight Connector 9">
            <a:extLst>
              <a:ext uri="{FF2B5EF4-FFF2-40B4-BE49-F238E27FC236}">
                <a16:creationId xmlns:a16="http://schemas.microsoft.com/office/drawing/2014/main" xmlns="" id="{EE1C62EB-18DE-6142-AC10-30A31A04BF42}"/>
              </a:ext>
            </a:extLst>
          </p:cNvPr>
          <p:cNvCxnSpPr>
            <a:cxnSpLocks/>
          </p:cNvCxnSpPr>
          <p:nvPr/>
        </p:nvCxnSpPr>
        <p:spPr>
          <a:xfrm>
            <a:off x="2772353" y="5683414"/>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889971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0507B269-72A3-B54B-BFF3-3DDC8C73E1E5}"/>
              </a:ext>
            </a:extLst>
          </p:cNvPr>
          <p:cNvSpPr>
            <a:spLocks noGrp="1"/>
          </p:cNvSpPr>
          <p:nvPr>
            <p:ph sz="half" idx="2"/>
          </p:nvPr>
        </p:nvSpPr>
        <p:spPr>
          <a:xfrm>
            <a:off x="7092005" y="2064997"/>
            <a:ext cx="4196702" cy="3736428"/>
          </a:xfrm>
          <a:solidFill>
            <a:schemeClr val="bg1">
              <a:lumMod val="95000"/>
            </a:schemeClr>
          </a:solidFill>
          <a:ln>
            <a:noFill/>
          </a:ln>
        </p:spPr>
        <p:txBody>
          <a:bodyPr>
            <a:normAutofit/>
          </a:bodyPr>
          <a:lstStyle/>
          <a:p>
            <a:r>
              <a:rPr lang="en-US" sz="2000" b="1">
                <a:solidFill>
                  <a:srgbClr val="003971"/>
                </a:solidFill>
              </a:rPr>
              <a:t>2.9 per cent </a:t>
            </a:r>
            <a:r>
              <a:rPr lang="en-US" sz="2000"/>
              <a:t>of population is above 60 years</a:t>
            </a:r>
          </a:p>
          <a:p>
            <a:r>
              <a:rPr lang="en-GB" sz="2000" b="1">
                <a:solidFill>
                  <a:srgbClr val="F05D3B"/>
                </a:solidFill>
              </a:rPr>
              <a:t>17 per cent </a:t>
            </a:r>
            <a:r>
              <a:rPr lang="en-GB" sz="2000"/>
              <a:t>of households have an older person </a:t>
            </a:r>
          </a:p>
          <a:p>
            <a:r>
              <a:rPr lang="en-US" sz="2000" b="1">
                <a:solidFill>
                  <a:srgbClr val="2F8B9B"/>
                </a:solidFill>
              </a:rPr>
              <a:t>55 per cent </a:t>
            </a:r>
            <a:r>
              <a:rPr lang="en-US" sz="2000"/>
              <a:t>of older persons are women</a:t>
            </a:r>
          </a:p>
          <a:p>
            <a:r>
              <a:rPr lang="en-US" sz="2000" b="1">
                <a:solidFill>
                  <a:srgbClr val="ECB102"/>
                </a:solidFill>
              </a:rPr>
              <a:t>Highest share </a:t>
            </a:r>
            <a:r>
              <a:rPr lang="en-US" sz="2000"/>
              <a:t>of older persons in </a:t>
            </a:r>
            <a:r>
              <a:rPr lang="en-US" sz="2000" b="1" err="1">
                <a:solidFill>
                  <a:srgbClr val="ECB102"/>
                </a:solidFill>
              </a:rPr>
              <a:t>Kigezi</a:t>
            </a:r>
            <a:r>
              <a:rPr lang="en-US" sz="2000" b="1">
                <a:solidFill>
                  <a:srgbClr val="ECB102"/>
                </a:solidFill>
              </a:rPr>
              <a:t> </a:t>
            </a:r>
          </a:p>
          <a:p>
            <a:r>
              <a:rPr lang="en-US" sz="2000" b="1">
                <a:solidFill>
                  <a:srgbClr val="7030A0"/>
                </a:solidFill>
              </a:rPr>
              <a:t>Lowest share </a:t>
            </a:r>
            <a:r>
              <a:rPr lang="en-US" sz="2000"/>
              <a:t>of older persons in </a:t>
            </a:r>
            <a:r>
              <a:rPr lang="en-US" sz="2000" b="1">
                <a:solidFill>
                  <a:srgbClr val="7030A0"/>
                </a:solidFill>
              </a:rPr>
              <a:t>Kampala</a:t>
            </a:r>
          </a:p>
        </p:txBody>
      </p:sp>
      <p:sp>
        <p:nvSpPr>
          <p:cNvPr id="4" name="Title 3">
            <a:extLst>
              <a:ext uri="{FF2B5EF4-FFF2-40B4-BE49-F238E27FC236}">
                <a16:creationId xmlns:a16="http://schemas.microsoft.com/office/drawing/2014/main" xmlns="" id="{D929F502-B994-7745-90C8-6F310E58DCDC}"/>
              </a:ext>
            </a:extLst>
          </p:cNvPr>
          <p:cNvSpPr>
            <a:spLocks noGrp="1"/>
          </p:cNvSpPr>
          <p:nvPr>
            <p:ph type="title"/>
          </p:nvPr>
        </p:nvSpPr>
        <p:spPr/>
        <p:txBody>
          <a:bodyPr>
            <a:normAutofit/>
          </a:bodyPr>
          <a:lstStyle/>
          <a:p>
            <a:r>
              <a:rPr lang="en-US"/>
              <a:t>Older persons in Uganda in 2018</a:t>
            </a:r>
          </a:p>
        </p:txBody>
      </p:sp>
      <p:pic>
        <p:nvPicPr>
          <p:cNvPr id="5" name="Content Placeholder 4">
            <a:extLst>
              <a:ext uri="{FF2B5EF4-FFF2-40B4-BE49-F238E27FC236}">
                <a16:creationId xmlns:a16="http://schemas.microsoft.com/office/drawing/2014/main" xmlns="" id="{CAE52AFD-BA3D-7D49-8FCF-90EF34319DF5}"/>
              </a:ext>
            </a:extLst>
          </p:cNvPr>
          <p:cNvPicPr>
            <a:picLocks noGrp="1"/>
          </p:cNvPicPr>
          <p:nvPr>
            <p:ph sz="half" idx="1"/>
          </p:nvPr>
        </p:nvPicPr>
        <p:blipFill>
          <a:blip r:embed="rId2" cstate="print">
            <a:extLst>
              <a:ext uri="{28A0092B-C50C-407E-A947-70E740481C1C}">
                <a14:useLocalDpi xmlns:a14="http://schemas.microsoft.com/office/drawing/2010/main" val="0"/>
              </a:ext>
            </a:extLst>
          </a:blip>
          <a:stretch>
            <a:fillRect/>
          </a:stretch>
        </p:blipFill>
        <p:spPr>
          <a:xfrm>
            <a:off x="207403" y="1828800"/>
            <a:ext cx="6884602" cy="5017198"/>
          </a:xfrm>
          <a:prstGeom prst="rect">
            <a:avLst/>
          </a:prstGeom>
        </p:spPr>
      </p:pic>
      <p:sp>
        <p:nvSpPr>
          <p:cNvPr id="8" name="TextBox 7">
            <a:extLst>
              <a:ext uri="{FF2B5EF4-FFF2-40B4-BE49-F238E27FC236}">
                <a16:creationId xmlns:a16="http://schemas.microsoft.com/office/drawing/2014/main" xmlns="" id="{ECAA2796-1E1C-AD48-A976-20F8443760ED}"/>
              </a:ext>
            </a:extLst>
          </p:cNvPr>
          <p:cNvSpPr txBox="1"/>
          <p:nvPr/>
        </p:nvSpPr>
        <p:spPr>
          <a:xfrm>
            <a:off x="468981" y="1330059"/>
            <a:ext cx="6859507" cy="523220"/>
          </a:xfrm>
          <a:prstGeom prst="rect">
            <a:avLst/>
          </a:prstGeom>
          <a:noFill/>
        </p:spPr>
        <p:txBody>
          <a:bodyPr wrap="none" rtlCol="0">
            <a:spAutoFit/>
          </a:bodyPr>
          <a:lstStyle/>
          <a:p>
            <a:r>
              <a:rPr lang="en-GB" sz="2000" b="1">
                <a:solidFill>
                  <a:srgbClr val="003971"/>
                </a:solidFill>
                <a:latin typeface="PT Sans" panose="020B0503020203020204" pitchFamily="34" charset="77"/>
              </a:rPr>
              <a:t>Share and total number of older people, by 15 sub-regions </a:t>
            </a:r>
            <a:r>
              <a:rPr lang="en-GB" sz="2000">
                <a:solidFill>
                  <a:srgbClr val="003971"/>
                </a:solidFill>
                <a:latin typeface="PT Sans" panose="020B0503020203020204" pitchFamily="34" charset="77"/>
              </a:rPr>
              <a:t> </a:t>
            </a:r>
            <a:r>
              <a:rPr lang="en-GB" sz="2800">
                <a:solidFill>
                  <a:srgbClr val="003971"/>
                </a:solidFill>
                <a:latin typeface="PT Sans" panose="020B0503020203020204" pitchFamily="34" charset="77"/>
              </a:rPr>
              <a:t> </a:t>
            </a:r>
            <a:r>
              <a:rPr lang="en-GB" sz="2000">
                <a:solidFill>
                  <a:srgbClr val="003971"/>
                </a:solidFill>
                <a:latin typeface="PT Sans" panose="020B0503020203020204" pitchFamily="34" charset="77"/>
              </a:rPr>
              <a:t> </a:t>
            </a:r>
            <a:endParaRPr lang="en-US" sz="2800">
              <a:solidFill>
                <a:srgbClr val="003971"/>
              </a:solidFill>
              <a:latin typeface="PT Sans" panose="020B0503020203020204" pitchFamily="34" charset="77"/>
            </a:endParaRPr>
          </a:p>
        </p:txBody>
      </p:sp>
    </p:spTree>
    <p:extLst>
      <p:ext uri="{BB962C8B-B14F-4D97-AF65-F5344CB8AC3E}">
        <p14:creationId xmlns:p14="http://schemas.microsoft.com/office/powerpoint/2010/main" val="7130412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8F423FA-50DB-2A49-95F5-313AE2523400}"/>
              </a:ext>
            </a:extLst>
          </p:cNvPr>
          <p:cNvSpPr>
            <a:spLocks noGrp="1"/>
          </p:cNvSpPr>
          <p:nvPr>
            <p:ph sz="half" idx="1"/>
          </p:nvPr>
        </p:nvSpPr>
        <p:spPr>
          <a:xfrm>
            <a:off x="232498" y="1499403"/>
            <a:ext cx="2620145" cy="4151889"/>
          </a:xfrm>
          <a:solidFill>
            <a:srgbClr val="003971">
              <a:alpha val="69804"/>
            </a:srgbClr>
          </a:solidFill>
        </p:spPr>
        <p:txBody>
          <a:bodyPr>
            <a:noAutofit/>
          </a:bodyPr>
          <a:lstStyle/>
          <a:p>
            <a:r>
              <a:rPr lang="en-US" sz="2500">
                <a:solidFill>
                  <a:schemeClr val="bg1"/>
                </a:solidFill>
              </a:rPr>
              <a:t>At present, Uganda is not a rapidly ageing population </a:t>
            </a:r>
          </a:p>
          <a:p>
            <a:r>
              <a:rPr lang="en-US" sz="2500">
                <a:solidFill>
                  <a:schemeClr val="bg1"/>
                </a:solidFill>
              </a:rPr>
              <a:t>Between </a:t>
            </a:r>
            <a:r>
              <a:rPr lang="en-US" sz="2500" b="1">
                <a:solidFill>
                  <a:schemeClr val="bg1"/>
                </a:solidFill>
              </a:rPr>
              <a:t>2050 and 2070</a:t>
            </a:r>
            <a:r>
              <a:rPr lang="en-US" sz="2500">
                <a:solidFill>
                  <a:schemeClr val="bg1"/>
                </a:solidFill>
              </a:rPr>
              <a:t>, number of older persons will increase by </a:t>
            </a:r>
            <a:r>
              <a:rPr lang="en-US" sz="2500" b="1">
                <a:solidFill>
                  <a:schemeClr val="bg1"/>
                </a:solidFill>
              </a:rPr>
              <a:t>more than 2 times</a:t>
            </a:r>
          </a:p>
        </p:txBody>
      </p:sp>
      <p:sp>
        <p:nvSpPr>
          <p:cNvPr id="4" name="Title 3">
            <a:extLst>
              <a:ext uri="{FF2B5EF4-FFF2-40B4-BE49-F238E27FC236}">
                <a16:creationId xmlns:a16="http://schemas.microsoft.com/office/drawing/2014/main" xmlns="" id="{3E295899-881C-E341-94F7-F457F9A5B04B}"/>
              </a:ext>
            </a:extLst>
          </p:cNvPr>
          <p:cNvSpPr>
            <a:spLocks noGrp="1"/>
          </p:cNvSpPr>
          <p:nvPr>
            <p:ph type="title"/>
          </p:nvPr>
        </p:nvSpPr>
        <p:spPr/>
        <p:txBody>
          <a:bodyPr/>
          <a:lstStyle/>
          <a:p>
            <a:r>
              <a:rPr lang="en-US"/>
              <a:t>UGANDA: On the way to become An ageing population </a:t>
            </a:r>
          </a:p>
        </p:txBody>
      </p:sp>
      <p:grpSp>
        <p:nvGrpSpPr>
          <p:cNvPr id="12" name="Group 11">
            <a:extLst>
              <a:ext uri="{FF2B5EF4-FFF2-40B4-BE49-F238E27FC236}">
                <a16:creationId xmlns:a16="http://schemas.microsoft.com/office/drawing/2014/main" xmlns="" id="{601841C8-70F5-D146-BF33-8601BF432A6C}"/>
              </a:ext>
            </a:extLst>
          </p:cNvPr>
          <p:cNvGrpSpPr/>
          <p:nvPr/>
        </p:nvGrpSpPr>
        <p:grpSpPr>
          <a:xfrm>
            <a:off x="3288627" y="1499404"/>
            <a:ext cx="8552078" cy="4367495"/>
            <a:chOff x="3248526" y="1756579"/>
            <a:chExt cx="8552078" cy="4367495"/>
          </a:xfrm>
        </p:grpSpPr>
        <p:graphicFrame>
          <p:nvGraphicFramePr>
            <p:cNvPr id="5" name="Chart 4">
              <a:extLst>
                <a:ext uri="{FF2B5EF4-FFF2-40B4-BE49-F238E27FC236}">
                  <a16:creationId xmlns:a16="http://schemas.microsoft.com/office/drawing/2014/main" xmlns="" id="{D7185D7C-0A83-5847-BACF-FBA606889391}"/>
                </a:ext>
              </a:extLst>
            </p:cNvPr>
            <p:cNvGraphicFramePr>
              <a:graphicFrameLocks/>
            </p:cNvGraphicFramePr>
            <p:nvPr>
              <p:extLst>
                <p:ext uri="{D42A27DB-BD31-4B8C-83A1-F6EECF244321}">
                  <p14:modId xmlns:p14="http://schemas.microsoft.com/office/powerpoint/2010/main" val="401514003"/>
                </p:ext>
              </p:extLst>
            </p:nvPr>
          </p:nvGraphicFramePr>
          <p:xfrm>
            <a:off x="3248526" y="2052954"/>
            <a:ext cx="6954254" cy="4071120"/>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a:extLst>
                <a:ext uri="{FF2B5EF4-FFF2-40B4-BE49-F238E27FC236}">
                  <a16:creationId xmlns:a16="http://schemas.microsoft.com/office/drawing/2014/main" xmlns="" id="{6045CF8C-A809-CF4D-912B-FFCB9862B306}"/>
                </a:ext>
              </a:extLst>
            </p:cNvPr>
            <p:cNvSpPr txBox="1"/>
            <p:nvPr/>
          </p:nvSpPr>
          <p:spPr>
            <a:xfrm>
              <a:off x="3682155" y="5150468"/>
              <a:ext cx="1223010" cy="246221"/>
            </a:xfrm>
            <a:prstGeom prst="rect">
              <a:avLst/>
            </a:prstGeom>
            <a:noFill/>
          </p:spPr>
          <p:txBody>
            <a:bodyPr wrap="square" rtlCol="0">
              <a:spAutoFit/>
            </a:bodyPr>
            <a:lstStyle/>
            <a:p>
              <a:r>
                <a:rPr lang="en-US" sz="1000" b="1">
                  <a:latin typeface="PT Sans" panose="020B0503020203020204" pitchFamily="34" charset="77"/>
                </a:rPr>
                <a:t>1.5 million</a:t>
              </a:r>
            </a:p>
          </p:txBody>
        </p:sp>
        <p:sp>
          <p:nvSpPr>
            <p:cNvPr id="7" name="TextBox 6">
              <a:extLst>
                <a:ext uri="{FF2B5EF4-FFF2-40B4-BE49-F238E27FC236}">
                  <a16:creationId xmlns:a16="http://schemas.microsoft.com/office/drawing/2014/main" xmlns="" id="{72B92E02-8BDA-AB47-87C2-66900B467D10}"/>
                </a:ext>
              </a:extLst>
            </p:cNvPr>
            <p:cNvSpPr txBox="1"/>
            <p:nvPr/>
          </p:nvSpPr>
          <p:spPr>
            <a:xfrm>
              <a:off x="6861445" y="3903848"/>
              <a:ext cx="1256507" cy="369332"/>
            </a:xfrm>
            <a:prstGeom prst="rect">
              <a:avLst/>
            </a:prstGeom>
            <a:noFill/>
          </p:spPr>
          <p:txBody>
            <a:bodyPr wrap="square" rtlCol="0">
              <a:spAutoFit/>
            </a:bodyPr>
            <a:lstStyle/>
            <a:p>
              <a:r>
                <a:rPr lang="en-US" b="1">
                  <a:latin typeface="PT Sans" panose="020B0503020203020204" pitchFamily="34" charset="77"/>
                </a:rPr>
                <a:t>6  million</a:t>
              </a:r>
            </a:p>
          </p:txBody>
        </p:sp>
        <p:sp>
          <p:nvSpPr>
            <p:cNvPr id="8" name="TextBox 7">
              <a:extLst>
                <a:ext uri="{FF2B5EF4-FFF2-40B4-BE49-F238E27FC236}">
                  <a16:creationId xmlns:a16="http://schemas.microsoft.com/office/drawing/2014/main" xmlns="" id="{A42100DB-001E-374A-B6CE-644BFE7EC9F6}"/>
                </a:ext>
              </a:extLst>
            </p:cNvPr>
            <p:cNvSpPr txBox="1"/>
            <p:nvPr/>
          </p:nvSpPr>
          <p:spPr>
            <a:xfrm>
              <a:off x="9250711" y="1756579"/>
              <a:ext cx="1499785" cy="400110"/>
            </a:xfrm>
            <a:prstGeom prst="rect">
              <a:avLst/>
            </a:prstGeom>
            <a:noFill/>
          </p:spPr>
          <p:txBody>
            <a:bodyPr wrap="square" rtlCol="0">
              <a:spAutoFit/>
            </a:bodyPr>
            <a:lstStyle/>
            <a:p>
              <a:r>
                <a:rPr lang="en-US" sz="2000" b="1">
                  <a:latin typeface="PT Sans" panose="020B0503020203020204" pitchFamily="34" charset="77"/>
                </a:rPr>
                <a:t>15 million</a:t>
              </a:r>
            </a:p>
          </p:txBody>
        </p:sp>
        <p:pic>
          <p:nvPicPr>
            <p:cNvPr id="9" name="Picture 8">
              <a:extLst>
                <a:ext uri="{FF2B5EF4-FFF2-40B4-BE49-F238E27FC236}">
                  <a16:creationId xmlns:a16="http://schemas.microsoft.com/office/drawing/2014/main" xmlns="" id="{62A3BEF0-8513-0C43-80F4-F1784B5534F0}"/>
                </a:ext>
              </a:extLst>
            </p:cNvPr>
            <p:cNvPicPr>
              <a:picLocks noChangeAspect="1"/>
            </p:cNvPicPr>
            <p:nvPr/>
          </p:nvPicPr>
          <p:blipFill>
            <a:blip r:embed="rId4"/>
            <a:stretch>
              <a:fillRect/>
            </a:stretch>
          </p:blipFill>
          <p:spPr>
            <a:xfrm>
              <a:off x="3724623" y="5396689"/>
              <a:ext cx="360000" cy="360000"/>
            </a:xfrm>
            <a:prstGeom prst="rect">
              <a:avLst/>
            </a:prstGeom>
          </p:spPr>
        </p:pic>
        <p:pic>
          <p:nvPicPr>
            <p:cNvPr id="10" name="Picture 9">
              <a:extLst>
                <a:ext uri="{FF2B5EF4-FFF2-40B4-BE49-F238E27FC236}">
                  <a16:creationId xmlns:a16="http://schemas.microsoft.com/office/drawing/2014/main" xmlns="" id="{CEB62EE1-E363-D44F-9FFF-9A216B187182}"/>
                </a:ext>
              </a:extLst>
            </p:cNvPr>
            <p:cNvPicPr>
              <a:picLocks noChangeAspect="1"/>
            </p:cNvPicPr>
            <p:nvPr/>
          </p:nvPicPr>
          <p:blipFill>
            <a:blip r:embed="rId4"/>
            <a:stretch>
              <a:fillRect/>
            </a:stretch>
          </p:blipFill>
          <p:spPr>
            <a:xfrm>
              <a:off x="6769699" y="4328010"/>
              <a:ext cx="1440000" cy="1440000"/>
            </a:xfrm>
            <a:prstGeom prst="rect">
              <a:avLst/>
            </a:prstGeom>
          </p:spPr>
        </p:pic>
        <p:pic>
          <p:nvPicPr>
            <p:cNvPr id="11" name="Picture 10">
              <a:extLst>
                <a:ext uri="{FF2B5EF4-FFF2-40B4-BE49-F238E27FC236}">
                  <a16:creationId xmlns:a16="http://schemas.microsoft.com/office/drawing/2014/main" xmlns="" id="{9D1EDFEB-254A-CB43-908E-69102B61FEFF}"/>
                </a:ext>
              </a:extLst>
            </p:cNvPr>
            <p:cNvPicPr>
              <a:picLocks noChangeAspect="1"/>
            </p:cNvPicPr>
            <p:nvPr/>
          </p:nvPicPr>
          <p:blipFill>
            <a:blip r:embed="rId4"/>
            <a:stretch>
              <a:fillRect/>
            </a:stretch>
          </p:blipFill>
          <p:spPr>
            <a:xfrm>
              <a:off x="8200604" y="2156689"/>
              <a:ext cx="3600000" cy="3600000"/>
            </a:xfrm>
            <a:prstGeom prst="rect">
              <a:avLst/>
            </a:prstGeom>
          </p:spPr>
        </p:pic>
      </p:grpSp>
      <p:pic>
        <p:nvPicPr>
          <p:cNvPr id="14" name="Picture 13">
            <a:extLst>
              <a:ext uri="{FF2B5EF4-FFF2-40B4-BE49-F238E27FC236}">
                <a16:creationId xmlns:a16="http://schemas.microsoft.com/office/drawing/2014/main" xmlns="" id="{0E83E028-5C3E-DB49-A946-E0A25FBF823D}"/>
              </a:ext>
            </a:extLst>
          </p:cNvPr>
          <p:cNvPicPr>
            <a:picLocks noChangeAspect="1"/>
          </p:cNvPicPr>
          <p:nvPr/>
        </p:nvPicPr>
        <p:blipFill>
          <a:blip r:embed="rId4"/>
          <a:stretch>
            <a:fillRect/>
          </a:stretch>
        </p:blipFill>
        <p:spPr>
          <a:xfrm>
            <a:off x="5404666" y="4779514"/>
            <a:ext cx="720000" cy="720000"/>
          </a:xfrm>
          <a:prstGeom prst="rect">
            <a:avLst/>
          </a:prstGeom>
        </p:spPr>
      </p:pic>
      <p:sp>
        <p:nvSpPr>
          <p:cNvPr id="15" name="TextBox 14">
            <a:extLst>
              <a:ext uri="{FF2B5EF4-FFF2-40B4-BE49-F238E27FC236}">
                <a16:creationId xmlns:a16="http://schemas.microsoft.com/office/drawing/2014/main" xmlns="" id="{F8810568-D17C-764B-8930-3A1DBDAA6C92}"/>
              </a:ext>
            </a:extLst>
          </p:cNvPr>
          <p:cNvSpPr txBox="1"/>
          <p:nvPr/>
        </p:nvSpPr>
        <p:spPr>
          <a:xfrm>
            <a:off x="5368798" y="4469389"/>
            <a:ext cx="1223010" cy="307777"/>
          </a:xfrm>
          <a:prstGeom prst="rect">
            <a:avLst/>
          </a:prstGeom>
          <a:noFill/>
        </p:spPr>
        <p:txBody>
          <a:bodyPr wrap="square" rtlCol="0">
            <a:spAutoFit/>
          </a:bodyPr>
          <a:lstStyle/>
          <a:p>
            <a:r>
              <a:rPr lang="en-US" sz="1400" b="1">
                <a:latin typeface="PT Sans" panose="020B0503020203020204" pitchFamily="34" charset="77"/>
              </a:rPr>
              <a:t>3 million</a:t>
            </a:r>
          </a:p>
        </p:txBody>
      </p:sp>
    </p:spTree>
    <p:extLst>
      <p:ext uri="{BB962C8B-B14F-4D97-AF65-F5344CB8AC3E}">
        <p14:creationId xmlns:p14="http://schemas.microsoft.com/office/powerpoint/2010/main" val="1947947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5D3F669-6FEC-3244-889C-B57C6FA2D3FC}"/>
              </a:ext>
            </a:extLst>
          </p:cNvPr>
          <p:cNvSpPr>
            <a:spLocks noGrp="1"/>
          </p:cNvSpPr>
          <p:nvPr>
            <p:ph sz="half" idx="2"/>
          </p:nvPr>
        </p:nvSpPr>
        <p:spPr>
          <a:xfrm>
            <a:off x="232498" y="1878911"/>
            <a:ext cx="3596481" cy="3213789"/>
          </a:xfrm>
          <a:solidFill>
            <a:srgbClr val="003971">
              <a:alpha val="69804"/>
            </a:srgbClr>
          </a:solidFill>
        </p:spPr>
        <p:txBody>
          <a:bodyPr>
            <a:normAutofit/>
          </a:bodyPr>
          <a:lstStyle/>
          <a:p>
            <a:r>
              <a:rPr lang="en-US" sz="2400">
                <a:solidFill>
                  <a:schemeClr val="bg1"/>
                </a:solidFill>
              </a:rPr>
              <a:t>Average </a:t>
            </a:r>
            <a:r>
              <a:rPr lang="en-US" sz="2400" b="1">
                <a:solidFill>
                  <a:schemeClr val="bg1"/>
                </a:solidFill>
              </a:rPr>
              <a:t>life expectancy at 60 years</a:t>
            </a:r>
            <a:r>
              <a:rPr lang="en-US" sz="2400">
                <a:solidFill>
                  <a:schemeClr val="bg1"/>
                </a:solidFill>
              </a:rPr>
              <a:t> is </a:t>
            </a:r>
            <a:r>
              <a:rPr lang="en-US" sz="2400" b="1">
                <a:solidFill>
                  <a:schemeClr val="bg1"/>
                </a:solidFill>
              </a:rPr>
              <a:t>more than 15 years </a:t>
            </a:r>
          </a:p>
          <a:p>
            <a:r>
              <a:rPr lang="en-US" sz="2400" b="1">
                <a:solidFill>
                  <a:schemeClr val="bg1"/>
                </a:solidFill>
              </a:rPr>
              <a:t>Average healthy life expectancy </a:t>
            </a:r>
            <a:r>
              <a:rPr lang="en-US" sz="2400">
                <a:solidFill>
                  <a:schemeClr val="bg1"/>
                </a:solidFill>
              </a:rPr>
              <a:t>is</a:t>
            </a:r>
            <a:r>
              <a:rPr lang="en-US" sz="2400" b="1">
                <a:solidFill>
                  <a:schemeClr val="bg1"/>
                </a:solidFill>
              </a:rPr>
              <a:t> 13 years</a:t>
            </a:r>
          </a:p>
          <a:p>
            <a:r>
              <a:rPr lang="en-US" sz="2400" b="1">
                <a:solidFill>
                  <a:schemeClr val="bg1"/>
                </a:solidFill>
              </a:rPr>
              <a:t>Women </a:t>
            </a:r>
            <a:r>
              <a:rPr lang="en-US" sz="2400">
                <a:solidFill>
                  <a:schemeClr val="bg1"/>
                </a:solidFill>
              </a:rPr>
              <a:t>have a </a:t>
            </a:r>
            <a:r>
              <a:rPr lang="en-US" sz="2400" b="1">
                <a:solidFill>
                  <a:schemeClr val="bg1"/>
                </a:solidFill>
              </a:rPr>
              <a:t>higher life expectancy </a:t>
            </a:r>
            <a:r>
              <a:rPr lang="en-US" sz="2400">
                <a:solidFill>
                  <a:schemeClr val="bg1"/>
                </a:solidFill>
              </a:rPr>
              <a:t>at 60 years</a:t>
            </a:r>
          </a:p>
        </p:txBody>
      </p:sp>
      <p:sp>
        <p:nvSpPr>
          <p:cNvPr id="4" name="Title 3">
            <a:extLst>
              <a:ext uri="{FF2B5EF4-FFF2-40B4-BE49-F238E27FC236}">
                <a16:creationId xmlns:a16="http://schemas.microsoft.com/office/drawing/2014/main" xmlns="" id="{68C1AC2C-BA96-754B-82B6-8DF6D7E41130}"/>
              </a:ext>
            </a:extLst>
          </p:cNvPr>
          <p:cNvSpPr>
            <a:spLocks noGrp="1"/>
          </p:cNvSpPr>
          <p:nvPr>
            <p:ph type="title"/>
          </p:nvPr>
        </p:nvSpPr>
        <p:spPr/>
        <p:txBody>
          <a:bodyPr/>
          <a:lstStyle/>
          <a:p>
            <a:r>
              <a:rPr lang="en-US"/>
              <a:t>INCREASING Life expectancy at 60 years</a:t>
            </a:r>
          </a:p>
        </p:txBody>
      </p:sp>
      <p:pic>
        <p:nvPicPr>
          <p:cNvPr id="5" name="Content Placeholder 4">
            <a:extLst>
              <a:ext uri="{FF2B5EF4-FFF2-40B4-BE49-F238E27FC236}">
                <a16:creationId xmlns:a16="http://schemas.microsoft.com/office/drawing/2014/main" xmlns="" id="{6D8421C6-0894-6F4F-AD25-24F1375DA383}"/>
              </a:ext>
            </a:extLst>
          </p:cNvPr>
          <p:cNvPicPr>
            <a:picLocks noGrp="1"/>
          </p:cNvPicPr>
          <p:nvPr>
            <p:ph sz="half" idx="1"/>
          </p:nvPr>
        </p:nvPicPr>
        <p:blipFill>
          <a:blip r:embed="rId2"/>
          <a:stretch>
            <a:fillRect/>
          </a:stretch>
        </p:blipFill>
        <p:spPr>
          <a:xfrm>
            <a:off x="4146322" y="2319502"/>
            <a:ext cx="7286625" cy="4082984"/>
          </a:xfrm>
          <a:prstGeom prst="rect">
            <a:avLst/>
          </a:prstGeom>
        </p:spPr>
      </p:pic>
      <p:sp>
        <p:nvSpPr>
          <p:cNvPr id="6" name="TextBox 5">
            <a:extLst>
              <a:ext uri="{FF2B5EF4-FFF2-40B4-BE49-F238E27FC236}">
                <a16:creationId xmlns:a16="http://schemas.microsoft.com/office/drawing/2014/main" xmlns="" id="{90063299-4528-9B4E-8068-A2FF055120B3}"/>
              </a:ext>
            </a:extLst>
          </p:cNvPr>
          <p:cNvSpPr txBox="1"/>
          <p:nvPr/>
        </p:nvSpPr>
        <p:spPr>
          <a:xfrm>
            <a:off x="4146322" y="1555745"/>
            <a:ext cx="7395032" cy="646331"/>
          </a:xfrm>
          <a:prstGeom prst="rect">
            <a:avLst/>
          </a:prstGeom>
          <a:noFill/>
        </p:spPr>
        <p:txBody>
          <a:bodyPr wrap="square" rtlCol="0">
            <a:spAutoFit/>
          </a:bodyPr>
          <a:lstStyle/>
          <a:p>
            <a:pPr>
              <a:lnSpc>
                <a:spcPct val="90000"/>
              </a:lnSpc>
            </a:pPr>
            <a:r>
              <a:rPr lang="en-GB" sz="2000" b="1">
                <a:solidFill>
                  <a:srgbClr val="003971"/>
                </a:solidFill>
                <a:latin typeface="PT Sans" panose="020B0503020203020204" pitchFamily="34" charset="77"/>
              </a:rPr>
              <a:t>Life expectancy of older persons at five-year age group, by sex and calculation year</a:t>
            </a:r>
            <a:r>
              <a:rPr lang="en-GB" sz="2000">
                <a:solidFill>
                  <a:srgbClr val="003971"/>
                </a:solidFill>
                <a:latin typeface="PT Sans" panose="020B0503020203020204" pitchFamily="34" charset="77"/>
              </a:rPr>
              <a:t> </a:t>
            </a:r>
            <a:endParaRPr lang="en-US" sz="2000">
              <a:solidFill>
                <a:srgbClr val="003971"/>
              </a:solidFill>
              <a:latin typeface="PT Sans" panose="020B0503020203020204" pitchFamily="34" charset="77"/>
            </a:endParaRPr>
          </a:p>
        </p:txBody>
      </p:sp>
      <p:cxnSp>
        <p:nvCxnSpPr>
          <p:cNvPr id="7" name="Straight Connector 6">
            <a:extLst>
              <a:ext uri="{FF2B5EF4-FFF2-40B4-BE49-F238E27FC236}">
                <a16:creationId xmlns:a16="http://schemas.microsoft.com/office/drawing/2014/main" xmlns="" id="{E1ABE16E-24C7-7447-91D6-2057B93494B8}"/>
              </a:ext>
            </a:extLst>
          </p:cNvPr>
          <p:cNvCxnSpPr>
            <a:cxnSpLocks/>
          </p:cNvCxnSpPr>
          <p:nvPr/>
        </p:nvCxnSpPr>
        <p:spPr>
          <a:xfrm>
            <a:off x="4129689" y="1329382"/>
            <a:ext cx="0" cy="5528618"/>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199977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29D1406-9EC0-5C4E-ABCB-0C812C4A5FE7}"/>
              </a:ext>
            </a:extLst>
          </p:cNvPr>
          <p:cNvSpPr>
            <a:spLocks noGrp="1"/>
          </p:cNvSpPr>
          <p:nvPr>
            <p:ph sz="half" idx="1"/>
          </p:nvPr>
        </p:nvSpPr>
        <p:spPr>
          <a:xfrm>
            <a:off x="360958" y="1295401"/>
            <a:ext cx="5799812" cy="4284938"/>
          </a:xfrm>
          <a:solidFill>
            <a:schemeClr val="bg1">
              <a:alpha val="69804"/>
            </a:schemeClr>
          </a:solidFill>
          <a:ln>
            <a:noFill/>
          </a:ln>
        </p:spPr>
        <p:txBody>
          <a:bodyPr>
            <a:normAutofit fontScale="55000" lnSpcReduction="20000"/>
          </a:bodyPr>
          <a:lstStyle/>
          <a:p>
            <a:pPr marL="34299" indent="0">
              <a:lnSpc>
                <a:spcPct val="120000"/>
              </a:lnSpc>
              <a:buNone/>
            </a:pPr>
            <a:r>
              <a:rPr lang="en-GB" sz="2900" b="1">
                <a:solidFill>
                  <a:srgbClr val="F05D3B"/>
                </a:solidFill>
              </a:rPr>
              <a:t>Average number of reported sick days increases significantly with age</a:t>
            </a:r>
          </a:p>
          <a:p>
            <a:pPr marL="34299" indent="0">
              <a:buNone/>
            </a:pPr>
            <a:r>
              <a:rPr lang="en-GB" sz="2500">
                <a:solidFill>
                  <a:schemeClr val="tx1">
                    <a:lumMod val="75000"/>
                    <a:lumOff val="25000"/>
                  </a:schemeClr>
                </a:solidFill>
              </a:rPr>
              <a:t>Age-related issues for older persons in Uganda include </a:t>
            </a:r>
          </a:p>
          <a:p>
            <a:r>
              <a:rPr lang="en-GB" sz="2500">
                <a:solidFill>
                  <a:schemeClr val="tx1">
                    <a:lumMod val="75000"/>
                    <a:lumOff val="25000"/>
                  </a:schemeClr>
                </a:solidFill>
              </a:rPr>
              <a:t>Arthritis</a:t>
            </a:r>
          </a:p>
          <a:p>
            <a:r>
              <a:rPr lang="en-GB" sz="2500">
                <a:solidFill>
                  <a:schemeClr val="tx1">
                    <a:lumMod val="75000"/>
                    <a:lumOff val="25000"/>
                  </a:schemeClr>
                </a:solidFill>
              </a:rPr>
              <a:t>Stroke </a:t>
            </a:r>
          </a:p>
          <a:p>
            <a:r>
              <a:rPr lang="en-GB" sz="2500">
                <a:solidFill>
                  <a:schemeClr val="tx1">
                    <a:lumMod val="75000"/>
                    <a:lumOff val="25000"/>
                  </a:schemeClr>
                </a:solidFill>
              </a:rPr>
              <a:t>Dementia</a:t>
            </a:r>
          </a:p>
          <a:p>
            <a:r>
              <a:rPr lang="en-GB" sz="2500">
                <a:solidFill>
                  <a:schemeClr val="tx1">
                    <a:lumMod val="75000"/>
                    <a:lumOff val="25000"/>
                  </a:schemeClr>
                </a:solidFill>
              </a:rPr>
              <a:t>Hypertension </a:t>
            </a:r>
          </a:p>
          <a:p>
            <a:r>
              <a:rPr lang="en-GB" sz="2500">
                <a:solidFill>
                  <a:schemeClr val="tx1">
                    <a:lumMod val="75000"/>
                    <a:lumOff val="25000"/>
                  </a:schemeClr>
                </a:solidFill>
              </a:rPr>
              <a:t>Diabetes</a:t>
            </a:r>
          </a:p>
          <a:p>
            <a:r>
              <a:rPr lang="en-GB" sz="2500">
                <a:solidFill>
                  <a:schemeClr val="tx1">
                    <a:lumMod val="75000"/>
                    <a:lumOff val="25000"/>
                  </a:schemeClr>
                </a:solidFill>
              </a:rPr>
              <a:t>Ulcers</a:t>
            </a:r>
          </a:p>
          <a:p>
            <a:r>
              <a:rPr lang="en-GB" sz="2500">
                <a:solidFill>
                  <a:schemeClr val="tx1">
                    <a:lumMod val="75000"/>
                    <a:lumOff val="25000"/>
                  </a:schemeClr>
                </a:solidFill>
              </a:rPr>
              <a:t>Cancer</a:t>
            </a:r>
          </a:p>
          <a:p>
            <a:r>
              <a:rPr lang="en-GB" sz="2500">
                <a:solidFill>
                  <a:schemeClr val="tx1">
                    <a:lumMod val="75000"/>
                    <a:lumOff val="25000"/>
                  </a:schemeClr>
                </a:solidFill>
              </a:rPr>
              <a:t>Respiratory problems </a:t>
            </a:r>
          </a:p>
          <a:p>
            <a:r>
              <a:rPr lang="en-GB" sz="2500">
                <a:solidFill>
                  <a:schemeClr val="tx1">
                    <a:lumMod val="75000"/>
                    <a:lumOff val="25000"/>
                  </a:schemeClr>
                </a:solidFill>
              </a:rPr>
              <a:t>Orthopaedic problems </a:t>
            </a:r>
          </a:p>
          <a:p>
            <a:r>
              <a:rPr lang="en-GB" sz="2500">
                <a:solidFill>
                  <a:schemeClr val="tx1">
                    <a:lumMod val="75000"/>
                    <a:lumOff val="25000"/>
                  </a:schemeClr>
                </a:solidFill>
              </a:rPr>
              <a:t>Vision and hearing loss </a:t>
            </a:r>
          </a:p>
          <a:p>
            <a:pPr marL="34299" indent="0">
              <a:buNone/>
            </a:pPr>
            <a:endParaRPr lang="en-GB" sz="2400" b="1">
              <a:solidFill>
                <a:schemeClr val="tx1">
                  <a:lumMod val="75000"/>
                  <a:lumOff val="25000"/>
                </a:schemeClr>
              </a:solidFill>
            </a:endParaRPr>
          </a:p>
          <a:p>
            <a:pPr marL="34299" indent="0">
              <a:buNone/>
            </a:pPr>
            <a:endParaRPr lang="en-GB" sz="2400" b="1">
              <a:solidFill>
                <a:schemeClr val="tx1">
                  <a:lumMod val="75000"/>
                  <a:lumOff val="25000"/>
                </a:schemeClr>
              </a:solidFill>
            </a:endParaRPr>
          </a:p>
          <a:p>
            <a:pPr marL="34299" indent="0">
              <a:buNone/>
            </a:pPr>
            <a:endParaRPr lang="en-US" sz="2400">
              <a:solidFill>
                <a:schemeClr val="tx1">
                  <a:lumMod val="75000"/>
                  <a:lumOff val="25000"/>
                </a:schemeClr>
              </a:solidFill>
            </a:endParaRPr>
          </a:p>
          <a:p>
            <a:endParaRPr lang="en-US" sz="2400">
              <a:solidFill>
                <a:schemeClr val="tx1">
                  <a:lumMod val="75000"/>
                  <a:lumOff val="25000"/>
                </a:schemeClr>
              </a:solidFill>
            </a:endParaRPr>
          </a:p>
        </p:txBody>
      </p:sp>
      <p:sp>
        <p:nvSpPr>
          <p:cNvPr id="4" name="Title 3">
            <a:extLst>
              <a:ext uri="{FF2B5EF4-FFF2-40B4-BE49-F238E27FC236}">
                <a16:creationId xmlns:a16="http://schemas.microsoft.com/office/drawing/2014/main" xmlns="" id="{C5964B81-99C1-094F-91D8-0FD668669A3B}"/>
              </a:ext>
            </a:extLst>
          </p:cNvPr>
          <p:cNvSpPr>
            <a:spLocks noGrp="1"/>
          </p:cNvSpPr>
          <p:nvPr>
            <p:ph type="title"/>
          </p:nvPr>
        </p:nvSpPr>
        <p:spPr/>
        <p:txBody>
          <a:bodyPr/>
          <a:lstStyle/>
          <a:p>
            <a:r>
              <a:rPr lang="en-US"/>
              <a:t>Ageing and health</a:t>
            </a:r>
          </a:p>
        </p:txBody>
      </p:sp>
      <p:pic>
        <p:nvPicPr>
          <p:cNvPr id="5" name="Content Placeholder 4">
            <a:extLst>
              <a:ext uri="{FF2B5EF4-FFF2-40B4-BE49-F238E27FC236}">
                <a16:creationId xmlns:a16="http://schemas.microsoft.com/office/drawing/2014/main" xmlns="" id="{039CA6B5-B847-F44B-8F61-CA07ECDCBAA2}"/>
              </a:ext>
            </a:extLst>
          </p:cNvPr>
          <p:cNvPicPr>
            <a:picLocks noGrp="1"/>
          </p:cNvPicPr>
          <p:nvPr>
            <p:ph sz="half" idx="2"/>
          </p:nvPr>
        </p:nvPicPr>
        <p:blipFill>
          <a:blip r:embed="rId3"/>
          <a:stretch>
            <a:fillRect/>
          </a:stretch>
        </p:blipFill>
        <p:spPr>
          <a:xfrm>
            <a:off x="6160770" y="2363469"/>
            <a:ext cx="5268083" cy="4042957"/>
          </a:xfrm>
          <a:prstGeom prst="rect">
            <a:avLst/>
          </a:prstGeom>
        </p:spPr>
      </p:pic>
      <p:sp>
        <p:nvSpPr>
          <p:cNvPr id="6" name="TextBox 5">
            <a:extLst>
              <a:ext uri="{FF2B5EF4-FFF2-40B4-BE49-F238E27FC236}">
                <a16:creationId xmlns:a16="http://schemas.microsoft.com/office/drawing/2014/main" xmlns="" id="{05AE2322-89DE-524D-8500-7EE74C2C9733}"/>
              </a:ext>
            </a:extLst>
          </p:cNvPr>
          <p:cNvSpPr txBox="1"/>
          <p:nvPr/>
        </p:nvSpPr>
        <p:spPr>
          <a:xfrm>
            <a:off x="6160770" y="1295401"/>
            <a:ext cx="4813618" cy="923330"/>
          </a:xfrm>
          <a:prstGeom prst="rect">
            <a:avLst/>
          </a:prstGeom>
          <a:noFill/>
        </p:spPr>
        <p:txBody>
          <a:bodyPr wrap="square" rtlCol="0">
            <a:spAutoFit/>
          </a:bodyPr>
          <a:lstStyle/>
          <a:p>
            <a:pPr>
              <a:lnSpc>
                <a:spcPct val="90000"/>
              </a:lnSpc>
            </a:pPr>
            <a:r>
              <a:rPr lang="en-GB" sz="2000" b="1">
                <a:solidFill>
                  <a:srgbClr val="003971"/>
                </a:solidFill>
                <a:latin typeface="PT Sans" panose="020B0503020203020204" pitchFamily="34" charset="77"/>
              </a:rPr>
              <a:t>Average number of sick days in the last 30 days for those reporting an illness, by sex and five-year age groups</a:t>
            </a:r>
            <a:r>
              <a:rPr lang="en-GB" sz="2000">
                <a:solidFill>
                  <a:srgbClr val="003971"/>
                </a:solidFill>
                <a:latin typeface="PT Sans" panose="020B0503020203020204" pitchFamily="34" charset="77"/>
              </a:rPr>
              <a:t> </a:t>
            </a:r>
            <a:endParaRPr lang="en-US" sz="2000">
              <a:solidFill>
                <a:srgbClr val="003971"/>
              </a:solidFill>
              <a:latin typeface="PT Sans" panose="020B0503020203020204" pitchFamily="34" charset="77"/>
            </a:endParaRPr>
          </a:p>
        </p:txBody>
      </p:sp>
      <p:sp>
        <p:nvSpPr>
          <p:cNvPr id="7" name="Rectangle 6">
            <a:extLst>
              <a:ext uri="{FF2B5EF4-FFF2-40B4-BE49-F238E27FC236}">
                <a16:creationId xmlns:a16="http://schemas.microsoft.com/office/drawing/2014/main" xmlns="" id="{4D70A9C7-812A-4F4B-B5BF-D46210494FC7}"/>
              </a:ext>
            </a:extLst>
          </p:cNvPr>
          <p:cNvSpPr/>
          <p:nvPr/>
        </p:nvSpPr>
        <p:spPr>
          <a:xfrm>
            <a:off x="430924" y="5725077"/>
            <a:ext cx="5729846" cy="923330"/>
          </a:xfrm>
          <a:prstGeom prst="rect">
            <a:avLst/>
          </a:prstGeom>
        </p:spPr>
        <p:txBody>
          <a:bodyPr wrap="square">
            <a:spAutoFit/>
          </a:bodyPr>
          <a:lstStyle/>
          <a:p>
            <a:pPr marL="34299" indent="0">
              <a:buNone/>
            </a:pPr>
            <a:r>
              <a:rPr lang="en-US" b="1" i="1">
                <a:solidFill>
                  <a:srgbClr val="2F8B9B"/>
                </a:solidFill>
                <a:latin typeface="PT Sans" panose="020B0503020203020204" pitchFamily="34" charset="77"/>
              </a:rPr>
              <a:t>‘It’s common for people at that age not to be able to see. This is taken as something that comes with age and so they don’t take him to the hospital about it</a:t>
            </a:r>
            <a:r>
              <a:rPr lang="en-GB" b="1" i="1">
                <a:solidFill>
                  <a:srgbClr val="2F8B9B"/>
                </a:solidFill>
                <a:latin typeface="PT Sans" panose="020B0503020203020204" pitchFamily="34" charset="77"/>
              </a:rPr>
              <a:t>’</a:t>
            </a:r>
            <a:endParaRPr lang="en-GB" b="1">
              <a:solidFill>
                <a:srgbClr val="2F8B9B"/>
              </a:solidFill>
              <a:latin typeface="PT Sans" panose="020B0503020203020204" pitchFamily="34" charset="77"/>
            </a:endParaRPr>
          </a:p>
        </p:txBody>
      </p:sp>
      <p:cxnSp>
        <p:nvCxnSpPr>
          <p:cNvPr id="9" name="Straight Connector 8">
            <a:extLst>
              <a:ext uri="{FF2B5EF4-FFF2-40B4-BE49-F238E27FC236}">
                <a16:creationId xmlns:a16="http://schemas.microsoft.com/office/drawing/2014/main" xmlns="" id="{8965B33D-0BCE-764E-93E4-95D630CC1AC0}"/>
              </a:ext>
            </a:extLst>
          </p:cNvPr>
          <p:cNvCxnSpPr/>
          <p:nvPr/>
        </p:nvCxnSpPr>
        <p:spPr>
          <a:xfrm>
            <a:off x="6160770" y="1295401"/>
            <a:ext cx="0" cy="5562599"/>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4667634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9A10F03-5F9B-244B-8981-1C5CFEC50E2C}"/>
              </a:ext>
            </a:extLst>
          </p:cNvPr>
          <p:cNvSpPr>
            <a:spLocks noGrp="1"/>
          </p:cNvSpPr>
          <p:nvPr>
            <p:ph sz="half" idx="1"/>
          </p:nvPr>
        </p:nvSpPr>
        <p:spPr>
          <a:xfrm>
            <a:off x="475385" y="1495425"/>
            <a:ext cx="3541600" cy="4833938"/>
          </a:xfrm>
          <a:solidFill>
            <a:srgbClr val="003971">
              <a:alpha val="69804"/>
            </a:srgbClr>
          </a:solidFill>
        </p:spPr>
        <p:txBody>
          <a:bodyPr>
            <a:noAutofit/>
          </a:bodyPr>
          <a:lstStyle/>
          <a:p>
            <a:pPr marL="34299" indent="0">
              <a:buNone/>
            </a:pPr>
            <a:r>
              <a:rPr lang="en-GB" sz="2400" b="1" dirty="0">
                <a:solidFill>
                  <a:schemeClr val="bg1"/>
                </a:solidFill>
              </a:rPr>
              <a:t>Disability prevalence increases significantly with age</a:t>
            </a:r>
          </a:p>
          <a:p>
            <a:pPr marL="34299" indent="0">
              <a:buNone/>
            </a:pPr>
            <a:r>
              <a:rPr lang="en-GB" sz="2400" b="1" dirty="0">
                <a:solidFill>
                  <a:schemeClr val="bg1"/>
                </a:solidFill>
              </a:rPr>
              <a:t>6 out of 10 </a:t>
            </a:r>
            <a:r>
              <a:rPr lang="en-GB" sz="2400" dirty="0">
                <a:solidFill>
                  <a:schemeClr val="bg1"/>
                </a:solidFill>
              </a:rPr>
              <a:t>older persons has some difficulty one of the four areas of functional limitations (</a:t>
            </a:r>
            <a:r>
              <a:rPr lang="en-GB" sz="2400" b="1" dirty="0">
                <a:solidFill>
                  <a:schemeClr val="bg1"/>
                </a:solidFill>
              </a:rPr>
              <a:t>walking, seeing, hearing, remembering</a:t>
            </a:r>
            <a:r>
              <a:rPr lang="en-GB" sz="2400" dirty="0">
                <a:solidFill>
                  <a:schemeClr val="bg1"/>
                </a:solidFill>
              </a:rPr>
              <a:t>)</a:t>
            </a:r>
          </a:p>
          <a:p>
            <a:pPr marL="34299" indent="0">
              <a:buNone/>
            </a:pPr>
            <a:r>
              <a:rPr lang="en-GB" sz="2400" b="1" dirty="0">
                <a:solidFill>
                  <a:schemeClr val="bg1"/>
                </a:solidFill>
              </a:rPr>
              <a:t>1 out of 8 </a:t>
            </a:r>
            <a:r>
              <a:rPr lang="en-GB" sz="2400" dirty="0">
                <a:solidFill>
                  <a:schemeClr val="bg1"/>
                </a:solidFill>
              </a:rPr>
              <a:t>older persons have a lot of difficulty in at least one of functional areas</a:t>
            </a:r>
            <a:endParaRPr lang="en-US" sz="2400" dirty="0">
              <a:solidFill>
                <a:schemeClr val="bg1"/>
              </a:solidFill>
            </a:endParaRPr>
          </a:p>
        </p:txBody>
      </p:sp>
      <p:sp>
        <p:nvSpPr>
          <p:cNvPr id="3" name="Content Placeholder 2">
            <a:extLst>
              <a:ext uri="{FF2B5EF4-FFF2-40B4-BE49-F238E27FC236}">
                <a16:creationId xmlns:a16="http://schemas.microsoft.com/office/drawing/2014/main" xmlns="" id="{0AFF1573-9B59-C243-8B56-58F2719B1DE6}"/>
              </a:ext>
            </a:extLst>
          </p:cNvPr>
          <p:cNvSpPr>
            <a:spLocks noGrp="1"/>
          </p:cNvSpPr>
          <p:nvPr>
            <p:ph sz="half" idx="2"/>
          </p:nvPr>
        </p:nvSpPr>
        <p:spPr/>
        <p:txBody>
          <a:bodyPr/>
          <a:lstStyle/>
          <a:p>
            <a:pPr marL="34299" indent="0">
              <a:buNone/>
            </a:pPr>
            <a:r>
              <a:rPr lang="en-US"/>
              <a:t> </a:t>
            </a:r>
          </a:p>
        </p:txBody>
      </p:sp>
      <p:sp>
        <p:nvSpPr>
          <p:cNvPr id="4" name="Title 3">
            <a:extLst>
              <a:ext uri="{FF2B5EF4-FFF2-40B4-BE49-F238E27FC236}">
                <a16:creationId xmlns:a16="http://schemas.microsoft.com/office/drawing/2014/main" xmlns="" id="{25636717-E15A-4346-B023-B8E1461A6F5E}"/>
              </a:ext>
            </a:extLst>
          </p:cNvPr>
          <p:cNvSpPr>
            <a:spLocks noGrp="1"/>
          </p:cNvSpPr>
          <p:nvPr>
            <p:ph type="title"/>
          </p:nvPr>
        </p:nvSpPr>
        <p:spPr/>
        <p:txBody>
          <a:bodyPr/>
          <a:lstStyle/>
          <a:p>
            <a:r>
              <a:rPr lang="en-US"/>
              <a:t>AGEING AND DISABILITY </a:t>
            </a:r>
          </a:p>
        </p:txBody>
      </p:sp>
      <p:graphicFrame>
        <p:nvGraphicFramePr>
          <p:cNvPr id="5" name="Chart 4">
            <a:extLst>
              <a:ext uri="{FF2B5EF4-FFF2-40B4-BE49-F238E27FC236}">
                <a16:creationId xmlns:a16="http://schemas.microsoft.com/office/drawing/2014/main" xmlns="" id="{4EC11503-DFCA-C64D-A5A7-E9A3259594E4}"/>
              </a:ext>
            </a:extLst>
          </p:cNvPr>
          <p:cNvGraphicFramePr>
            <a:graphicFrameLocks/>
          </p:cNvGraphicFramePr>
          <p:nvPr>
            <p:extLst>
              <p:ext uri="{D42A27DB-BD31-4B8C-83A1-F6EECF244321}">
                <p14:modId xmlns:p14="http://schemas.microsoft.com/office/powerpoint/2010/main" val="4173363711"/>
              </p:ext>
            </p:extLst>
          </p:nvPr>
        </p:nvGraphicFramePr>
        <p:xfrm>
          <a:off x="4250868" y="1495425"/>
          <a:ext cx="7589837" cy="483393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3696415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07B11EE-50B0-0C4A-AD29-9C836B9D3EAB}"/>
              </a:ext>
            </a:extLst>
          </p:cNvPr>
          <p:cNvSpPr>
            <a:spLocks noGrp="1"/>
          </p:cNvSpPr>
          <p:nvPr>
            <p:ph sz="half" idx="1"/>
          </p:nvPr>
        </p:nvSpPr>
        <p:spPr>
          <a:xfrm>
            <a:off x="6418739" y="1744225"/>
            <a:ext cx="5136225" cy="4536642"/>
          </a:xfrm>
          <a:solidFill>
            <a:srgbClr val="003971">
              <a:alpha val="69804"/>
            </a:srgbClr>
          </a:solidFill>
        </p:spPr>
        <p:txBody>
          <a:bodyPr>
            <a:normAutofit/>
          </a:bodyPr>
          <a:lstStyle/>
          <a:p>
            <a:pPr marL="34299" indent="0">
              <a:buNone/>
            </a:pPr>
            <a:r>
              <a:rPr lang="en-US" sz="2000" b="1">
                <a:solidFill>
                  <a:schemeClr val="bg1"/>
                </a:solidFill>
              </a:rPr>
              <a:t>Ageing-related disability: </a:t>
            </a:r>
          </a:p>
          <a:p>
            <a:r>
              <a:rPr lang="en-US" sz="2000" b="1">
                <a:solidFill>
                  <a:schemeClr val="bg1"/>
                </a:solidFill>
              </a:rPr>
              <a:t>Mobility and movement functions</a:t>
            </a:r>
          </a:p>
          <a:p>
            <a:r>
              <a:rPr lang="en-US" sz="2000" b="1">
                <a:solidFill>
                  <a:schemeClr val="bg1"/>
                </a:solidFill>
              </a:rPr>
              <a:t>Vision and hearing</a:t>
            </a:r>
          </a:p>
          <a:p>
            <a:pPr marL="34299" indent="0">
              <a:buNone/>
            </a:pPr>
            <a:r>
              <a:rPr lang="en-US" sz="2000" b="1">
                <a:solidFill>
                  <a:schemeClr val="bg1"/>
                </a:solidFill>
              </a:rPr>
              <a:t>Disability strongly related to socio-economic conditions and health</a:t>
            </a:r>
          </a:p>
          <a:p>
            <a:pPr marL="34299" indent="0">
              <a:buNone/>
            </a:pPr>
            <a:r>
              <a:rPr lang="en-US" sz="2000" b="1">
                <a:solidFill>
                  <a:schemeClr val="bg1"/>
                </a:solidFill>
              </a:rPr>
              <a:t>More older women have a disability </a:t>
            </a:r>
            <a:r>
              <a:rPr lang="en-US" sz="2000">
                <a:solidFill>
                  <a:schemeClr val="bg1"/>
                </a:solidFill>
              </a:rPr>
              <a:t>in comparison to older men</a:t>
            </a:r>
          </a:p>
          <a:p>
            <a:pPr marL="34299" indent="0">
              <a:buNone/>
            </a:pPr>
            <a:r>
              <a:rPr lang="en-US" sz="2000" b="1">
                <a:solidFill>
                  <a:schemeClr val="bg1"/>
                </a:solidFill>
              </a:rPr>
              <a:t>Order of prevalence </a:t>
            </a:r>
            <a:r>
              <a:rPr lang="en-US" sz="2000">
                <a:solidFill>
                  <a:schemeClr val="bg1"/>
                </a:solidFill>
              </a:rPr>
              <a:t>of various types of disability </a:t>
            </a:r>
            <a:r>
              <a:rPr lang="en-US" sz="2000" b="1">
                <a:solidFill>
                  <a:schemeClr val="bg1"/>
                </a:solidFill>
              </a:rPr>
              <a:t>remains unchanged across all regions </a:t>
            </a:r>
          </a:p>
          <a:p>
            <a:pPr marL="34299" indent="0">
              <a:buNone/>
            </a:pPr>
            <a:r>
              <a:rPr lang="en-US" sz="2000" b="1">
                <a:solidFill>
                  <a:schemeClr val="bg1"/>
                </a:solidFill>
              </a:rPr>
              <a:t>Prevalence rates of disability </a:t>
            </a:r>
            <a:r>
              <a:rPr lang="en-US" sz="2000">
                <a:solidFill>
                  <a:schemeClr val="bg1"/>
                </a:solidFill>
              </a:rPr>
              <a:t>are much higher in Acholi, </a:t>
            </a:r>
            <a:r>
              <a:rPr lang="en-US" sz="2000" b="1">
                <a:solidFill>
                  <a:schemeClr val="bg1"/>
                </a:solidFill>
              </a:rPr>
              <a:t>a post-conflict region</a:t>
            </a:r>
          </a:p>
        </p:txBody>
      </p:sp>
      <p:sp>
        <p:nvSpPr>
          <p:cNvPr id="4" name="Title 3">
            <a:extLst>
              <a:ext uri="{FF2B5EF4-FFF2-40B4-BE49-F238E27FC236}">
                <a16:creationId xmlns:a16="http://schemas.microsoft.com/office/drawing/2014/main" xmlns="" id="{A53B1CBF-E946-5F45-9D01-402F78B66558}"/>
              </a:ext>
            </a:extLst>
          </p:cNvPr>
          <p:cNvSpPr>
            <a:spLocks noGrp="1"/>
          </p:cNvSpPr>
          <p:nvPr>
            <p:ph type="title"/>
          </p:nvPr>
        </p:nvSpPr>
        <p:spPr/>
        <p:txBody>
          <a:bodyPr/>
          <a:lstStyle/>
          <a:p>
            <a:r>
              <a:rPr lang="en-US"/>
              <a:t>Ageing and disability</a:t>
            </a:r>
          </a:p>
        </p:txBody>
      </p:sp>
      <p:sp>
        <p:nvSpPr>
          <p:cNvPr id="5" name="TextBox 4">
            <a:extLst>
              <a:ext uri="{FF2B5EF4-FFF2-40B4-BE49-F238E27FC236}">
                <a16:creationId xmlns:a16="http://schemas.microsoft.com/office/drawing/2014/main" xmlns="" id="{7F90A72B-01FF-044A-9CC3-76C4DACC2705}"/>
              </a:ext>
            </a:extLst>
          </p:cNvPr>
          <p:cNvSpPr txBox="1"/>
          <p:nvPr/>
        </p:nvSpPr>
        <p:spPr>
          <a:xfrm>
            <a:off x="232498" y="1128111"/>
            <a:ext cx="5586413" cy="590931"/>
          </a:xfrm>
          <a:prstGeom prst="rect">
            <a:avLst/>
          </a:prstGeom>
          <a:noFill/>
        </p:spPr>
        <p:txBody>
          <a:bodyPr wrap="square" rtlCol="0">
            <a:spAutoFit/>
          </a:bodyPr>
          <a:lstStyle/>
          <a:p>
            <a:pPr>
              <a:lnSpc>
                <a:spcPct val="90000"/>
              </a:lnSpc>
            </a:pPr>
            <a:r>
              <a:rPr lang="en-GB" b="1">
                <a:solidFill>
                  <a:srgbClr val="003971"/>
                </a:solidFill>
                <a:latin typeface="PT Sans" panose="020B0503020203020204" pitchFamily="34" charset="77"/>
              </a:rPr>
              <a:t>Percentage of older persons with a severe functional limitation, by sex and five-year age group</a:t>
            </a:r>
            <a:r>
              <a:rPr lang="en-GB">
                <a:solidFill>
                  <a:srgbClr val="003971"/>
                </a:solidFill>
                <a:latin typeface="PT Sans" panose="020B0503020203020204" pitchFamily="34" charset="77"/>
              </a:rPr>
              <a:t> </a:t>
            </a:r>
          </a:p>
        </p:txBody>
      </p:sp>
      <p:graphicFrame>
        <p:nvGraphicFramePr>
          <p:cNvPr id="7" name="Chart 6">
            <a:extLst>
              <a:ext uri="{FF2B5EF4-FFF2-40B4-BE49-F238E27FC236}">
                <a16:creationId xmlns:a16="http://schemas.microsoft.com/office/drawing/2014/main" xmlns="" id="{213C5DDF-1030-D448-A66E-1E89C5E4A5CE}"/>
              </a:ext>
            </a:extLst>
          </p:cNvPr>
          <p:cNvGraphicFramePr>
            <a:graphicFrameLocks/>
          </p:cNvGraphicFramePr>
          <p:nvPr>
            <p:extLst>
              <p:ext uri="{D42A27DB-BD31-4B8C-83A1-F6EECF244321}">
                <p14:modId xmlns:p14="http://schemas.microsoft.com/office/powerpoint/2010/main" val="2413011399"/>
              </p:ext>
            </p:extLst>
          </p:nvPr>
        </p:nvGraphicFramePr>
        <p:xfrm>
          <a:off x="232498" y="1744225"/>
          <a:ext cx="5586413" cy="5066008"/>
        </p:xfrm>
        <a:graphic>
          <a:graphicData uri="http://schemas.openxmlformats.org/drawingml/2006/chart">
            <c:chart xmlns:c="http://schemas.openxmlformats.org/drawingml/2006/chart" xmlns:r="http://schemas.openxmlformats.org/officeDocument/2006/relationships" r:id="rId2"/>
          </a:graphicData>
        </a:graphic>
      </p:graphicFrame>
      <p:cxnSp>
        <p:nvCxnSpPr>
          <p:cNvPr id="6" name="Straight Connector 5">
            <a:extLst>
              <a:ext uri="{FF2B5EF4-FFF2-40B4-BE49-F238E27FC236}">
                <a16:creationId xmlns:a16="http://schemas.microsoft.com/office/drawing/2014/main" xmlns="" id="{1E7889CB-EB54-8E4D-968B-283D74FDF790}"/>
              </a:ext>
            </a:extLst>
          </p:cNvPr>
          <p:cNvCxnSpPr>
            <a:cxnSpLocks/>
          </p:cNvCxnSpPr>
          <p:nvPr/>
        </p:nvCxnSpPr>
        <p:spPr>
          <a:xfrm>
            <a:off x="5843221" y="1128111"/>
            <a:ext cx="0" cy="5729889"/>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199754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7252EC0-B536-F741-A86C-02E61AA70FBA}"/>
              </a:ext>
            </a:extLst>
          </p:cNvPr>
          <p:cNvSpPr>
            <a:spLocks noGrp="1"/>
          </p:cNvSpPr>
          <p:nvPr>
            <p:ph sz="half" idx="1"/>
          </p:nvPr>
        </p:nvSpPr>
        <p:spPr>
          <a:xfrm>
            <a:off x="432523" y="1435892"/>
            <a:ext cx="3482252" cy="5007770"/>
          </a:xfrm>
          <a:solidFill>
            <a:srgbClr val="003971">
              <a:alpha val="69804"/>
            </a:srgbClr>
          </a:solidFill>
        </p:spPr>
        <p:txBody>
          <a:bodyPr>
            <a:normAutofit/>
          </a:bodyPr>
          <a:lstStyle/>
          <a:p>
            <a:r>
              <a:rPr lang="en-GB" sz="2400">
                <a:solidFill>
                  <a:schemeClr val="bg1"/>
                </a:solidFill>
              </a:rPr>
              <a:t>Size and composition of the </a:t>
            </a:r>
            <a:r>
              <a:rPr lang="en-GB" sz="2400" b="1">
                <a:solidFill>
                  <a:schemeClr val="bg1"/>
                </a:solidFill>
              </a:rPr>
              <a:t>population in poverty </a:t>
            </a:r>
            <a:r>
              <a:rPr lang="en-GB" sz="2400">
                <a:solidFill>
                  <a:schemeClr val="bg1"/>
                </a:solidFill>
              </a:rPr>
              <a:t>significantly </a:t>
            </a:r>
            <a:r>
              <a:rPr lang="en-GB" sz="2400" b="1">
                <a:solidFill>
                  <a:schemeClr val="bg1"/>
                </a:solidFill>
              </a:rPr>
              <a:t>influenced</a:t>
            </a:r>
            <a:r>
              <a:rPr lang="en-GB" sz="2400">
                <a:solidFill>
                  <a:schemeClr val="bg1"/>
                </a:solidFill>
              </a:rPr>
              <a:t> by the </a:t>
            </a:r>
            <a:r>
              <a:rPr lang="en-GB" sz="2400" b="1">
                <a:solidFill>
                  <a:schemeClr val="bg1"/>
                </a:solidFill>
              </a:rPr>
              <a:t>choice of equivalence scales employed </a:t>
            </a:r>
          </a:p>
          <a:p>
            <a:endParaRPr lang="en-GB" sz="2400">
              <a:solidFill>
                <a:schemeClr val="bg1"/>
              </a:solidFill>
            </a:endParaRPr>
          </a:p>
          <a:p>
            <a:r>
              <a:rPr lang="en-GB" sz="2400">
                <a:solidFill>
                  <a:schemeClr val="bg1"/>
                </a:solidFill>
              </a:rPr>
              <a:t>Equivalence rates used by the </a:t>
            </a:r>
            <a:r>
              <a:rPr lang="en-GB" sz="2400" b="1">
                <a:solidFill>
                  <a:schemeClr val="bg1"/>
                </a:solidFill>
              </a:rPr>
              <a:t>Uganda Bureau of Statistics </a:t>
            </a:r>
            <a:r>
              <a:rPr lang="en-GB" sz="2400">
                <a:solidFill>
                  <a:schemeClr val="bg1"/>
                </a:solidFill>
              </a:rPr>
              <a:t>(UBOS) </a:t>
            </a:r>
            <a:r>
              <a:rPr lang="en-GB" sz="2400" b="1">
                <a:solidFill>
                  <a:schemeClr val="bg1"/>
                </a:solidFill>
              </a:rPr>
              <a:t>may</a:t>
            </a:r>
            <a:r>
              <a:rPr lang="en-GB" sz="2400">
                <a:solidFill>
                  <a:schemeClr val="bg1"/>
                </a:solidFill>
              </a:rPr>
              <a:t> </a:t>
            </a:r>
            <a:r>
              <a:rPr lang="en-GB" sz="2400" b="1">
                <a:solidFill>
                  <a:schemeClr val="bg1"/>
                </a:solidFill>
              </a:rPr>
              <a:t>underestimate poverty rates</a:t>
            </a:r>
            <a:r>
              <a:rPr lang="en-GB" sz="2400">
                <a:solidFill>
                  <a:schemeClr val="bg1"/>
                </a:solidFill>
              </a:rPr>
              <a:t> among </a:t>
            </a:r>
            <a:r>
              <a:rPr lang="en-GB" sz="2400" b="1">
                <a:solidFill>
                  <a:schemeClr val="bg1"/>
                </a:solidFill>
              </a:rPr>
              <a:t>older people </a:t>
            </a:r>
            <a:endParaRPr lang="en-US" sz="2400" b="1">
              <a:solidFill>
                <a:schemeClr val="bg1"/>
              </a:solidFill>
            </a:endParaRPr>
          </a:p>
        </p:txBody>
      </p:sp>
      <p:sp>
        <p:nvSpPr>
          <p:cNvPr id="4" name="Title 3">
            <a:extLst>
              <a:ext uri="{FF2B5EF4-FFF2-40B4-BE49-F238E27FC236}">
                <a16:creationId xmlns:a16="http://schemas.microsoft.com/office/drawing/2014/main" xmlns="" id="{993883E9-823C-0C47-BE19-1608414EDE38}"/>
              </a:ext>
            </a:extLst>
          </p:cNvPr>
          <p:cNvSpPr>
            <a:spLocks noGrp="1"/>
          </p:cNvSpPr>
          <p:nvPr>
            <p:ph type="title"/>
          </p:nvPr>
        </p:nvSpPr>
        <p:spPr/>
        <p:txBody>
          <a:bodyPr>
            <a:normAutofit/>
          </a:bodyPr>
          <a:lstStyle/>
          <a:p>
            <a:r>
              <a:rPr lang="en-US"/>
              <a:t>MEASURING POVERTY AND WELL- </a:t>
            </a:r>
            <a:r>
              <a:rPr lang="en-US" err="1"/>
              <a:t>BEIng</a:t>
            </a:r>
            <a:endParaRPr lang="en-US"/>
          </a:p>
        </p:txBody>
      </p:sp>
      <p:pic>
        <p:nvPicPr>
          <p:cNvPr id="5" name="Content Placeholder 4">
            <a:extLst>
              <a:ext uri="{FF2B5EF4-FFF2-40B4-BE49-F238E27FC236}">
                <a16:creationId xmlns:a16="http://schemas.microsoft.com/office/drawing/2014/main" xmlns="" id="{D9C34FFF-AA91-C44E-B2CD-2BA0BF862280}"/>
              </a:ext>
            </a:extLst>
          </p:cNvPr>
          <p:cNvPicPr>
            <a:picLocks noGrp="1"/>
          </p:cNvPicPr>
          <p:nvPr>
            <p:ph sz="half" idx="2"/>
          </p:nvPr>
        </p:nvPicPr>
        <p:blipFill>
          <a:blip r:embed="rId3">
            <a:extLst>
              <a:ext uri="{28A0092B-C50C-407E-A947-70E740481C1C}">
                <a14:useLocalDpi xmlns:a14="http://schemas.microsoft.com/office/drawing/2010/main" val="0"/>
              </a:ext>
            </a:extLst>
          </a:blip>
          <a:stretch>
            <a:fillRect/>
          </a:stretch>
        </p:blipFill>
        <p:spPr>
          <a:xfrm>
            <a:off x="4200525" y="1764507"/>
            <a:ext cx="7748587" cy="4679155"/>
          </a:xfrm>
          <a:prstGeom prst="rect">
            <a:avLst/>
          </a:prstGeom>
        </p:spPr>
      </p:pic>
      <p:sp>
        <p:nvSpPr>
          <p:cNvPr id="6" name="TextBox 5">
            <a:extLst>
              <a:ext uri="{FF2B5EF4-FFF2-40B4-BE49-F238E27FC236}">
                <a16:creationId xmlns:a16="http://schemas.microsoft.com/office/drawing/2014/main" xmlns="" id="{11700C14-88CF-6C47-A0AC-BD862CCBA867}"/>
              </a:ext>
            </a:extLst>
          </p:cNvPr>
          <p:cNvSpPr txBox="1"/>
          <p:nvPr/>
        </p:nvSpPr>
        <p:spPr>
          <a:xfrm>
            <a:off x="4200525" y="1339775"/>
            <a:ext cx="7611606" cy="424732"/>
          </a:xfrm>
          <a:prstGeom prst="rect">
            <a:avLst/>
          </a:prstGeom>
          <a:noFill/>
        </p:spPr>
        <p:txBody>
          <a:bodyPr wrap="square" rtlCol="0">
            <a:spAutoFit/>
          </a:bodyPr>
          <a:lstStyle/>
          <a:p>
            <a:pPr>
              <a:lnSpc>
                <a:spcPct val="90000"/>
              </a:lnSpc>
            </a:pPr>
            <a:r>
              <a:rPr lang="en-US" sz="2400" b="1">
                <a:solidFill>
                  <a:srgbClr val="003971"/>
                </a:solidFill>
                <a:latin typeface="PT Sans" panose="020B0503020203020204" pitchFamily="34" charset="77"/>
              </a:rPr>
              <a:t>National poverty rate using different methodologies</a:t>
            </a:r>
          </a:p>
        </p:txBody>
      </p:sp>
      <p:cxnSp>
        <p:nvCxnSpPr>
          <p:cNvPr id="7" name="Straight Connector 6">
            <a:extLst>
              <a:ext uri="{FF2B5EF4-FFF2-40B4-BE49-F238E27FC236}">
                <a16:creationId xmlns:a16="http://schemas.microsoft.com/office/drawing/2014/main" xmlns="" id="{05DBD216-2E13-1C45-BEFA-DDD543B72650}"/>
              </a:ext>
            </a:extLst>
          </p:cNvPr>
          <p:cNvCxnSpPr>
            <a:cxnSpLocks/>
          </p:cNvCxnSpPr>
          <p:nvPr/>
        </p:nvCxnSpPr>
        <p:spPr>
          <a:xfrm>
            <a:off x="4200525" y="1339775"/>
            <a:ext cx="0" cy="5528618"/>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49500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D0BCBE3-75CA-B541-8631-B77068E63083}"/>
              </a:ext>
            </a:extLst>
          </p:cNvPr>
          <p:cNvSpPr>
            <a:spLocks noGrp="1"/>
          </p:cNvSpPr>
          <p:nvPr>
            <p:ph sz="half" idx="2"/>
          </p:nvPr>
        </p:nvSpPr>
        <p:spPr>
          <a:xfrm>
            <a:off x="958720" y="2067925"/>
            <a:ext cx="3657599" cy="3339492"/>
          </a:xfrm>
          <a:solidFill>
            <a:schemeClr val="bg1">
              <a:lumMod val="95000"/>
            </a:schemeClr>
          </a:solidFill>
        </p:spPr>
        <p:txBody>
          <a:bodyPr>
            <a:normAutofit fontScale="92500" lnSpcReduction="10000"/>
          </a:bodyPr>
          <a:lstStyle/>
          <a:p>
            <a:pPr>
              <a:spcAft>
                <a:spcPts val="0"/>
              </a:spcAft>
            </a:pPr>
            <a:r>
              <a:rPr lang="en-US" sz="2400" b="1">
                <a:solidFill>
                  <a:srgbClr val="003971"/>
                </a:solidFill>
                <a:ea typeface="Times New Roman" panose="02020603050405020304" pitchFamily="18" charset="0"/>
                <a:cs typeface="Times New Roman" panose="02020603050405020304" pitchFamily="18" charset="0"/>
              </a:rPr>
              <a:t>2 out of 5</a:t>
            </a:r>
            <a:r>
              <a:rPr lang="en-US" sz="2400">
                <a:solidFill>
                  <a:srgbClr val="003971"/>
                </a:solidFill>
                <a:ea typeface="Times New Roman" panose="02020603050405020304" pitchFamily="18" charset="0"/>
                <a:cs typeface="Times New Roman" panose="02020603050405020304" pitchFamily="18" charset="0"/>
              </a:rPr>
              <a:t> </a:t>
            </a:r>
            <a:r>
              <a:rPr lang="en-US" sz="2400">
                <a:solidFill>
                  <a:srgbClr val="000000"/>
                </a:solidFill>
                <a:ea typeface="Times New Roman" panose="02020603050405020304" pitchFamily="18" charset="0"/>
                <a:cs typeface="Times New Roman" panose="02020603050405020304" pitchFamily="18" charset="0"/>
              </a:rPr>
              <a:t>older persons live below the international extreme poverty line (UGX 2700 per person per day)</a:t>
            </a:r>
          </a:p>
          <a:p>
            <a:pPr marL="34299" indent="0">
              <a:spcAft>
                <a:spcPts val="0"/>
              </a:spcAft>
              <a:buNone/>
            </a:pPr>
            <a:endParaRPr lang="en-GB" sz="2400">
              <a:ea typeface="Calibri" panose="020F0502020204030204" pitchFamily="34" charset="0"/>
              <a:cs typeface="Times New Roman" panose="02020603050405020304" pitchFamily="18" charset="0"/>
            </a:endParaRPr>
          </a:p>
          <a:p>
            <a:pPr>
              <a:spcAft>
                <a:spcPts val="0"/>
              </a:spcAft>
            </a:pPr>
            <a:r>
              <a:rPr lang="en-US" sz="2400" b="1">
                <a:solidFill>
                  <a:srgbClr val="F05D3B"/>
                </a:solidFill>
                <a:ea typeface="Times New Roman" panose="02020603050405020304" pitchFamily="18" charset="0"/>
                <a:cs typeface="Times New Roman" panose="02020603050405020304" pitchFamily="18" charset="0"/>
              </a:rPr>
              <a:t>Only</a:t>
            </a:r>
            <a:r>
              <a:rPr lang="en-US" sz="2400">
                <a:solidFill>
                  <a:srgbClr val="F05D3B"/>
                </a:solidFill>
                <a:ea typeface="Times New Roman" panose="02020603050405020304" pitchFamily="18" charset="0"/>
                <a:cs typeface="Times New Roman" panose="02020603050405020304" pitchFamily="18" charset="0"/>
              </a:rPr>
              <a:t> </a:t>
            </a:r>
            <a:r>
              <a:rPr lang="en-US" sz="2400" b="1">
                <a:solidFill>
                  <a:srgbClr val="F05D3B"/>
                </a:solidFill>
                <a:ea typeface="Times New Roman" panose="02020603050405020304" pitchFamily="18" charset="0"/>
                <a:cs typeface="Times New Roman" panose="02020603050405020304" pitchFamily="18" charset="0"/>
              </a:rPr>
              <a:t>2 out of 50</a:t>
            </a:r>
            <a:r>
              <a:rPr lang="en-US" sz="2400">
                <a:solidFill>
                  <a:srgbClr val="F05D3B"/>
                </a:solidFill>
                <a:ea typeface="Times New Roman" panose="02020603050405020304" pitchFamily="18" charset="0"/>
                <a:cs typeface="Times New Roman" panose="02020603050405020304" pitchFamily="18" charset="0"/>
              </a:rPr>
              <a:t> </a:t>
            </a:r>
            <a:r>
              <a:rPr lang="en-US" sz="2400">
                <a:solidFill>
                  <a:srgbClr val="000000"/>
                </a:solidFill>
                <a:ea typeface="Times New Roman" panose="02020603050405020304" pitchFamily="18" charset="0"/>
                <a:cs typeface="Times New Roman" panose="02020603050405020304" pitchFamily="18" charset="0"/>
              </a:rPr>
              <a:t>older persons live on more than UGX13,700 per person per day</a:t>
            </a:r>
            <a:endParaRPr lang="en-GB" sz="2400">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xmlns="" id="{C88A654F-DD59-7D4A-BFAD-F9C517B29B34}"/>
              </a:ext>
            </a:extLst>
          </p:cNvPr>
          <p:cNvSpPr>
            <a:spLocks noGrp="1"/>
          </p:cNvSpPr>
          <p:nvPr>
            <p:ph type="title"/>
          </p:nvPr>
        </p:nvSpPr>
        <p:spPr/>
        <p:txBody>
          <a:bodyPr/>
          <a:lstStyle/>
          <a:p>
            <a:r>
              <a:rPr lang="en-US"/>
              <a:t>Share of older persons in poverty</a:t>
            </a:r>
          </a:p>
        </p:txBody>
      </p:sp>
      <p:pic>
        <p:nvPicPr>
          <p:cNvPr id="8" name="Picture 7">
            <a:extLst>
              <a:ext uri="{FF2B5EF4-FFF2-40B4-BE49-F238E27FC236}">
                <a16:creationId xmlns:a16="http://schemas.microsoft.com/office/drawing/2014/main" xmlns="" id="{A4017BD3-024F-654E-96FD-398365E68C21}"/>
              </a:ext>
            </a:extLst>
          </p:cNvPr>
          <p:cNvPicPr/>
          <p:nvPr/>
        </p:nvPicPr>
        <p:blipFill>
          <a:blip r:embed="rId2"/>
          <a:stretch>
            <a:fillRect/>
          </a:stretch>
        </p:blipFill>
        <p:spPr>
          <a:xfrm>
            <a:off x="7580258" y="1304891"/>
            <a:ext cx="3912804" cy="5143206"/>
          </a:xfrm>
          <a:prstGeom prst="rect">
            <a:avLst/>
          </a:prstGeom>
        </p:spPr>
      </p:pic>
      <p:sp>
        <p:nvSpPr>
          <p:cNvPr id="5" name="Rectangle 4">
            <a:extLst>
              <a:ext uri="{FF2B5EF4-FFF2-40B4-BE49-F238E27FC236}">
                <a16:creationId xmlns:a16="http://schemas.microsoft.com/office/drawing/2014/main" xmlns="" id="{7DB5BEB8-F606-6446-A922-ED4D8EE9F7CD}"/>
              </a:ext>
            </a:extLst>
          </p:cNvPr>
          <p:cNvSpPr/>
          <p:nvPr/>
        </p:nvSpPr>
        <p:spPr>
          <a:xfrm>
            <a:off x="4982987" y="1304891"/>
            <a:ext cx="2595891" cy="938582"/>
          </a:xfrm>
          <a:prstGeom prst="rect">
            <a:avLst/>
          </a:prstGeom>
          <a:solidFill>
            <a:srgbClr val="5A9BD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xmlns="" id="{9711CECC-1C9B-A740-98BD-F03BD869A366}"/>
              </a:ext>
            </a:extLst>
          </p:cNvPr>
          <p:cNvSpPr txBox="1"/>
          <p:nvPr/>
        </p:nvSpPr>
        <p:spPr>
          <a:xfrm>
            <a:off x="5352413" y="1498021"/>
            <a:ext cx="1859797" cy="646331"/>
          </a:xfrm>
          <a:prstGeom prst="rect">
            <a:avLst/>
          </a:prstGeom>
          <a:noFill/>
        </p:spPr>
        <p:txBody>
          <a:bodyPr wrap="square" rtlCol="0">
            <a:spAutoFit/>
          </a:bodyPr>
          <a:lstStyle/>
          <a:p>
            <a:pPr algn="ctr"/>
            <a:r>
              <a:rPr lang="en-US" b="1">
                <a:latin typeface="PT Sans" panose="020B0503020203020204" pitchFamily="34" charset="77"/>
              </a:rPr>
              <a:t>Above $10 PPP a day </a:t>
            </a:r>
          </a:p>
        </p:txBody>
      </p:sp>
      <p:sp>
        <p:nvSpPr>
          <p:cNvPr id="7" name="Rectangle 6">
            <a:extLst>
              <a:ext uri="{FF2B5EF4-FFF2-40B4-BE49-F238E27FC236}">
                <a16:creationId xmlns:a16="http://schemas.microsoft.com/office/drawing/2014/main" xmlns="" id="{8E9E97D6-7F04-454D-B180-BEF44B520CAE}"/>
              </a:ext>
            </a:extLst>
          </p:cNvPr>
          <p:cNvSpPr/>
          <p:nvPr/>
        </p:nvSpPr>
        <p:spPr>
          <a:xfrm>
            <a:off x="4982987" y="2243473"/>
            <a:ext cx="2595891" cy="1008464"/>
          </a:xfrm>
          <a:prstGeom prst="rect">
            <a:avLst/>
          </a:prstGeom>
          <a:solidFill>
            <a:srgbClr val="A5A5A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xmlns="" id="{5BFDE49E-CAE4-8743-BD20-866D141BACE5}"/>
              </a:ext>
            </a:extLst>
          </p:cNvPr>
          <p:cNvSpPr/>
          <p:nvPr/>
        </p:nvSpPr>
        <p:spPr>
          <a:xfrm>
            <a:off x="4982987" y="3242546"/>
            <a:ext cx="2595892" cy="1117933"/>
          </a:xfrm>
          <a:prstGeom prst="rect">
            <a:avLst/>
          </a:prstGeom>
          <a:solidFill>
            <a:srgbClr val="F9C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xmlns="" id="{47250BD8-B959-EC43-A184-0990A78F2063}"/>
              </a:ext>
            </a:extLst>
          </p:cNvPr>
          <p:cNvSpPr/>
          <p:nvPr/>
        </p:nvSpPr>
        <p:spPr>
          <a:xfrm>
            <a:off x="4984366" y="4350734"/>
            <a:ext cx="2594512" cy="1056683"/>
          </a:xfrm>
          <a:prstGeom prst="rect">
            <a:avLst/>
          </a:prstGeom>
          <a:solidFill>
            <a:srgbClr val="ED7D3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xmlns="" id="{CA530E8B-2901-3B4E-B26D-7948D8F345BD}"/>
              </a:ext>
            </a:extLst>
          </p:cNvPr>
          <p:cNvSpPr/>
          <p:nvPr/>
        </p:nvSpPr>
        <p:spPr>
          <a:xfrm>
            <a:off x="4985057" y="5407417"/>
            <a:ext cx="2594511" cy="992036"/>
          </a:xfrm>
          <a:prstGeom prst="rect">
            <a:avLst/>
          </a:prstGeom>
          <a:solidFill>
            <a:srgbClr val="E4616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xmlns="" id="{F4070486-D2A6-5148-A12C-1A0478175CC8}"/>
              </a:ext>
            </a:extLst>
          </p:cNvPr>
          <p:cNvSpPr txBox="1"/>
          <p:nvPr/>
        </p:nvSpPr>
        <p:spPr>
          <a:xfrm>
            <a:off x="5351033" y="2419844"/>
            <a:ext cx="2049798" cy="646331"/>
          </a:xfrm>
          <a:prstGeom prst="rect">
            <a:avLst/>
          </a:prstGeom>
          <a:noFill/>
        </p:spPr>
        <p:txBody>
          <a:bodyPr wrap="square" rtlCol="0">
            <a:spAutoFit/>
          </a:bodyPr>
          <a:lstStyle/>
          <a:p>
            <a:pPr algn="ctr"/>
            <a:r>
              <a:rPr lang="en-US" b="1">
                <a:latin typeface="PT Sans" panose="020B0503020203020204" pitchFamily="34" charset="77"/>
              </a:rPr>
              <a:t>Between $ 5.5 and </a:t>
            </a:r>
          </a:p>
          <a:p>
            <a:pPr algn="ctr"/>
            <a:r>
              <a:rPr lang="en-US" b="1">
                <a:latin typeface="PT Sans" panose="020B0503020203020204" pitchFamily="34" charset="77"/>
              </a:rPr>
              <a:t>$ 10 PPP a day</a:t>
            </a:r>
          </a:p>
        </p:txBody>
      </p:sp>
      <p:sp>
        <p:nvSpPr>
          <p:cNvPr id="13" name="TextBox 12">
            <a:extLst>
              <a:ext uri="{FF2B5EF4-FFF2-40B4-BE49-F238E27FC236}">
                <a16:creationId xmlns:a16="http://schemas.microsoft.com/office/drawing/2014/main" xmlns="" id="{7D314DE9-3833-BE47-B56F-2A3A332BA7E3}"/>
              </a:ext>
            </a:extLst>
          </p:cNvPr>
          <p:cNvSpPr txBox="1"/>
          <p:nvPr/>
        </p:nvSpPr>
        <p:spPr>
          <a:xfrm>
            <a:off x="5125374" y="3473475"/>
            <a:ext cx="2312495" cy="646331"/>
          </a:xfrm>
          <a:prstGeom prst="rect">
            <a:avLst/>
          </a:prstGeom>
          <a:noFill/>
        </p:spPr>
        <p:txBody>
          <a:bodyPr wrap="square" rtlCol="0">
            <a:spAutoFit/>
          </a:bodyPr>
          <a:lstStyle/>
          <a:p>
            <a:pPr algn="ctr"/>
            <a:r>
              <a:rPr lang="en-US" b="1">
                <a:latin typeface="PT Sans" panose="020B0503020203020204" pitchFamily="34" charset="77"/>
              </a:rPr>
              <a:t>Between $ 3.2 and </a:t>
            </a:r>
          </a:p>
          <a:p>
            <a:pPr algn="ctr"/>
            <a:r>
              <a:rPr lang="en-US" b="1">
                <a:latin typeface="PT Sans" panose="020B0503020203020204" pitchFamily="34" charset="77"/>
              </a:rPr>
              <a:t>$ 5.5 PPP a day</a:t>
            </a:r>
          </a:p>
        </p:txBody>
      </p:sp>
      <p:sp>
        <p:nvSpPr>
          <p:cNvPr id="14" name="TextBox 13">
            <a:extLst>
              <a:ext uri="{FF2B5EF4-FFF2-40B4-BE49-F238E27FC236}">
                <a16:creationId xmlns:a16="http://schemas.microsoft.com/office/drawing/2014/main" xmlns="" id="{3B77F3F8-B036-F540-A50F-510CE86D8F45}"/>
              </a:ext>
            </a:extLst>
          </p:cNvPr>
          <p:cNvSpPr txBox="1"/>
          <p:nvPr/>
        </p:nvSpPr>
        <p:spPr>
          <a:xfrm>
            <a:off x="5162412" y="4555910"/>
            <a:ext cx="2238419" cy="646331"/>
          </a:xfrm>
          <a:prstGeom prst="rect">
            <a:avLst/>
          </a:prstGeom>
          <a:noFill/>
        </p:spPr>
        <p:txBody>
          <a:bodyPr wrap="square" rtlCol="0">
            <a:spAutoFit/>
          </a:bodyPr>
          <a:lstStyle/>
          <a:p>
            <a:pPr algn="ctr"/>
            <a:r>
              <a:rPr lang="en-US" b="1">
                <a:latin typeface="PT Sans" panose="020B0503020203020204" pitchFamily="34" charset="77"/>
              </a:rPr>
              <a:t>Between $ 1.9 and </a:t>
            </a:r>
          </a:p>
          <a:p>
            <a:pPr algn="ctr"/>
            <a:r>
              <a:rPr lang="en-US" b="1">
                <a:latin typeface="PT Sans" panose="020B0503020203020204" pitchFamily="34" charset="77"/>
              </a:rPr>
              <a:t>$ 3.2 PPP a day</a:t>
            </a:r>
          </a:p>
        </p:txBody>
      </p:sp>
      <p:sp>
        <p:nvSpPr>
          <p:cNvPr id="15" name="TextBox 14">
            <a:extLst>
              <a:ext uri="{FF2B5EF4-FFF2-40B4-BE49-F238E27FC236}">
                <a16:creationId xmlns:a16="http://schemas.microsoft.com/office/drawing/2014/main" xmlns="" id="{A4A2212C-2F57-5E4D-BF22-02E2E1C6CEEC}"/>
              </a:ext>
            </a:extLst>
          </p:cNvPr>
          <p:cNvSpPr txBox="1"/>
          <p:nvPr/>
        </p:nvSpPr>
        <p:spPr>
          <a:xfrm>
            <a:off x="5352413" y="5582966"/>
            <a:ext cx="1859797" cy="646331"/>
          </a:xfrm>
          <a:prstGeom prst="rect">
            <a:avLst/>
          </a:prstGeom>
          <a:noFill/>
        </p:spPr>
        <p:txBody>
          <a:bodyPr wrap="square" rtlCol="0">
            <a:spAutoFit/>
          </a:bodyPr>
          <a:lstStyle/>
          <a:p>
            <a:pPr algn="ctr"/>
            <a:r>
              <a:rPr lang="en-US" b="1">
                <a:latin typeface="PT Sans" panose="020B0503020203020204" pitchFamily="34" charset="77"/>
              </a:rPr>
              <a:t>Below $ 1.9 PPP a day</a:t>
            </a:r>
          </a:p>
        </p:txBody>
      </p:sp>
      <p:grpSp>
        <p:nvGrpSpPr>
          <p:cNvPr id="31" name="Group 30">
            <a:extLst>
              <a:ext uri="{FF2B5EF4-FFF2-40B4-BE49-F238E27FC236}">
                <a16:creationId xmlns:a16="http://schemas.microsoft.com/office/drawing/2014/main" xmlns="" id="{ABE76303-ADC7-8E4A-A8B5-9F760E94441F}"/>
              </a:ext>
            </a:extLst>
          </p:cNvPr>
          <p:cNvGrpSpPr/>
          <p:nvPr/>
        </p:nvGrpSpPr>
        <p:grpSpPr>
          <a:xfrm>
            <a:off x="9145839" y="1500523"/>
            <a:ext cx="2198436" cy="742950"/>
            <a:chOff x="9145839" y="1500523"/>
            <a:chExt cx="2198436" cy="742950"/>
          </a:xfrm>
        </p:grpSpPr>
        <p:pic>
          <p:nvPicPr>
            <p:cNvPr id="26" name="Picture 3" descr="images-4.jpeg">
              <a:extLst>
                <a:ext uri="{FF2B5EF4-FFF2-40B4-BE49-F238E27FC236}">
                  <a16:creationId xmlns:a16="http://schemas.microsoft.com/office/drawing/2014/main" xmlns="" id="{7FDC966A-1302-904C-A115-A51B5E58781E}"/>
                </a:ext>
              </a:extLst>
            </p:cNvPr>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10537278" y="1500523"/>
              <a:ext cx="806997" cy="742950"/>
            </a:xfrm>
            <a:prstGeom prst="rect">
              <a:avLst/>
            </a:prstGeom>
            <a:noFill/>
            <a:extLst>
              <a:ext uri="{909E8E84-426E-40DD-AFC4-6F175D3DCCD1}">
                <a14:hiddenFill xmlns:a14="http://schemas.microsoft.com/office/drawing/2010/main">
                  <a:solidFill>
                    <a:srgbClr val="FFFFFF"/>
                  </a:solidFill>
                </a14:hiddenFill>
              </a:ext>
            </a:extLst>
          </p:spPr>
        </p:pic>
        <p:cxnSp>
          <p:nvCxnSpPr>
            <p:cNvPr id="27" name="Straight Arrow Connector 26">
              <a:extLst>
                <a:ext uri="{FF2B5EF4-FFF2-40B4-BE49-F238E27FC236}">
                  <a16:creationId xmlns:a16="http://schemas.microsoft.com/office/drawing/2014/main" xmlns="" id="{FB783B24-3AFE-E440-83BF-46264987C5BE}"/>
                </a:ext>
              </a:extLst>
            </p:cNvPr>
            <p:cNvCxnSpPr>
              <a:cxnSpLocks/>
            </p:cNvCxnSpPr>
            <p:nvPr/>
          </p:nvCxnSpPr>
          <p:spPr>
            <a:xfrm flipH="1">
              <a:off x="9145839" y="1892959"/>
              <a:ext cx="1515220" cy="7614"/>
            </a:xfrm>
            <a:prstGeom prst="straightConnector1">
              <a:avLst/>
            </a:prstGeom>
            <a:ln w="38100">
              <a:solidFill>
                <a:srgbClr val="C00000"/>
              </a:solidFill>
              <a:tailEnd type="triangl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6409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dissolve">
                                      <p:cBhvr>
                                        <p:cTn id="7"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xmlns="" id="{C3BA76D6-FCEF-A841-8509-CF556A9E3B20}"/>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177561" y="0"/>
            <a:ext cx="10278970" cy="6858000"/>
          </a:xfrm>
          <a:prstGeom prst="rect">
            <a:avLst/>
          </a:prstGeom>
        </p:spPr>
      </p:pic>
      <p:sp>
        <p:nvSpPr>
          <p:cNvPr id="6" name="Rectangle 5">
            <a:extLst>
              <a:ext uri="{FF2B5EF4-FFF2-40B4-BE49-F238E27FC236}">
                <a16:creationId xmlns:a16="http://schemas.microsoft.com/office/drawing/2014/main" xmlns="" id="{9FFA1DA6-2D21-7442-B397-5B108AFEDA51}"/>
              </a:ext>
            </a:extLst>
          </p:cNvPr>
          <p:cNvSpPr/>
          <p:nvPr/>
        </p:nvSpPr>
        <p:spPr>
          <a:xfrm>
            <a:off x="2788169" y="5683415"/>
            <a:ext cx="9403829"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7" name="Title 1">
            <a:extLst>
              <a:ext uri="{FF2B5EF4-FFF2-40B4-BE49-F238E27FC236}">
                <a16:creationId xmlns:a16="http://schemas.microsoft.com/office/drawing/2014/main" xmlns="" id="{AE2965F7-D650-4943-90F3-DEEA76A71BE3}"/>
              </a:ext>
            </a:extLst>
          </p:cNvPr>
          <p:cNvSpPr txBox="1">
            <a:spLocks/>
          </p:cNvSpPr>
          <p:nvPr/>
        </p:nvSpPr>
        <p:spPr>
          <a:xfrm>
            <a:off x="2788169" y="5701077"/>
            <a:ext cx="9403831" cy="794745"/>
          </a:xfrm>
          <a:prstGeom prst="rect">
            <a:avLst/>
          </a:prstGeom>
        </p:spPr>
        <p:txBody>
          <a:bodyPr/>
          <a:lstStyle>
            <a:lvl1pPr algn="l" defTabSz="685983" rtl="0" eaLnBrk="1" latinLnBrk="0" hangingPunct="1">
              <a:lnSpc>
                <a:spcPct val="90000"/>
              </a:lnSpc>
              <a:spcBef>
                <a:spcPct val="0"/>
              </a:spcBef>
              <a:buNone/>
              <a:defRPr sz="3001" b="1" kern="1200" cap="all" baseline="0">
                <a:solidFill>
                  <a:schemeClr val="bg1"/>
                </a:solidFill>
                <a:latin typeface="PT Sans" panose="020B0503020203020204" pitchFamily="34" charset="77"/>
                <a:ea typeface="+mj-ea"/>
                <a:cs typeface="+mj-cs"/>
              </a:defRPr>
            </a:lvl1pPr>
          </a:lstStyle>
          <a:p>
            <a:r>
              <a:rPr lang="en-US" sz="4000"/>
              <a:t>Context: ageing in </a:t>
            </a:r>
            <a:r>
              <a:rPr lang="en-US" sz="4000" err="1"/>
              <a:t>uganda</a:t>
            </a:r>
            <a:endParaRPr lang="en-US" sz="4000"/>
          </a:p>
        </p:txBody>
      </p:sp>
      <p:cxnSp>
        <p:nvCxnSpPr>
          <p:cNvPr id="8" name="Straight Connector 7">
            <a:extLst>
              <a:ext uri="{FF2B5EF4-FFF2-40B4-BE49-F238E27FC236}">
                <a16:creationId xmlns:a16="http://schemas.microsoft.com/office/drawing/2014/main" xmlns="" id="{9F6C06D3-583C-B04F-94A7-A4D5740FF20D}"/>
              </a:ext>
            </a:extLst>
          </p:cNvPr>
          <p:cNvCxnSpPr>
            <a:cxnSpLocks/>
          </p:cNvCxnSpPr>
          <p:nvPr/>
        </p:nvCxnSpPr>
        <p:spPr>
          <a:xfrm>
            <a:off x="2772353" y="5683414"/>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92037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A79EFBC-D97E-B542-B41F-6FBE1F27002E}"/>
              </a:ext>
            </a:extLst>
          </p:cNvPr>
          <p:cNvSpPr>
            <a:spLocks noGrp="1"/>
          </p:cNvSpPr>
          <p:nvPr>
            <p:ph type="title"/>
          </p:nvPr>
        </p:nvSpPr>
        <p:spPr/>
        <p:txBody>
          <a:bodyPr/>
          <a:lstStyle/>
          <a:p>
            <a:r>
              <a:rPr lang="en-US"/>
              <a:t>CONTENTS OF THIS PRESENTATION</a:t>
            </a:r>
          </a:p>
        </p:txBody>
      </p:sp>
      <p:sp>
        <p:nvSpPr>
          <p:cNvPr id="3" name="Content Placeholder 2">
            <a:extLst>
              <a:ext uri="{FF2B5EF4-FFF2-40B4-BE49-F238E27FC236}">
                <a16:creationId xmlns:a16="http://schemas.microsoft.com/office/drawing/2014/main" xmlns="" id="{7CC31657-4E6F-C842-9675-22B108D05FA5}"/>
              </a:ext>
            </a:extLst>
          </p:cNvPr>
          <p:cNvSpPr>
            <a:spLocks noGrp="1"/>
          </p:cNvSpPr>
          <p:nvPr>
            <p:ph idx="1"/>
          </p:nvPr>
        </p:nvSpPr>
        <p:spPr/>
        <p:txBody>
          <a:bodyPr/>
          <a:lstStyle/>
          <a:p>
            <a:r>
              <a:rPr lang="en-US" sz="2400"/>
              <a:t>Study background</a:t>
            </a:r>
          </a:p>
          <a:p>
            <a:r>
              <a:rPr lang="en-US" sz="2400"/>
              <a:t>Overview:  Situation of older persons</a:t>
            </a:r>
          </a:p>
          <a:p>
            <a:r>
              <a:rPr lang="en-US" sz="2400"/>
              <a:t>Context: Ageing in Uganda</a:t>
            </a:r>
          </a:p>
          <a:p>
            <a:r>
              <a:rPr lang="en-US" sz="2400"/>
              <a:t>Accessibility of services</a:t>
            </a:r>
          </a:p>
          <a:p>
            <a:r>
              <a:rPr lang="en-US" sz="2400"/>
              <a:t>Key takeaways</a:t>
            </a:r>
          </a:p>
          <a:p>
            <a:endParaRPr lang="en-US"/>
          </a:p>
          <a:p>
            <a:endParaRPr lang="en-US"/>
          </a:p>
          <a:p>
            <a:endParaRPr lang="en-US"/>
          </a:p>
        </p:txBody>
      </p:sp>
      <p:pic>
        <p:nvPicPr>
          <p:cNvPr id="5" name="Picture 4">
            <a:extLst>
              <a:ext uri="{FF2B5EF4-FFF2-40B4-BE49-F238E27FC236}">
                <a16:creationId xmlns:a16="http://schemas.microsoft.com/office/drawing/2014/main" xmlns="" id="{CA8A98D1-2669-5443-9E5A-2C2A18050340}"/>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468635" y="1373474"/>
            <a:ext cx="3505438" cy="5254052"/>
          </a:xfrm>
          <a:prstGeom prst="rect">
            <a:avLst/>
          </a:prstGeom>
        </p:spPr>
      </p:pic>
    </p:spTree>
    <p:extLst>
      <p:ext uri="{BB962C8B-B14F-4D97-AF65-F5344CB8AC3E}">
        <p14:creationId xmlns:p14="http://schemas.microsoft.com/office/powerpoint/2010/main" val="14156171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F9857A7-ECDE-3342-82DC-15DDA7A0D8A6}"/>
              </a:ext>
            </a:extLst>
          </p:cNvPr>
          <p:cNvSpPr>
            <a:spLocks noGrp="1"/>
          </p:cNvSpPr>
          <p:nvPr>
            <p:ph sz="half" idx="1"/>
          </p:nvPr>
        </p:nvSpPr>
        <p:spPr>
          <a:xfrm>
            <a:off x="1202069" y="2008625"/>
            <a:ext cx="4709960" cy="3783724"/>
          </a:xfrm>
          <a:solidFill>
            <a:schemeClr val="bg1">
              <a:lumMod val="95000"/>
            </a:schemeClr>
          </a:solidFill>
          <a:ln w="38100">
            <a:solidFill>
              <a:srgbClr val="2F8B9B"/>
            </a:solidFill>
          </a:ln>
        </p:spPr>
        <p:txBody>
          <a:bodyPr>
            <a:normAutofit/>
          </a:bodyPr>
          <a:lstStyle/>
          <a:p>
            <a:pPr marL="0" indent="0">
              <a:buNone/>
            </a:pPr>
            <a:r>
              <a:rPr lang="en-US" sz="2400" b="1">
                <a:solidFill>
                  <a:srgbClr val="2F8B9B"/>
                </a:solidFill>
              </a:rPr>
              <a:t>Social perceptions</a:t>
            </a:r>
          </a:p>
          <a:p>
            <a:pPr marL="285750" indent="-285750">
              <a:buFont typeface="Arial" charset="0"/>
              <a:buChar char="•"/>
            </a:pPr>
            <a:r>
              <a:rPr lang="en-US" sz="2000"/>
              <a:t>Someone above 60 -70 years (responses vary)</a:t>
            </a:r>
          </a:p>
          <a:p>
            <a:pPr marL="285750" indent="-285750">
              <a:buFont typeface="Arial" charset="0"/>
              <a:buChar char="•"/>
            </a:pPr>
            <a:r>
              <a:rPr lang="en-US" sz="2000"/>
              <a:t>Prone to frailty, disability and illness </a:t>
            </a:r>
          </a:p>
          <a:p>
            <a:pPr marL="285750" indent="-285750">
              <a:buFont typeface="Arial" charset="0"/>
              <a:buChar char="•"/>
            </a:pPr>
            <a:r>
              <a:rPr lang="en-US" sz="2000"/>
              <a:t>Grandparent and head of household </a:t>
            </a:r>
          </a:p>
          <a:p>
            <a:pPr marL="285750" indent="-285750">
              <a:buFont typeface="Arial" charset="0"/>
              <a:buChar char="•"/>
            </a:pPr>
            <a:r>
              <a:rPr lang="en-US" sz="2000"/>
              <a:t>Behaves ‘well’</a:t>
            </a:r>
          </a:p>
          <a:p>
            <a:pPr marL="285750" indent="-285750">
              <a:buFont typeface="Arial" charset="0"/>
              <a:buChar char="•"/>
            </a:pPr>
            <a:r>
              <a:rPr lang="en-US" sz="2000"/>
              <a:t>Lower levels of engagement in economic activities </a:t>
            </a:r>
          </a:p>
          <a:p>
            <a:pPr marL="285750" indent="-285750">
              <a:buFont typeface="Arial" charset="0"/>
              <a:buChar char="•"/>
            </a:pPr>
            <a:r>
              <a:rPr lang="en-US" sz="2000"/>
              <a:t>Physically dependent on others</a:t>
            </a:r>
          </a:p>
          <a:p>
            <a:endParaRPr lang="en-US"/>
          </a:p>
        </p:txBody>
      </p:sp>
      <p:sp>
        <p:nvSpPr>
          <p:cNvPr id="4" name="Title 3">
            <a:extLst>
              <a:ext uri="{FF2B5EF4-FFF2-40B4-BE49-F238E27FC236}">
                <a16:creationId xmlns:a16="http://schemas.microsoft.com/office/drawing/2014/main" xmlns="" id="{983FB934-6990-5F46-A3CC-CA1D9F8EF80E}"/>
              </a:ext>
            </a:extLst>
          </p:cNvPr>
          <p:cNvSpPr>
            <a:spLocks noGrp="1"/>
          </p:cNvSpPr>
          <p:nvPr>
            <p:ph type="title"/>
          </p:nvPr>
        </p:nvSpPr>
        <p:spPr/>
        <p:txBody>
          <a:bodyPr/>
          <a:lstStyle/>
          <a:p>
            <a:r>
              <a:rPr lang="en-US"/>
              <a:t>WHO </a:t>
            </a:r>
            <a:r>
              <a:rPr lang="en-US" err="1"/>
              <a:t>iS</a:t>
            </a:r>
            <a:r>
              <a:rPr lang="en-US"/>
              <a:t> considered AN Older </a:t>
            </a:r>
            <a:r>
              <a:rPr lang="en-US" err="1"/>
              <a:t>persoN</a:t>
            </a:r>
            <a:r>
              <a:rPr lang="en-US"/>
              <a:t> in Uganda? </a:t>
            </a:r>
          </a:p>
        </p:txBody>
      </p:sp>
      <p:sp>
        <p:nvSpPr>
          <p:cNvPr id="5" name="Content Placeholder 4">
            <a:extLst>
              <a:ext uri="{FF2B5EF4-FFF2-40B4-BE49-F238E27FC236}">
                <a16:creationId xmlns:a16="http://schemas.microsoft.com/office/drawing/2014/main" xmlns="" id="{1CB4563A-01A7-EA43-B828-99699C9A92E6}"/>
              </a:ext>
            </a:extLst>
          </p:cNvPr>
          <p:cNvSpPr>
            <a:spLocks noGrp="1"/>
          </p:cNvSpPr>
          <p:nvPr>
            <p:ph sz="half" idx="2"/>
          </p:nvPr>
        </p:nvSpPr>
        <p:spPr>
          <a:xfrm>
            <a:off x="6366094" y="1628775"/>
            <a:ext cx="4559409" cy="4543425"/>
          </a:xfrm>
          <a:prstGeom prst="roundRect">
            <a:avLst/>
          </a:prstGeom>
          <a:solidFill>
            <a:srgbClr val="003971">
              <a:alpha val="69804"/>
            </a:srgbClr>
          </a:solidFill>
        </p:spPr>
        <p:style>
          <a:lnRef idx="0">
            <a:schemeClr val="accent5"/>
          </a:lnRef>
          <a:fillRef idx="3">
            <a:schemeClr val="accent5"/>
          </a:fillRef>
          <a:effectRef idx="3">
            <a:schemeClr val="accent5"/>
          </a:effectRef>
          <a:fontRef idx="minor">
            <a:schemeClr val="lt1"/>
          </a:fontRef>
        </p:style>
        <p:txBody>
          <a:bodyPr rtlCol="0" anchor="ctr">
            <a:normAutofit fontScale="92500" lnSpcReduction="20000"/>
          </a:bodyPr>
          <a:lstStyle/>
          <a:p>
            <a:pPr marL="0" indent="0">
              <a:buNone/>
            </a:pPr>
            <a:r>
              <a:rPr lang="en-US" sz="2400" b="1">
                <a:ln w="0">
                  <a:noFill/>
                </a:ln>
                <a:solidFill>
                  <a:schemeClr val="bg1"/>
                </a:solidFill>
                <a:latin typeface="PT Sans" panose="020B0503020203020204" pitchFamily="34" charset="77"/>
              </a:rPr>
              <a:t>In contrast: Lived experiences of an older person</a:t>
            </a:r>
          </a:p>
          <a:p>
            <a:r>
              <a:rPr lang="en-US" sz="1900">
                <a:ln w="0">
                  <a:noFill/>
                </a:ln>
                <a:solidFill>
                  <a:schemeClr val="bg1"/>
                </a:solidFill>
                <a:latin typeface="PT Sans" panose="020B0503020203020204" pitchFamily="34" charset="77"/>
              </a:rPr>
              <a:t>Older persons are socio-economically active unless severely disabled or chronically ill </a:t>
            </a:r>
          </a:p>
          <a:p>
            <a:r>
              <a:rPr lang="en-US" sz="1900">
                <a:ln w="0">
                  <a:noFill/>
                </a:ln>
                <a:solidFill>
                  <a:schemeClr val="bg1"/>
                </a:solidFill>
                <a:latin typeface="PT Sans" panose="020B0503020203020204" pitchFamily="34" charset="77"/>
              </a:rPr>
              <a:t>Older persons play a key role in the care of young children </a:t>
            </a:r>
          </a:p>
          <a:p>
            <a:r>
              <a:rPr lang="en-US" sz="1900">
                <a:ln w="0">
                  <a:noFill/>
                </a:ln>
                <a:solidFill>
                  <a:schemeClr val="bg1"/>
                </a:solidFill>
                <a:latin typeface="PT Sans" panose="020B0503020203020204" pitchFamily="34" charset="77"/>
              </a:rPr>
              <a:t>Financial demands in old age have increased </a:t>
            </a:r>
          </a:p>
          <a:p>
            <a:r>
              <a:rPr lang="en-US" sz="1900">
                <a:ln w="0">
                  <a:noFill/>
                </a:ln>
                <a:solidFill>
                  <a:schemeClr val="bg1"/>
                </a:solidFill>
                <a:latin typeface="PT Sans" panose="020B0503020203020204" pitchFamily="34" charset="77"/>
              </a:rPr>
              <a:t>The culture of reciprocal care of ageing family members has eroded over time </a:t>
            </a:r>
          </a:p>
          <a:p>
            <a:r>
              <a:rPr lang="en-US" sz="1900">
                <a:ln w="0">
                  <a:noFill/>
                </a:ln>
                <a:solidFill>
                  <a:schemeClr val="bg1"/>
                </a:solidFill>
                <a:latin typeface="PT Sans" panose="020B0503020203020204" pitchFamily="34" charset="77"/>
              </a:rPr>
              <a:t>Age-based discrimination embedded in service provision </a:t>
            </a:r>
          </a:p>
        </p:txBody>
      </p:sp>
    </p:spTree>
    <p:extLst>
      <p:ext uri="{BB962C8B-B14F-4D97-AF65-F5344CB8AC3E}">
        <p14:creationId xmlns:p14="http://schemas.microsoft.com/office/powerpoint/2010/main" val="27700475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3E2F75D-8B9F-AF49-9312-D20B8DA50BBD}"/>
              </a:ext>
            </a:extLst>
          </p:cNvPr>
          <p:cNvSpPr>
            <a:spLocks noGrp="1"/>
          </p:cNvSpPr>
          <p:nvPr>
            <p:ph sz="half" idx="1"/>
          </p:nvPr>
        </p:nvSpPr>
        <p:spPr>
          <a:xfrm>
            <a:off x="860383" y="1385888"/>
            <a:ext cx="5057735" cy="4343400"/>
          </a:xfrm>
          <a:solidFill>
            <a:srgbClr val="003971">
              <a:alpha val="69804"/>
            </a:srgbClr>
          </a:solidFill>
        </p:spPr>
        <p:txBody>
          <a:bodyPr/>
          <a:lstStyle/>
          <a:p>
            <a:pPr marL="34299" indent="0" algn="ctr">
              <a:buNone/>
            </a:pPr>
            <a:r>
              <a:rPr lang="en-US" sz="2500" b="1">
                <a:solidFill>
                  <a:schemeClr val="bg1"/>
                </a:solidFill>
              </a:rPr>
              <a:t>Type of major events/disruptors </a:t>
            </a:r>
          </a:p>
          <a:p>
            <a:pPr lvl="2"/>
            <a:r>
              <a:rPr lang="en-US" sz="2500">
                <a:solidFill>
                  <a:schemeClr val="bg1"/>
                </a:solidFill>
              </a:rPr>
              <a:t>Civil conflict and displacement</a:t>
            </a:r>
          </a:p>
          <a:p>
            <a:pPr lvl="2"/>
            <a:r>
              <a:rPr lang="en-US" sz="2500" err="1">
                <a:solidFill>
                  <a:schemeClr val="bg1"/>
                </a:solidFill>
              </a:rPr>
              <a:t>Urbanisation</a:t>
            </a:r>
            <a:endParaRPr lang="en-US" sz="2500">
              <a:solidFill>
                <a:schemeClr val="bg1"/>
              </a:solidFill>
            </a:endParaRPr>
          </a:p>
          <a:p>
            <a:pPr lvl="2"/>
            <a:r>
              <a:rPr lang="en-US" sz="2500">
                <a:solidFill>
                  <a:schemeClr val="bg1"/>
                </a:solidFill>
              </a:rPr>
              <a:t>HIV/AIDs </a:t>
            </a:r>
          </a:p>
          <a:p>
            <a:pPr lvl="2"/>
            <a:r>
              <a:rPr lang="en-US" sz="2500">
                <a:solidFill>
                  <a:schemeClr val="bg1"/>
                </a:solidFill>
              </a:rPr>
              <a:t>Land conflict and sub-division</a:t>
            </a:r>
          </a:p>
          <a:p>
            <a:pPr lvl="2"/>
            <a:r>
              <a:rPr lang="en-US" sz="2500">
                <a:solidFill>
                  <a:schemeClr val="bg1"/>
                </a:solidFill>
              </a:rPr>
              <a:t>Drought and weather related shocks </a:t>
            </a:r>
          </a:p>
        </p:txBody>
      </p:sp>
      <p:sp>
        <p:nvSpPr>
          <p:cNvPr id="3" name="Content Placeholder 2">
            <a:extLst>
              <a:ext uri="{FF2B5EF4-FFF2-40B4-BE49-F238E27FC236}">
                <a16:creationId xmlns:a16="http://schemas.microsoft.com/office/drawing/2014/main" xmlns="" id="{445B5927-4F8D-CF4A-A3BD-9F5967DDD26A}"/>
              </a:ext>
            </a:extLst>
          </p:cNvPr>
          <p:cNvSpPr>
            <a:spLocks noGrp="1"/>
          </p:cNvSpPr>
          <p:nvPr>
            <p:ph sz="half" idx="2"/>
          </p:nvPr>
        </p:nvSpPr>
        <p:spPr>
          <a:xfrm>
            <a:off x="5918118" y="1385888"/>
            <a:ext cx="5738620" cy="4343400"/>
          </a:xfrm>
          <a:solidFill>
            <a:srgbClr val="0989B1">
              <a:alpha val="69804"/>
            </a:srgbClr>
          </a:solidFill>
        </p:spPr>
        <p:txBody>
          <a:bodyPr/>
          <a:lstStyle/>
          <a:p>
            <a:pPr marL="34299" indent="0" algn="ctr">
              <a:buNone/>
            </a:pPr>
            <a:r>
              <a:rPr lang="en-US" sz="2500" b="1">
                <a:solidFill>
                  <a:schemeClr val="bg1"/>
                </a:solidFill>
              </a:rPr>
              <a:t>Outcomes</a:t>
            </a:r>
            <a:endParaRPr lang="en-US" sz="2500">
              <a:solidFill>
                <a:schemeClr val="bg1"/>
              </a:solidFill>
            </a:endParaRPr>
          </a:p>
          <a:p>
            <a:pPr lvl="2"/>
            <a:r>
              <a:rPr lang="en-US" sz="2500">
                <a:solidFill>
                  <a:schemeClr val="bg1"/>
                </a:solidFill>
              </a:rPr>
              <a:t>Experience of long term poverty </a:t>
            </a:r>
          </a:p>
          <a:p>
            <a:pPr marL="377290" lvl="2" indent="0">
              <a:buNone/>
            </a:pPr>
            <a:endParaRPr lang="en-US" sz="2500">
              <a:solidFill>
                <a:schemeClr val="bg1"/>
              </a:solidFill>
            </a:endParaRPr>
          </a:p>
          <a:p>
            <a:pPr lvl="2"/>
            <a:r>
              <a:rPr lang="en-US" sz="2500">
                <a:solidFill>
                  <a:schemeClr val="bg1"/>
                </a:solidFill>
              </a:rPr>
              <a:t>Change in community and family structures</a:t>
            </a:r>
          </a:p>
          <a:p>
            <a:pPr marL="377290" lvl="2" indent="0">
              <a:buNone/>
            </a:pPr>
            <a:endParaRPr lang="en-US" sz="2500">
              <a:solidFill>
                <a:schemeClr val="bg1"/>
              </a:solidFill>
            </a:endParaRPr>
          </a:p>
          <a:p>
            <a:pPr lvl="2"/>
            <a:r>
              <a:rPr lang="en-US" sz="2500">
                <a:solidFill>
                  <a:schemeClr val="bg1"/>
                </a:solidFill>
              </a:rPr>
              <a:t>Change in role and value of older persons</a:t>
            </a:r>
          </a:p>
          <a:p>
            <a:endParaRPr lang="en-US">
              <a:solidFill>
                <a:schemeClr val="bg1"/>
              </a:solidFill>
            </a:endParaRPr>
          </a:p>
        </p:txBody>
      </p:sp>
      <p:sp>
        <p:nvSpPr>
          <p:cNvPr id="4" name="Title 3">
            <a:extLst>
              <a:ext uri="{FF2B5EF4-FFF2-40B4-BE49-F238E27FC236}">
                <a16:creationId xmlns:a16="http://schemas.microsoft.com/office/drawing/2014/main" xmlns="" id="{1ACA86E4-1725-4140-A094-AF170489799C}"/>
              </a:ext>
            </a:extLst>
          </p:cNvPr>
          <p:cNvSpPr>
            <a:spLocks noGrp="1"/>
          </p:cNvSpPr>
          <p:nvPr>
            <p:ph type="title"/>
          </p:nvPr>
        </p:nvSpPr>
        <p:spPr/>
        <p:txBody>
          <a:bodyPr/>
          <a:lstStyle/>
          <a:p>
            <a:r>
              <a:rPr lang="en-US"/>
              <a:t>Typical life-course of an older person</a:t>
            </a:r>
          </a:p>
        </p:txBody>
      </p:sp>
      <p:sp>
        <p:nvSpPr>
          <p:cNvPr id="7" name="Right Arrow 6">
            <a:extLst>
              <a:ext uri="{FF2B5EF4-FFF2-40B4-BE49-F238E27FC236}">
                <a16:creationId xmlns:a16="http://schemas.microsoft.com/office/drawing/2014/main" xmlns="" id="{D52EFFA8-4013-4E45-9822-2D90C7833AD6}"/>
              </a:ext>
            </a:extLst>
          </p:cNvPr>
          <p:cNvSpPr/>
          <p:nvPr/>
        </p:nvSpPr>
        <p:spPr>
          <a:xfrm>
            <a:off x="5650603" y="1287028"/>
            <a:ext cx="771995" cy="685800"/>
          </a:xfrm>
          <a:prstGeom prst="rightArrow">
            <a:avLst/>
          </a:prstGeom>
          <a:solidFill>
            <a:srgbClr val="F05D3B">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8" name="Rounded Rectangle 7">
            <a:extLst>
              <a:ext uri="{FF2B5EF4-FFF2-40B4-BE49-F238E27FC236}">
                <a16:creationId xmlns:a16="http://schemas.microsoft.com/office/drawing/2014/main" xmlns="" id="{4484BBCE-9DEB-5A44-B626-5F59BEF3FB95}"/>
              </a:ext>
            </a:extLst>
          </p:cNvPr>
          <p:cNvSpPr/>
          <p:nvPr/>
        </p:nvSpPr>
        <p:spPr>
          <a:xfrm>
            <a:off x="1543050" y="5114925"/>
            <a:ext cx="9431021" cy="614363"/>
          </a:xfrm>
          <a:prstGeom prst="roundRect">
            <a:avLst/>
          </a:prstGeom>
          <a:solidFill>
            <a:srgbClr val="F05D3B">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9" name="TextBox 8">
            <a:extLst>
              <a:ext uri="{FF2B5EF4-FFF2-40B4-BE49-F238E27FC236}">
                <a16:creationId xmlns:a16="http://schemas.microsoft.com/office/drawing/2014/main" xmlns="" id="{2C9F56A0-0307-9A40-AA69-6C1F81269392}"/>
              </a:ext>
            </a:extLst>
          </p:cNvPr>
          <p:cNvSpPr txBox="1"/>
          <p:nvPr/>
        </p:nvSpPr>
        <p:spPr>
          <a:xfrm>
            <a:off x="2448061" y="5209740"/>
            <a:ext cx="7774885" cy="424732"/>
          </a:xfrm>
          <a:prstGeom prst="rect">
            <a:avLst/>
          </a:prstGeom>
          <a:noFill/>
        </p:spPr>
        <p:txBody>
          <a:bodyPr wrap="none" rtlCol="0">
            <a:spAutoFit/>
          </a:bodyPr>
          <a:lstStyle/>
          <a:p>
            <a:pPr>
              <a:lnSpc>
                <a:spcPct val="90000"/>
              </a:lnSpc>
            </a:pPr>
            <a:r>
              <a:rPr lang="en-US" sz="2400" b="1">
                <a:solidFill>
                  <a:schemeClr val="bg1"/>
                </a:solidFill>
              </a:rPr>
              <a:t>ABSENCE OF THE STATE and APPROPRIATE SERVICES</a:t>
            </a:r>
          </a:p>
        </p:txBody>
      </p:sp>
    </p:spTree>
    <p:extLst>
      <p:ext uri="{BB962C8B-B14F-4D97-AF65-F5344CB8AC3E}">
        <p14:creationId xmlns:p14="http://schemas.microsoft.com/office/powerpoint/2010/main" val="2831127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34E077E-0338-754C-B5FC-B449946685F8}"/>
              </a:ext>
            </a:extLst>
          </p:cNvPr>
          <p:cNvSpPr>
            <a:spLocks noGrp="1"/>
          </p:cNvSpPr>
          <p:nvPr>
            <p:ph sz="half" idx="1"/>
          </p:nvPr>
        </p:nvSpPr>
        <p:spPr>
          <a:xfrm>
            <a:off x="418236" y="1443038"/>
            <a:ext cx="4068040" cy="4943475"/>
          </a:xfrm>
          <a:solidFill>
            <a:srgbClr val="003971">
              <a:alpha val="69804"/>
            </a:srgbClr>
          </a:solidFill>
        </p:spPr>
        <p:txBody>
          <a:bodyPr>
            <a:normAutofit lnSpcReduction="10000"/>
          </a:bodyPr>
          <a:lstStyle/>
          <a:p>
            <a:pPr marL="0" lvl="0" indent="0">
              <a:buNone/>
            </a:pPr>
            <a:r>
              <a:rPr lang="en-US" sz="2000" b="1">
                <a:solidFill>
                  <a:schemeClr val="bg1"/>
                </a:solidFill>
              </a:rPr>
              <a:t>HISTORICAL RELEVANCE</a:t>
            </a:r>
          </a:p>
          <a:p>
            <a:pPr marL="0" lvl="0" indent="0">
              <a:buNone/>
            </a:pPr>
            <a:r>
              <a:rPr lang="en-US" sz="2000" b="1">
                <a:solidFill>
                  <a:schemeClr val="bg1"/>
                </a:solidFill>
              </a:rPr>
              <a:t>Older persons as socio-cultural leaders </a:t>
            </a:r>
          </a:p>
          <a:p>
            <a:pPr lvl="0"/>
            <a:r>
              <a:rPr lang="en-US" sz="2000">
                <a:solidFill>
                  <a:schemeClr val="bg1"/>
                </a:solidFill>
              </a:rPr>
              <a:t>Transmitting cultural traditions and gender norms over generations </a:t>
            </a:r>
          </a:p>
          <a:p>
            <a:pPr lvl="0"/>
            <a:r>
              <a:rPr lang="en-US" sz="2000">
                <a:solidFill>
                  <a:schemeClr val="bg1"/>
                </a:solidFill>
              </a:rPr>
              <a:t>Guardians of indigenous knowledge, for e.g. art and history and healthcare</a:t>
            </a:r>
          </a:p>
          <a:p>
            <a:pPr lvl="0"/>
            <a:r>
              <a:rPr lang="en-US" sz="2000">
                <a:solidFill>
                  <a:schemeClr val="bg1"/>
                </a:solidFill>
              </a:rPr>
              <a:t>Guide and conflict mediator within communities </a:t>
            </a:r>
          </a:p>
          <a:p>
            <a:pPr lvl="0"/>
            <a:r>
              <a:rPr lang="en-US" sz="2000">
                <a:solidFill>
                  <a:schemeClr val="bg1"/>
                </a:solidFill>
              </a:rPr>
              <a:t>Protectors of ancestral and communal land </a:t>
            </a:r>
          </a:p>
          <a:p>
            <a:pPr lvl="0"/>
            <a:r>
              <a:rPr lang="en-US" sz="2000">
                <a:solidFill>
                  <a:schemeClr val="bg1"/>
                </a:solidFill>
              </a:rPr>
              <a:t>Oral historians</a:t>
            </a:r>
          </a:p>
          <a:p>
            <a:endParaRPr lang="en-US" sz="2000">
              <a:solidFill>
                <a:schemeClr val="bg1"/>
              </a:solidFill>
            </a:endParaRPr>
          </a:p>
        </p:txBody>
      </p:sp>
      <p:sp>
        <p:nvSpPr>
          <p:cNvPr id="4" name="Title 3">
            <a:extLst>
              <a:ext uri="{FF2B5EF4-FFF2-40B4-BE49-F238E27FC236}">
                <a16:creationId xmlns:a16="http://schemas.microsoft.com/office/drawing/2014/main" xmlns="" id="{280FD494-87A0-6D44-8C36-62054F206261}"/>
              </a:ext>
            </a:extLst>
          </p:cNvPr>
          <p:cNvSpPr>
            <a:spLocks noGrp="1"/>
          </p:cNvSpPr>
          <p:nvPr>
            <p:ph type="title"/>
          </p:nvPr>
        </p:nvSpPr>
        <p:spPr/>
        <p:txBody>
          <a:bodyPr/>
          <a:lstStyle/>
          <a:p>
            <a:r>
              <a:rPr lang="en-US"/>
              <a:t>Role and relevance of Older persons</a:t>
            </a:r>
          </a:p>
        </p:txBody>
      </p:sp>
      <p:sp>
        <p:nvSpPr>
          <p:cNvPr id="7" name="Content Placeholder 4">
            <a:extLst>
              <a:ext uri="{FF2B5EF4-FFF2-40B4-BE49-F238E27FC236}">
                <a16:creationId xmlns:a16="http://schemas.microsoft.com/office/drawing/2014/main" xmlns="" id="{5DCA81EB-6F4F-C64A-A786-6C0E671CFA0D}"/>
              </a:ext>
            </a:extLst>
          </p:cNvPr>
          <p:cNvSpPr>
            <a:spLocks noGrp="1"/>
          </p:cNvSpPr>
          <p:nvPr>
            <p:ph sz="half" idx="2"/>
          </p:nvPr>
        </p:nvSpPr>
        <p:spPr>
          <a:xfrm>
            <a:off x="4825542" y="1443038"/>
            <a:ext cx="7015163" cy="4943475"/>
          </a:xfrm>
          <a:prstGeom prst="roundRect">
            <a:avLst/>
          </a:prstGeom>
          <a:solidFill>
            <a:schemeClr val="bg1">
              <a:lumMod val="95000"/>
            </a:schemeClr>
          </a:solidFill>
          <a:ln w="28575">
            <a:solidFill>
              <a:srgbClr val="003971"/>
            </a:solidFill>
          </a:ln>
          <a:effectLst/>
        </p:spPr>
        <p:style>
          <a:lnRef idx="0">
            <a:schemeClr val="accent5"/>
          </a:lnRef>
          <a:fillRef idx="3">
            <a:schemeClr val="accent5"/>
          </a:fillRef>
          <a:effectRef idx="3">
            <a:schemeClr val="accent5"/>
          </a:effectRef>
          <a:fontRef idx="minor">
            <a:schemeClr val="lt1"/>
          </a:fontRef>
        </p:style>
        <p:txBody>
          <a:bodyPr rtlCol="0" anchor="ctr">
            <a:normAutofit fontScale="77500" lnSpcReduction="20000"/>
          </a:bodyPr>
          <a:lstStyle/>
          <a:p>
            <a:pPr marL="0" indent="0" algn="ctr">
              <a:buNone/>
            </a:pPr>
            <a:r>
              <a:rPr lang="en-US" sz="3100" b="1">
                <a:ln w="0"/>
                <a:solidFill>
                  <a:srgbClr val="003971"/>
                </a:solidFill>
                <a:latin typeface="PT Sans" panose="020B0503020203020204" pitchFamily="34" charset="77"/>
              </a:rPr>
              <a:t>Relevance in the present day</a:t>
            </a:r>
          </a:p>
          <a:p>
            <a:pPr marL="0" indent="0">
              <a:buNone/>
            </a:pPr>
            <a:r>
              <a:rPr lang="en-US" sz="2600" b="1" i="1">
                <a:solidFill>
                  <a:srgbClr val="F05D3B"/>
                </a:solidFill>
                <a:latin typeface="PT Sans" panose="020B0503020203020204" pitchFamily="34" charset="77"/>
              </a:rPr>
              <a:t>Relevant in their families and communities by striving to adhere to traditional gender roles</a:t>
            </a:r>
          </a:p>
          <a:p>
            <a:pPr lvl="2"/>
            <a:r>
              <a:rPr lang="en-US" sz="2300">
                <a:solidFill>
                  <a:schemeClr val="tx1">
                    <a:lumMod val="75000"/>
                    <a:lumOff val="25000"/>
                  </a:schemeClr>
                </a:solidFill>
                <a:latin typeface="PT Sans" panose="020B0503020203020204" pitchFamily="34" charset="77"/>
              </a:rPr>
              <a:t>Older women remain relevant by caring of children within the household </a:t>
            </a:r>
          </a:p>
          <a:p>
            <a:pPr lvl="2"/>
            <a:r>
              <a:rPr lang="en-US" sz="2300">
                <a:solidFill>
                  <a:schemeClr val="tx1">
                    <a:lumMod val="75000"/>
                    <a:lumOff val="25000"/>
                  </a:schemeClr>
                </a:solidFill>
                <a:latin typeface="PT Sans" panose="020B0503020203020204" pitchFamily="34" charset="77"/>
              </a:rPr>
              <a:t>Older men remain relevant by heading families and being cared for by their spouses and younger members</a:t>
            </a:r>
            <a:endParaRPr lang="en-US" sz="2300" b="1">
              <a:solidFill>
                <a:schemeClr val="tx1">
                  <a:lumMod val="75000"/>
                  <a:lumOff val="25000"/>
                </a:schemeClr>
              </a:solidFill>
              <a:latin typeface="PT Sans" panose="020B0503020203020204" pitchFamily="34" charset="77"/>
            </a:endParaRPr>
          </a:p>
          <a:p>
            <a:pPr marL="0" indent="0">
              <a:buNone/>
            </a:pPr>
            <a:r>
              <a:rPr lang="en-US" sz="2600" b="1" i="1">
                <a:solidFill>
                  <a:srgbClr val="F05D3B"/>
                </a:solidFill>
                <a:latin typeface="PT Sans" panose="020B0503020203020204" pitchFamily="34" charset="77"/>
              </a:rPr>
              <a:t>Striving to maintain their dignity and autonomy through work and income</a:t>
            </a:r>
          </a:p>
          <a:p>
            <a:pPr lvl="2"/>
            <a:r>
              <a:rPr lang="en-US" sz="2300">
                <a:solidFill>
                  <a:schemeClr val="tx1">
                    <a:lumMod val="75000"/>
                    <a:lumOff val="25000"/>
                  </a:schemeClr>
                </a:solidFill>
                <a:latin typeface="PT Sans" panose="020B0503020203020204" pitchFamily="34" charset="77"/>
              </a:rPr>
              <a:t>An important aspect of dignity is having their own home and being able to cover their basic needs</a:t>
            </a:r>
          </a:p>
          <a:p>
            <a:pPr lvl="2"/>
            <a:r>
              <a:rPr lang="en-US" sz="2300">
                <a:solidFill>
                  <a:schemeClr val="tx1">
                    <a:lumMod val="75000"/>
                    <a:lumOff val="25000"/>
                  </a:schemeClr>
                </a:solidFill>
                <a:latin typeface="PT Sans" panose="020B0503020203020204" pitchFamily="34" charset="77"/>
              </a:rPr>
              <a:t>Older persons continue as farmers to retain a fundamental part of their identity</a:t>
            </a:r>
          </a:p>
          <a:p>
            <a:pPr lvl="2"/>
            <a:r>
              <a:rPr lang="en-US" sz="2300">
                <a:solidFill>
                  <a:schemeClr val="tx1">
                    <a:lumMod val="75000"/>
                    <a:lumOff val="25000"/>
                  </a:schemeClr>
                </a:solidFill>
                <a:latin typeface="PT Sans" panose="020B0503020203020204" pitchFamily="34" charset="77"/>
              </a:rPr>
              <a:t>SCG bestows dignity and restores autonomy to an older person, thus perceived to ‘stay younger for longer’</a:t>
            </a:r>
            <a:endParaRPr lang="en-US" sz="2100">
              <a:solidFill>
                <a:schemeClr val="tx1">
                  <a:lumMod val="75000"/>
                  <a:lumOff val="25000"/>
                </a:schemeClr>
              </a:solidFill>
              <a:latin typeface="PT Sans" panose="020B0503020203020204" pitchFamily="34" charset="77"/>
            </a:endParaRPr>
          </a:p>
        </p:txBody>
      </p:sp>
    </p:spTree>
    <p:extLst>
      <p:ext uri="{BB962C8B-B14F-4D97-AF65-F5344CB8AC3E}">
        <p14:creationId xmlns:p14="http://schemas.microsoft.com/office/powerpoint/2010/main" val="2511287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FC9AC34B-ED3C-5D40-B858-831E4E5D56A1}"/>
              </a:ext>
            </a:extLst>
          </p:cNvPr>
          <p:cNvSpPr>
            <a:spLocks noGrp="1"/>
          </p:cNvSpPr>
          <p:nvPr>
            <p:ph sz="half" idx="1"/>
          </p:nvPr>
        </p:nvSpPr>
        <p:spPr>
          <a:xfrm>
            <a:off x="533512" y="2013993"/>
            <a:ext cx="3709876" cy="4286795"/>
          </a:xfrm>
          <a:solidFill>
            <a:schemeClr val="bg1">
              <a:lumMod val="95000"/>
              <a:alpha val="69804"/>
            </a:schemeClr>
          </a:solidFill>
        </p:spPr>
        <p:txBody>
          <a:bodyPr>
            <a:normAutofit/>
          </a:bodyPr>
          <a:lstStyle/>
          <a:p>
            <a:r>
              <a:rPr lang="en-US" sz="2000"/>
              <a:t>Kinship is defined by </a:t>
            </a:r>
            <a:r>
              <a:rPr lang="en-US" sz="2000" b="1">
                <a:solidFill>
                  <a:srgbClr val="003971"/>
                </a:solidFill>
              </a:rPr>
              <a:t>both biological and social relations </a:t>
            </a:r>
          </a:p>
          <a:p>
            <a:r>
              <a:rPr lang="en-US" sz="2000" b="1">
                <a:solidFill>
                  <a:srgbClr val="F05D3B"/>
                </a:solidFill>
              </a:rPr>
              <a:t>Wealth in the kinship circle </a:t>
            </a:r>
            <a:r>
              <a:rPr lang="en-US" sz="2000"/>
              <a:t>determines to a large extent their </a:t>
            </a:r>
            <a:r>
              <a:rPr lang="en-US" sz="2000" b="1">
                <a:solidFill>
                  <a:srgbClr val="F05D3B"/>
                </a:solidFill>
              </a:rPr>
              <a:t>socio-economic vulnerability </a:t>
            </a:r>
          </a:p>
          <a:p>
            <a:r>
              <a:rPr lang="en-US" sz="2000"/>
              <a:t>Kinship circles determine the </a:t>
            </a:r>
            <a:r>
              <a:rPr lang="en-US" sz="2000" b="1">
                <a:solidFill>
                  <a:srgbClr val="2F8B9B"/>
                </a:solidFill>
              </a:rPr>
              <a:t>family structures </a:t>
            </a:r>
            <a:r>
              <a:rPr lang="en-US" sz="2000"/>
              <a:t>and </a:t>
            </a:r>
            <a:r>
              <a:rPr lang="en-US" sz="2000" b="1">
                <a:solidFill>
                  <a:srgbClr val="2F8B9B"/>
                </a:solidFill>
              </a:rPr>
              <a:t>informal care </a:t>
            </a:r>
          </a:p>
          <a:p>
            <a:r>
              <a:rPr lang="en-US" sz="2000" b="1">
                <a:solidFill>
                  <a:srgbClr val="F8B336"/>
                </a:solidFill>
              </a:rPr>
              <a:t>Multi-generational</a:t>
            </a:r>
            <a:r>
              <a:rPr lang="en-US" sz="2000" b="1"/>
              <a:t> </a:t>
            </a:r>
            <a:r>
              <a:rPr lang="en-US" sz="2000" b="1">
                <a:solidFill>
                  <a:srgbClr val="F8B336"/>
                </a:solidFill>
              </a:rPr>
              <a:t>households</a:t>
            </a:r>
            <a:r>
              <a:rPr lang="en-US" sz="2000" b="1"/>
              <a:t> </a:t>
            </a:r>
            <a:r>
              <a:rPr lang="en-US" sz="2000"/>
              <a:t>most prevalent followed by </a:t>
            </a:r>
            <a:r>
              <a:rPr lang="en-US" sz="2000" b="1">
                <a:solidFill>
                  <a:srgbClr val="F8B336"/>
                </a:solidFill>
              </a:rPr>
              <a:t>skipped generation households</a:t>
            </a:r>
          </a:p>
          <a:p>
            <a:endParaRPr lang="en-US" sz="2000">
              <a:ln w="0"/>
              <a:effectLst>
                <a:outerShdw blurRad="38100" dist="19050" dir="2700000" algn="tl" rotWithShape="0">
                  <a:schemeClr val="dk1">
                    <a:alpha val="40000"/>
                  </a:schemeClr>
                </a:outerShdw>
              </a:effectLst>
            </a:endParaRPr>
          </a:p>
          <a:p>
            <a:pPr marL="34299" indent="0">
              <a:buNone/>
            </a:pPr>
            <a:endParaRPr lang="en-US" sz="2000"/>
          </a:p>
        </p:txBody>
      </p:sp>
      <p:sp>
        <p:nvSpPr>
          <p:cNvPr id="4" name="Title 3">
            <a:extLst>
              <a:ext uri="{FF2B5EF4-FFF2-40B4-BE49-F238E27FC236}">
                <a16:creationId xmlns:a16="http://schemas.microsoft.com/office/drawing/2014/main" xmlns="" id="{3A176547-D972-D045-AB00-793A1A314CC6}"/>
              </a:ext>
            </a:extLst>
          </p:cNvPr>
          <p:cNvSpPr>
            <a:spLocks noGrp="1"/>
          </p:cNvSpPr>
          <p:nvPr>
            <p:ph type="title"/>
          </p:nvPr>
        </p:nvSpPr>
        <p:spPr/>
        <p:txBody>
          <a:bodyPr/>
          <a:lstStyle/>
          <a:p>
            <a:r>
              <a:rPr lang="en-US"/>
              <a:t>KINSHIP AND </a:t>
            </a:r>
            <a:r>
              <a:rPr lang="en-US" err="1"/>
              <a:t>LIviNG</a:t>
            </a:r>
            <a:r>
              <a:rPr lang="en-US"/>
              <a:t> ARRANGEMENTS</a:t>
            </a:r>
          </a:p>
        </p:txBody>
      </p:sp>
      <p:graphicFrame>
        <p:nvGraphicFramePr>
          <p:cNvPr id="7" name="Chart 6">
            <a:extLst>
              <a:ext uri="{FF2B5EF4-FFF2-40B4-BE49-F238E27FC236}">
                <a16:creationId xmlns:a16="http://schemas.microsoft.com/office/drawing/2014/main" xmlns="" id="{62072CD9-AAEA-934B-9627-F8A0D9414F9B}"/>
              </a:ext>
            </a:extLst>
          </p:cNvPr>
          <p:cNvGraphicFramePr>
            <a:graphicFrameLocks/>
          </p:cNvGraphicFramePr>
          <p:nvPr>
            <p:extLst>
              <p:ext uri="{D42A27DB-BD31-4B8C-83A1-F6EECF244321}">
                <p14:modId xmlns:p14="http://schemas.microsoft.com/office/powerpoint/2010/main" val="1480763061"/>
              </p:ext>
            </p:extLst>
          </p:nvPr>
        </p:nvGraphicFramePr>
        <p:xfrm>
          <a:off x="5264285" y="2013993"/>
          <a:ext cx="6576420" cy="4844007"/>
        </p:xfrm>
        <a:graphic>
          <a:graphicData uri="http://schemas.openxmlformats.org/drawingml/2006/chart">
            <c:chart xmlns:c="http://schemas.openxmlformats.org/drawingml/2006/chart" xmlns:r="http://schemas.openxmlformats.org/officeDocument/2006/relationships" r:id="rId2"/>
          </a:graphicData>
        </a:graphic>
      </p:graphicFrame>
      <p:sp>
        <p:nvSpPr>
          <p:cNvPr id="8" name="Rectangle 7">
            <a:extLst>
              <a:ext uri="{FF2B5EF4-FFF2-40B4-BE49-F238E27FC236}">
                <a16:creationId xmlns:a16="http://schemas.microsoft.com/office/drawing/2014/main" xmlns="" id="{F1471787-A227-E24D-B4C1-2DBCA4F58BBA}"/>
              </a:ext>
            </a:extLst>
          </p:cNvPr>
          <p:cNvSpPr/>
          <p:nvPr/>
        </p:nvSpPr>
        <p:spPr>
          <a:xfrm>
            <a:off x="5264285" y="1367662"/>
            <a:ext cx="6096000" cy="646331"/>
          </a:xfrm>
          <a:prstGeom prst="rect">
            <a:avLst/>
          </a:prstGeom>
        </p:spPr>
        <p:txBody>
          <a:bodyPr>
            <a:spAutoFit/>
          </a:bodyPr>
          <a:lstStyle/>
          <a:p>
            <a:r>
              <a:rPr lang="en-US" b="1" dirty="0">
                <a:solidFill>
                  <a:srgbClr val="003971"/>
                </a:solidFill>
                <a:latin typeface="PT Sans" panose="020B0503020203020204" pitchFamily="34" charset="77"/>
              </a:rPr>
              <a:t>Distribution of living arrangements of everybody and older persons, by sex </a:t>
            </a:r>
          </a:p>
        </p:txBody>
      </p:sp>
    </p:spTree>
    <p:extLst>
      <p:ext uri="{BB962C8B-B14F-4D97-AF65-F5344CB8AC3E}">
        <p14:creationId xmlns:p14="http://schemas.microsoft.com/office/powerpoint/2010/main" val="16278761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52602919-4887-D944-9933-100A205AFC6F}"/>
              </a:ext>
            </a:extLst>
          </p:cNvPr>
          <p:cNvSpPr>
            <a:spLocks noGrp="1"/>
          </p:cNvSpPr>
          <p:nvPr>
            <p:ph type="title"/>
          </p:nvPr>
        </p:nvSpPr>
        <p:spPr/>
        <p:txBody>
          <a:bodyPr>
            <a:normAutofit fontScale="90000"/>
          </a:bodyPr>
          <a:lstStyle/>
          <a:p>
            <a:r>
              <a:rPr lang="en-US" dirty="0"/>
              <a:t>Living alone strongly associated with gender and disability</a:t>
            </a:r>
          </a:p>
        </p:txBody>
      </p:sp>
      <p:sp>
        <p:nvSpPr>
          <p:cNvPr id="10" name="TextBox 9">
            <a:extLst>
              <a:ext uri="{FF2B5EF4-FFF2-40B4-BE49-F238E27FC236}">
                <a16:creationId xmlns:a16="http://schemas.microsoft.com/office/drawing/2014/main" xmlns="" id="{84E66F20-CBD6-E04D-AD49-7961AF015F08}"/>
              </a:ext>
            </a:extLst>
          </p:cNvPr>
          <p:cNvSpPr txBox="1"/>
          <p:nvPr/>
        </p:nvSpPr>
        <p:spPr>
          <a:xfrm>
            <a:off x="645414" y="2013441"/>
            <a:ext cx="3128963" cy="1421928"/>
          </a:xfrm>
          <a:prstGeom prst="rect">
            <a:avLst/>
          </a:prstGeom>
          <a:solidFill>
            <a:srgbClr val="003971">
              <a:alpha val="69804"/>
            </a:srgbClr>
          </a:solidFill>
        </p:spPr>
        <p:txBody>
          <a:bodyPr wrap="square" rtlCol="0">
            <a:spAutoFit/>
          </a:bodyPr>
          <a:lstStyle/>
          <a:p>
            <a:pPr>
              <a:lnSpc>
                <a:spcPct val="90000"/>
              </a:lnSpc>
            </a:pPr>
            <a:r>
              <a:rPr lang="en-US" sz="2400" b="1">
                <a:solidFill>
                  <a:schemeClr val="bg1"/>
                </a:solidFill>
                <a:latin typeface="PT Sans" panose="020B0503020203020204" pitchFamily="34" charset="77"/>
              </a:rPr>
              <a:t>Older women </a:t>
            </a:r>
            <a:r>
              <a:rPr lang="en-US" sz="2400">
                <a:solidFill>
                  <a:schemeClr val="bg1"/>
                </a:solidFill>
                <a:latin typeface="PT Sans" panose="020B0503020203020204" pitchFamily="34" charset="77"/>
              </a:rPr>
              <a:t>are</a:t>
            </a:r>
            <a:r>
              <a:rPr lang="en-US" sz="2400" b="1">
                <a:solidFill>
                  <a:schemeClr val="bg1"/>
                </a:solidFill>
                <a:latin typeface="PT Sans" panose="020B0503020203020204" pitchFamily="34" charset="77"/>
              </a:rPr>
              <a:t> more likely to live alone </a:t>
            </a:r>
            <a:r>
              <a:rPr lang="en-US" sz="2400">
                <a:solidFill>
                  <a:schemeClr val="bg1"/>
                </a:solidFill>
                <a:latin typeface="PT Sans" panose="020B0503020203020204" pitchFamily="34" charset="77"/>
              </a:rPr>
              <a:t>than older men</a:t>
            </a:r>
          </a:p>
          <a:p>
            <a:pPr>
              <a:lnSpc>
                <a:spcPct val="90000"/>
              </a:lnSpc>
            </a:pPr>
            <a:endParaRPr lang="en-GB" sz="2400">
              <a:solidFill>
                <a:schemeClr val="bg1"/>
              </a:solidFill>
              <a:latin typeface="PT Sans" panose="020B0503020203020204" pitchFamily="34" charset="77"/>
            </a:endParaRPr>
          </a:p>
        </p:txBody>
      </p:sp>
      <p:sp>
        <p:nvSpPr>
          <p:cNvPr id="11" name="TextBox 10">
            <a:extLst>
              <a:ext uri="{FF2B5EF4-FFF2-40B4-BE49-F238E27FC236}">
                <a16:creationId xmlns:a16="http://schemas.microsoft.com/office/drawing/2014/main" xmlns="" id="{41EEF53A-0125-D045-AA24-D92FF19A3FA5}"/>
              </a:ext>
            </a:extLst>
          </p:cNvPr>
          <p:cNvSpPr txBox="1"/>
          <p:nvPr/>
        </p:nvSpPr>
        <p:spPr>
          <a:xfrm>
            <a:off x="3774377" y="1373900"/>
            <a:ext cx="3348902" cy="1421928"/>
          </a:xfrm>
          <a:prstGeom prst="rect">
            <a:avLst/>
          </a:prstGeom>
          <a:solidFill>
            <a:srgbClr val="2F8B9B">
              <a:alpha val="69804"/>
            </a:srgbClr>
          </a:solidFill>
        </p:spPr>
        <p:txBody>
          <a:bodyPr wrap="square" rtlCol="0">
            <a:spAutoFit/>
          </a:bodyPr>
          <a:lstStyle/>
          <a:p>
            <a:pPr>
              <a:lnSpc>
                <a:spcPct val="90000"/>
              </a:lnSpc>
            </a:pPr>
            <a:r>
              <a:rPr lang="en-GB" sz="2400" dirty="0">
                <a:solidFill>
                  <a:schemeClr val="bg1"/>
                </a:solidFill>
                <a:latin typeface="PT Sans" panose="020B0503020203020204" pitchFamily="34" charset="77"/>
              </a:rPr>
              <a:t>Older persons </a:t>
            </a:r>
            <a:r>
              <a:rPr lang="en-GB" sz="2400" b="1" dirty="0">
                <a:solidFill>
                  <a:schemeClr val="bg1"/>
                </a:solidFill>
                <a:latin typeface="PT Sans" panose="020B0503020203020204" pitchFamily="34" charset="77"/>
              </a:rPr>
              <a:t>more likely to live alone </a:t>
            </a:r>
            <a:r>
              <a:rPr lang="en-GB" sz="2400" dirty="0">
                <a:solidFill>
                  <a:schemeClr val="bg1"/>
                </a:solidFill>
                <a:latin typeface="PT Sans" panose="020B0503020203020204" pitchFamily="34" charset="77"/>
              </a:rPr>
              <a:t>when they </a:t>
            </a:r>
            <a:r>
              <a:rPr lang="en-GB" sz="2400" b="1" dirty="0">
                <a:solidFill>
                  <a:schemeClr val="bg1"/>
                </a:solidFill>
                <a:latin typeface="PT Sans" panose="020B0503020203020204" pitchFamily="34" charset="77"/>
              </a:rPr>
              <a:t>have a severe disability</a:t>
            </a:r>
          </a:p>
        </p:txBody>
      </p:sp>
      <p:grpSp>
        <p:nvGrpSpPr>
          <p:cNvPr id="12" name="Group 11">
            <a:extLst>
              <a:ext uri="{FF2B5EF4-FFF2-40B4-BE49-F238E27FC236}">
                <a16:creationId xmlns:a16="http://schemas.microsoft.com/office/drawing/2014/main" xmlns="" id="{B3421721-1B72-C34E-BEDE-3D6544B31E85}"/>
              </a:ext>
            </a:extLst>
          </p:cNvPr>
          <p:cNvGrpSpPr/>
          <p:nvPr/>
        </p:nvGrpSpPr>
        <p:grpSpPr>
          <a:xfrm>
            <a:off x="7123279" y="1359362"/>
            <a:ext cx="4317376" cy="5498638"/>
            <a:chOff x="5256931" y="-2762893"/>
            <a:chExt cx="5020812" cy="11803272"/>
          </a:xfrm>
        </p:grpSpPr>
        <p:graphicFrame>
          <p:nvGraphicFramePr>
            <p:cNvPr id="13" name="Chart 12">
              <a:extLst>
                <a:ext uri="{FF2B5EF4-FFF2-40B4-BE49-F238E27FC236}">
                  <a16:creationId xmlns:a16="http://schemas.microsoft.com/office/drawing/2014/main" xmlns="" id="{D4534A94-A447-6745-9C34-B30F5DF0D450}"/>
                </a:ext>
              </a:extLst>
            </p:cNvPr>
            <p:cNvGraphicFramePr/>
            <p:nvPr>
              <p:extLst>
                <p:ext uri="{D42A27DB-BD31-4B8C-83A1-F6EECF244321}">
                  <p14:modId xmlns:p14="http://schemas.microsoft.com/office/powerpoint/2010/main" val="3107980107"/>
                </p:ext>
              </p:extLst>
            </p:nvPr>
          </p:nvGraphicFramePr>
          <p:xfrm>
            <a:off x="5256931" y="-2762893"/>
            <a:ext cx="5020812" cy="593284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Chart 13">
              <a:extLst>
                <a:ext uri="{FF2B5EF4-FFF2-40B4-BE49-F238E27FC236}">
                  <a16:creationId xmlns:a16="http://schemas.microsoft.com/office/drawing/2014/main" xmlns="" id="{245DD5D7-75D9-C644-9FF8-04AC754F43B7}"/>
                </a:ext>
              </a:extLst>
            </p:cNvPr>
            <p:cNvGraphicFramePr>
              <a:graphicFrameLocks/>
            </p:cNvGraphicFramePr>
            <p:nvPr>
              <p:extLst>
                <p:ext uri="{D42A27DB-BD31-4B8C-83A1-F6EECF244321}">
                  <p14:modId xmlns:p14="http://schemas.microsoft.com/office/powerpoint/2010/main" val="1980145988"/>
                </p:ext>
              </p:extLst>
            </p:nvPr>
          </p:nvGraphicFramePr>
          <p:xfrm>
            <a:off x="5256931" y="3107536"/>
            <a:ext cx="5020812" cy="5932843"/>
          </p:xfrm>
          <a:graphic>
            <a:graphicData uri="http://schemas.openxmlformats.org/drawingml/2006/chart">
              <c:chart xmlns:c="http://schemas.openxmlformats.org/drawingml/2006/chart" xmlns:r="http://schemas.openxmlformats.org/officeDocument/2006/relationships" r:id="rId3"/>
            </a:graphicData>
          </a:graphic>
        </p:graphicFrame>
      </p:grpSp>
      <p:cxnSp>
        <p:nvCxnSpPr>
          <p:cNvPr id="16" name="Straight Connector 15">
            <a:extLst>
              <a:ext uri="{FF2B5EF4-FFF2-40B4-BE49-F238E27FC236}">
                <a16:creationId xmlns:a16="http://schemas.microsoft.com/office/drawing/2014/main" xmlns="" id="{BE00530B-E753-4F41-97B5-3E92F2182EBC}"/>
              </a:ext>
            </a:extLst>
          </p:cNvPr>
          <p:cNvCxnSpPr>
            <a:cxnSpLocks/>
          </p:cNvCxnSpPr>
          <p:nvPr/>
        </p:nvCxnSpPr>
        <p:spPr>
          <a:xfrm>
            <a:off x="7120104" y="1373900"/>
            <a:ext cx="0" cy="5498638"/>
          </a:xfrm>
          <a:prstGeom prst="line">
            <a:avLst/>
          </a:prstGeom>
          <a:ln w="28575">
            <a:solidFill>
              <a:srgbClr val="2F8B9B"/>
            </a:solidFill>
          </a:ln>
        </p:spPr>
        <p:style>
          <a:lnRef idx="1">
            <a:schemeClr val="accent1"/>
          </a:lnRef>
          <a:fillRef idx="0">
            <a:schemeClr val="accent1"/>
          </a:fillRef>
          <a:effectRef idx="0">
            <a:schemeClr val="accent1"/>
          </a:effectRef>
          <a:fontRef idx="minor">
            <a:schemeClr val="tx1"/>
          </a:fontRef>
        </p:style>
      </p:cxnSp>
      <p:graphicFrame>
        <p:nvGraphicFramePr>
          <p:cNvPr id="17" name="Chart 16">
            <a:extLst>
              <a:ext uri="{FF2B5EF4-FFF2-40B4-BE49-F238E27FC236}">
                <a16:creationId xmlns:a16="http://schemas.microsoft.com/office/drawing/2014/main" xmlns="" id="{F1F1A9F8-194D-D540-966C-5DCB925342DB}"/>
              </a:ext>
            </a:extLst>
          </p:cNvPr>
          <p:cNvGraphicFramePr>
            <a:graphicFrameLocks/>
          </p:cNvGraphicFramePr>
          <p:nvPr>
            <p:extLst>
              <p:ext uri="{D42A27DB-BD31-4B8C-83A1-F6EECF244321}">
                <p14:modId xmlns:p14="http://schemas.microsoft.com/office/powerpoint/2010/main" val="2533707012"/>
              </p:ext>
            </p:extLst>
          </p:nvPr>
        </p:nvGraphicFramePr>
        <p:xfrm>
          <a:off x="856877" y="3435370"/>
          <a:ext cx="4174427" cy="3422630"/>
        </p:xfrm>
        <a:graphic>
          <a:graphicData uri="http://schemas.openxmlformats.org/drawingml/2006/chart">
            <c:chart xmlns:c="http://schemas.openxmlformats.org/drawingml/2006/chart" xmlns:r="http://schemas.openxmlformats.org/officeDocument/2006/relationships" r:id="rId4"/>
          </a:graphicData>
        </a:graphic>
      </p:graphicFrame>
      <p:cxnSp>
        <p:nvCxnSpPr>
          <p:cNvPr id="19" name="Straight Connector 18">
            <a:extLst>
              <a:ext uri="{FF2B5EF4-FFF2-40B4-BE49-F238E27FC236}">
                <a16:creationId xmlns:a16="http://schemas.microsoft.com/office/drawing/2014/main" xmlns="" id="{AC3C4DB9-BC81-8544-93FE-9C3445DC45E1}"/>
              </a:ext>
            </a:extLst>
          </p:cNvPr>
          <p:cNvCxnSpPr>
            <a:cxnSpLocks/>
          </p:cNvCxnSpPr>
          <p:nvPr/>
        </p:nvCxnSpPr>
        <p:spPr>
          <a:xfrm>
            <a:off x="645414" y="3435370"/>
            <a:ext cx="4385890" cy="0"/>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xmlns="" id="{D8810641-42A6-B444-9607-042A97418691}"/>
              </a:ext>
            </a:extLst>
          </p:cNvPr>
          <p:cNvCxnSpPr>
            <a:cxnSpLocks/>
          </p:cNvCxnSpPr>
          <p:nvPr/>
        </p:nvCxnSpPr>
        <p:spPr>
          <a:xfrm>
            <a:off x="11440655" y="1359362"/>
            <a:ext cx="0" cy="5498638"/>
          </a:xfrm>
          <a:prstGeom prst="line">
            <a:avLst/>
          </a:prstGeom>
          <a:ln w="28575">
            <a:solidFill>
              <a:srgbClr val="2F8B9B"/>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xmlns="" id="{0A54AF76-7E69-F844-A671-9F8A8DB1D9C6}"/>
              </a:ext>
            </a:extLst>
          </p:cNvPr>
          <p:cNvCxnSpPr>
            <a:cxnSpLocks/>
          </p:cNvCxnSpPr>
          <p:nvPr/>
        </p:nvCxnSpPr>
        <p:spPr>
          <a:xfrm>
            <a:off x="7116930" y="1373900"/>
            <a:ext cx="4323725" cy="0"/>
          </a:xfrm>
          <a:prstGeom prst="line">
            <a:avLst/>
          </a:prstGeom>
          <a:ln w="28575">
            <a:solidFill>
              <a:srgbClr val="2F8B9B"/>
            </a:solidFill>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xmlns="" id="{D3B6B34D-BD36-FE45-B630-11EB4EB63843}"/>
              </a:ext>
            </a:extLst>
          </p:cNvPr>
          <p:cNvCxnSpPr>
            <a:cxnSpLocks/>
          </p:cNvCxnSpPr>
          <p:nvPr/>
        </p:nvCxnSpPr>
        <p:spPr>
          <a:xfrm>
            <a:off x="7116930" y="6858000"/>
            <a:ext cx="4323725" cy="0"/>
          </a:xfrm>
          <a:prstGeom prst="line">
            <a:avLst/>
          </a:prstGeom>
          <a:ln w="28575">
            <a:solidFill>
              <a:srgbClr val="2F8B9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70761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219CA4A0-A697-0848-B477-07920B56115F}"/>
              </a:ext>
            </a:extLst>
          </p:cNvPr>
          <p:cNvSpPr>
            <a:spLocks noGrp="1"/>
          </p:cNvSpPr>
          <p:nvPr>
            <p:ph sz="half" idx="1"/>
          </p:nvPr>
        </p:nvSpPr>
        <p:spPr>
          <a:xfrm>
            <a:off x="232498" y="1600202"/>
            <a:ext cx="2353540" cy="4286248"/>
          </a:xfrm>
          <a:solidFill>
            <a:schemeClr val="bg1">
              <a:lumMod val="95000"/>
              <a:alpha val="69804"/>
            </a:schemeClr>
          </a:solidFill>
          <a:ln w="28575">
            <a:solidFill>
              <a:srgbClr val="003971"/>
            </a:solidFill>
          </a:ln>
        </p:spPr>
        <p:txBody>
          <a:bodyPr>
            <a:normAutofit fontScale="92500" lnSpcReduction="10000"/>
          </a:bodyPr>
          <a:lstStyle/>
          <a:p>
            <a:pPr marL="34299" lvl="0" indent="0">
              <a:spcAft>
                <a:spcPts val="0"/>
              </a:spcAft>
              <a:buNone/>
            </a:pPr>
            <a:r>
              <a:rPr lang="en-US" sz="2400" b="1" dirty="0">
                <a:solidFill>
                  <a:srgbClr val="003971"/>
                </a:solidFill>
                <a:ea typeface="Times New Roman" panose="02020603050405020304" pitchFamily="18" charset="0"/>
                <a:cs typeface="Times New Roman" panose="02020603050405020304" pitchFamily="18" charset="0"/>
              </a:rPr>
              <a:t>1 out of 6 </a:t>
            </a:r>
            <a:r>
              <a:rPr lang="en-US" sz="2400" dirty="0">
                <a:solidFill>
                  <a:schemeClr val="tx1">
                    <a:lumMod val="75000"/>
                    <a:lumOff val="25000"/>
                  </a:schemeClr>
                </a:solidFill>
                <a:ea typeface="Times New Roman" panose="02020603050405020304" pitchFamily="18" charset="0"/>
                <a:cs typeface="Times New Roman" panose="02020603050405020304" pitchFamily="18" charset="0"/>
              </a:rPr>
              <a:t>older persons live only with children under 18</a:t>
            </a:r>
          </a:p>
          <a:p>
            <a:pPr marL="34299" lvl="0" indent="0">
              <a:spcAft>
                <a:spcPts val="0"/>
              </a:spcAft>
              <a:buNone/>
            </a:pPr>
            <a:r>
              <a:rPr lang="en-US" sz="2400" b="1" dirty="0">
                <a:solidFill>
                  <a:srgbClr val="F05D3B"/>
                </a:solidFill>
                <a:ea typeface="Times New Roman" panose="02020603050405020304" pitchFamily="18" charset="0"/>
                <a:cs typeface="Times New Roman" panose="02020603050405020304" pitchFamily="18" charset="0"/>
              </a:rPr>
              <a:t>77 per cent </a:t>
            </a:r>
            <a:r>
              <a:rPr lang="en-US" sz="2400" dirty="0">
                <a:solidFill>
                  <a:schemeClr val="tx1">
                    <a:lumMod val="75000"/>
                    <a:lumOff val="25000"/>
                  </a:schemeClr>
                </a:solidFill>
                <a:ea typeface="Times New Roman" panose="02020603050405020304" pitchFamily="18" charset="0"/>
                <a:cs typeface="Times New Roman" panose="02020603050405020304" pitchFamily="18" charset="0"/>
              </a:rPr>
              <a:t>of the children have both parents living</a:t>
            </a:r>
          </a:p>
          <a:p>
            <a:pPr marL="34299" lvl="0" indent="0">
              <a:spcAft>
                <a:spcPts val="0"/>
              </a:spcAft>
              <a:buNone/>
            </a:pPr>
            <a:r>
              <a:rPr lang="en-US" sz="2400" dirty="0">
                <a:solidFill>
                  <a:schemeClr val="tx1">
                    <a:lumMod val="75000"/>
                    <a:lumOff val="25000"/>
                  </a:schemeClr>
                </a:solidFill>
                <a:ea typeface="Times New Roman" panose="02020603050405020304" pitchFamily="18" charset="0"/>
                <a:cs typeface="Times New Roman" panose="02020603050405020304" pitchFamily="18" charset="0"/>
              </a:rPr>
              <a:t>Older women </a:t>
            </a:r>
            <a:r>
              <a:rPr lang="en-US" sz="2400" b="1" dirty="0">
                <a:solidFill>
                  <a:srgbClr val="2F8B9B"/>
                </a:solidFill>
                <a:ea typeface="Times New Roman" panose="02020603050405020304" pitchFamily="18" charset="0"/>
                <a:cs typeface="Times New Roman" panose="02020603050405020304" pitchFamily="18" charset="0"/>
              </a:rPr>
              <a:t>twice more likely </a:t>
            </a:r>
            <a:r>
              <a:rPr lang="en-US" sz="2400" dirty="0">
                <a:solidFill>
                  <a:schemeClr val="tx1">
                    <a:lumMod val="75000"/>
                    <a:lumOff val="25000"/>
                  </a:schemeClr>
                </a:solidFill>
                <a:ea typeface="Times New Roman" panose="02020603050405020304" pitchFamily="18" charset="0"/>
                <a:cs typeface="Times New Roman" panose="02020603050405020304" pitchFamily="18" charset="0"/>
              </a:rPr>
              <a:t>than men to live only with children</a:t>
            </a:r>
            <a:endParaRPr lang="en-GB" sz="2400" dirty="0">
              <a:solidFill>
                <a:schemeClr val="tx1">
                  <a:lumMod val="75000"/>
                  <a:lumOff val="25000"/>
                </a:schemeClr>
              </a:solidFill>
              <a:ea typeface="Calibri" panose="020F0502020204030204" pitchFamily="34" charset="0"/>
              <a:cs typeface="Times New Roman" panose="02020603050405020304" pitchFamily="18" charset="0"/>
            </a:endParaRPr>
          </a:p>
        </p:txBody>
      </p:sp>
      <p:sp>
        <p:nvSpPr>
          <p:cNvPr id="4" name="Title 3">
            <a:extLst>
              <a:ext uri="{FF2B5EF4-FFF2-40B4-BE49-F238E27FC236}">
                <a16:creationId xmlns:a16="http://schemas.microsoft.com/office/drawing/2014/main" xmlns="" id="{3456F712-6473-5F4A-BF92-6B05A1690CBE}"/>
              </a:ext>
            </a:extLst>
          </p:cNvPr>
          <p:cNvSpPr>
            <a:spLocks noGrp="1"/>
          </p:cNvSpPr>
          <p:nvPr>
            <p:ph type="title"/>
          </p:nvPr>
        </p:nvSpPr>
        <p:spPr/>
        <p:txBody>
          <a:bodyPr/>
          <a:lstStyle/>
          <a:p>
            <a:r>
              <a:rPr lang="en-US"/>
              <a:t>OLDER PERSONS AND CHILDREN</a:t>
            </a:r>
          </a:p>
        </p:txBody>
      </p:sp>
      <p:sp>
        <p:nvSpPr>
          <p:cNvPr id="6" name="TextBox 5">
            <a:extLst>
              <a:ext uri="{FF2B5EF4-FFF2-40B4-BE49-F238E27FC236}">
                <a16:creationId xmlns:a16="http://schemas.microsoft.com/office/drawing/2014/main" xmlns="" id="{E23EAEC2-8030-7143-97C4-88595A726A95}"/>
              </a:ext>
            </a:extLst>
          </p:cNvPr>
          <p:cNvSpPr txBox="1"/>
          <p:nvPr/>
        </p:nvSpPr>
        <p:spPr>
          <a:xfrm>
            <a:off x="2714280" y="1600201"/>
            <a:ext cx="8959559" cy="674031"/>
          </a:xfrm>
          <a:prstGeom prst="rect">
            <a:avLst/>
          </a:prstGeom>
          <a:noFill/>
        </p:spPr>
        <p:txBody>
          <a:bodyPr wrap="square" rtlCol="0">
            <a:spAutoFit/>
          </a:bodyPr>
          <a:lstStyle/>
          <a:p>
            <a:pPr algn="ctr">
              <a:lnSpc>
                <a:spcPct val="90000"/>
              </a:lnSpc>
            </a:pPr>
            <a:r>
              <a:rPr lang="en-GB" b="1" dirty="0">
                <a:solidFill>
                  <a:srgbClr val="003971"/>
                </a:solidFill>
                <a:latin typeface="PT Sans" panose="020B0503020203020204" pitchFamily="34" charset="77"/>
              </a:rPr>
              <a:t>Distribution of orphanage status of children in skipped generation households and other households that include an older person</a:t>
            </a:r>
            <a:r>
              <a:rPr lang="en-GB" sz="2400" dirty="0">
                <a:solidFill>
                  <a:srgbClr val="003971"/>
                </a:solidFill>
                <a:latin typeface="PT Sans" panose="020B0503020203020204" pitchFamily="34" charset="77"/>
              </a:rPr>
              <a:t> </a:t>
            </a:r>
            <a:endParaRPr lang="en-US" sz="2400" dirty="0">
              <a:solidFill>
                <a:srgbClr val="003971"/>
              </a:solidFill>
              <a:latin typeface="PT Sans" panose="020B0503020203020204" pitchFamily="34" charset="77"/>
            </a:endParaRPr>
          </a:p>
        </p:txBody>
      </p:sp>
      <p:grpSp>
        <p:nvGrpSpPr>
          <p:cNvPr id="8" name="Group 7">
            <a:extLst>
              <a:ext uri="{FF2B5EF4-FFF2-40B4-BE49-F238E27FC236}">
                <a16:creationId xmlns:a16="http://schemas.microsoft.com/office/drawing/2014/main" xmlns="" id="{3081F788-83E8-E34B-8158-2D3DDB801A1B}"/>
              </a:ext>
            </a:extLst>
          </p:cNvPr>
          <p:cNvGrpSpPr/>
          <p:nvPr/>
        </p:nvGrpSpPr>
        <p:grpSpPr>
          <a:xfrm>
            <a:off x="2714280" y="2457450"/>
            <a:ext cx="9126425" cy="3429000"/>
            <a:chOff x="0" y="0"/>
            <a:chExt cx="9017000" cy="2743200"/>
          </a:xfrm>
        </p:grpSpPr>
        <p:graphicFrame>
          <p:nvGraphicFramePr>
            <p:cNvPr id="9" name="Chart 8">
              <a:extLst>
                <a:ext uri="{FF2B5EF4-FFF2-40B4-BE49-F238E27FC236}">
                  <a16:creationId xmlns:a16="http://schemas.microsoft.com/office/drawing/2014/main" xmlns="" id="{C97B2201-AA78-B745-9B7D-23BACB20FC3F}"/>
                </a:ext>
              </a:extLst>
            </p:cNvPr>
            <p:cNvGraphicFramePr/>
            <p:nvPr>
              <p:extLst>
                <p:ext uri="{D42A27DB-BD31-4B8C-83A1-F6EECF244321}">
                  <p14:modId xmlns:p14="http://schemas.microsoft.com/office/powerpoint/2010/main" val="807124149"/>
                </p:ext>
              </p:extLst>
            </p:nvPr>
          </p:nvGraphicFramePr>
          <p:xfrm>
            <a:off x="0" y="0"/>
            <a:ext cx="4572000" cy="2743200"/>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Chart 9">
              <a:extLst>
                <a:ext uri="{FF2B5EF4-FFF2-40B4-BE49-F238E27FC236}">
                  <a16:creationId xmlns:a16="http://schemas.microsoft.com/office/drawing/2014/main" xmlns="" id="{3B07AAF2-4737-3F4A-9FB0-CED419957246}"/>
                </a:ext>
              </a:extLst>
            </p:cNvPr>
            <p:cNvGraphicFramePr>
              <a:graphicFrameLocks/>
            </p:cNvGraphicFramePr>
            <p:nvPr>
              <p:extLst>
                <p:ext uri="{D42A27DB-BD31-4B8C-83A1-F6EECF244321}">
                  <p14:modId xmlns:p14="http://schemas.microsoft.com/office/powerpoint/2010/main" val="1791263299"/>
                </p:ext>
              </p:extLst>
            </p:nvPr>
          </p:nvGraphicFramePr>
          <p:xfrm>
            <a:off x="4445000" y="0"/>
            <a:ext cx="4572000" cy="2743200"/>
          </p:xfrm>
          <a:graphic>
            <a:graphicData uri="http://schemas.openxmlformats.org/drawingml/2006/chart">
              <c:chart xmlns:c="http://schemas.openxmlformats.org/drawingml/2006/chart" xmlns:r="http://schemas.openxmlformats.org/officeDocument/2006/relationships" r:id="rId3"/>
            </a:graphicData>
          </a:graphic>
        </p:graphicFrame>
      </p:grpSp>
    </p:spTree>
    <p:extLst>
      <p:ext uri="{BB962C8B-B14F-4D97-AF65-F5344CB8AC3E}">
        <p14:creationId xmlns:p14="http://schemas.microsoft.com/office/powerpoint/2010/main" val="1012637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D430E742-883D-9648-9620-AEE26F7B21D8}"/>
              </a:ext>
            </a:extLst>
          </p:cNvPr>
          <p:cNvSpPr>
            <a:spLocks noGrp="1"/>
          </p:cNvSpPr>
          <p:nvPr>
            <p:ph sz="half" idx="2"/>
          </p:nvPr>
        </p:nvSpPr>
        <p:spPr>
          <a:xfrm>
            <a:off x="7600950" y="2276658"/>
            <a:ext cx="3271838" cy="4300767"/>
          </a:xfrm>
          <a:solidFill>
            <a:srgbClr val="003971">
              <a:alpha val="69804"/>
            </a:srgbClr>
          </a:solidFill>
        </p:spPr>
        <p:txBody>
          <a:bodyPr>
            <a:noAutofit/>
          </a:bodyPr>
          <a:lstStyle/>
          <a:p>
            <a:r>
              <a:rPr lang="en-US" sz="2800">
                <a:solidFill>
                  <a:schemeClr val="bg1"/>
                </a:solidFill>
              </a:rPr>
              <a:t>Women take on a </a:t>
            </a:r>
            <a:r>
              <a:rPr lang="en-US" sz="2800" b="1">
                <a:solidFill>
                  <a:srgbClr val="F05D3B"/>
                </a:solidFill>
              </a:rPr>
              <a:t>disproportionate share</a:t>
            </a:r>
            <a:r>
              <a:rPr lang="en-US" sz="2800">
                <a:solidFill>
                  <a:srgbClr val="F05D3B"/>
                </a:solidFill>
              </a:rPr>
              <a:t> </a:t>
            </a:r>
            <a:r>
              <a:rPr lang="en-US" sz="2800">
                <a:solidFill>
                  <a:schemeClr val="bg1"/>
                </a:solidFill>
              </a:rPr>
              <a:t>of unpaid care work across their lifetime</a:t>
            </a:r>
          </a:p>
          <a:p>
            <a:r>
              <a:rPr lang="en-US" sz="2800">
                <a:solidFill>
                  <a:schemeClr val="bg1"/>
                </a:solidFill>
              </a:rPr>
              <a:t>At 60 years, </a:t>
            </a:r>
            <a:r>
              <a:rPr lang="en-US" sz="2800" b="1">
                <a:solidFill>
                  <a:srgbClr val="F05D3B"/>
                </a:solidFill>
              </a:rPr>
              <a:t>65 per cent</a:t>
            </a:r>
            <a:r>
              <a:rPr lang="en-US" sz="2800" b="1"/>
              <a:t> </a:t>
            </a:r>
            <a:r>
              <a:rPr lang="en-US" sz="2800">
                <a:solidFill>
                  <a:schemeClr val="bg1"/>
                </a:solidFill>
              </a:rPr>
              <a:t>of women are still doing care work</a:t>
            </a:r>
          </a:p>
        </p:txBody>
      </p:sp>
      <p:sp>
        <p:nvSpPr>
          <p:cNvPr id="4" name="Title 3">
            <a:extLst>
              <a:ext uri="{FF2B5EF4-FFF2-40B4-BE49-F238E27FC236}">
                <a16:creationId xmlns:a16="http://schemas.microsoft.com/office/drawing/2014/main" xmlns="" id="{B9638D89-E89D-F14E-A408-031F7B41A633}"/>
              </a:ext>
            </a:extLst>
          </p:cNvPr>
          <p:cNvSpPr>
            <a:spLocks noGrp="1"/>
          </p:cNvSpPr>
          <p:nvPr>
            <p:ph type="title"/>
          </p:nvPr>
        </p:nvSpPr>
        <p:spPr/>
        <p:txBody>
          <a:bodyPr/>
          <a:lstStyle/>
          <a:p>
            <a:r>
              <a:rPr lang="en-US"/>
              <a:t>The consequence of keeping care within the family</a:t>
            </a:r>
          </a:p>
        </p:txBody>
      </p:sp>
      <p:pic>
        <p:nvPicPr>
          <p:cNvPr id="5" name="Content Placeholder 4">
            <a:extLst>
              <a:ext uri="{FF2B5EF4-FFF2-40B4-BE49-F238E27FC236}">
                <a16:creationId xmlns:a16="http://schemas.microsoft.com/office/drawing/2014/main" xmlns="" id="{6D7263AA-0B9E-2D4F-B0DC-2FE32024AD76}"/>
              </a:ext>
            </a:extLst>
          </p:cNvPr>
          <p:cNvPicPr>
            <a:picLocks noGrp="1"/>
          </p:cNvPicPr>
          <p:nvPr>
            <p:ph sz="half" idx="1"/>
          </p:nvPr>
        </p:nvPicPr>
        <p:blipFill>
          <a:blip r:embed="rId2"/>
          <a:stretch>
            <a:fillRect/>
          </a:stretch>
        </p:blipFill>
        <p:spPr>
          <a:xfrm>
            <a:off x="717842" y="2276658"/>
            <a:ext cx="6883108" cy="4300767"/>
          </a:xfrm>
          <a:prstGeom prst="rect">
            <a:avLst/>
          </a:prstGeom>
        </p:spPr>
      </p:pic>
      <p:sp>
        <p:nvSpPr>
          <p:cNvPr id="6" name="TextBox 5">
            <a:extLst>
              <a:ext uri="{FF2B5EF4-FFF2-40B4-BE49-F238E27FC236}">
                <a16:creationId xmlns:a16="http://schemas.microsoft.com/office/drawing/2014/main" xmlns="" id="{EC3B81F1-353C-F64C-90DF-2A20FE61C279}"/>
              </a:ext>
            </a:extLst>
          </p:cNvPr>
          <p:cNvSpPr txBox="1"/>
          <p:nvPr/>
        </p:nvSpPr>
        <p:spPr>
          <a:xfrm>
            <a:off x="717842" y="1519528"/>
            <a:ext cx="6868820" cy="757130"/>
          </a:xfrm>
          <a:prstGeom prst="rect">
            <a:avLst/>
          </a:prstGeom>
          <a:noFill/>
        </p:spPr>
        <p:txBody>
          <a:bodyPr wrap="square" rtlCol="0">
            <a:spAutoFit/>
          </a:bodyPr>
          <a:lstStyle/>
          <a:p>
            <a:pPr>
              <a:lnSpc>
                <a:spcPct val="90000"/>
              </a:lnSpc>
            </a:pPr>
            <a:r>
              <a:rPr lang="en-GB" sz="2400" b="1">
                <a:solidFill>
                  <a:srgbClr val="003971"/>
                </a:solidFill>
                <a:latin typeface="PT Sans" panose="020B0503020203020204" pitchFamily="34" charset="77"/>
              </a:rPr>
              <a:t>Percentage of people taking on care responsibilities, by five-year age groups</a:t>
            </a:r>
            <a:r>
              <a:rPr lang="en-GB" sz="2400">
                <a:solidFill>
                  <a:srgbClr val="003971"/>
                </a:solidFill>
                <a:latin typeface="PT Sans" panose="020B0503020203020204" pitchFamily="34" charset="77"/>
              </a:rPr>
              <a:t> </a:t>
            </a:r>
            <a:endParaRPr lang="en-US" sz="2400">
              <a:solidFill>
                <a:srgbClr val="003971"/>
              </a:solidFill>
              <a:latin typeface="PT Sans" panose="020B0503020203020204" pitchFamily="34" charset="77"/>
            </a:endParaRPr>
          </a:p>
        </p:txBody>
      </p:sp>
      <p:cxnSp>
        <p:nvCxnSpPr>
          <p:cNvPr id="7" name="Straight Connector 6">
            <a:extLst>
              <a:ext uri="{FF2B5EF4-FFF2-40B4-BE49-F238E27FC236}">
                <a16:creationId xmlns:a16="http://schemas.microsoft.com/office/drawing/2014/main" xmlns="" id="{C20ECD63-9750-F647-B027-38478CFFE50D}"/>
              </a:ext>
            </a:extLst>
          </p:cNvPr>
          <p:cNvCxnSpPr>
            <a:cxnSpLocks/>
          </p:cNvCxnSpPr>
          <p:nvPr/>
        </p:nvCxnSpPr>
        <p:spPr>
          <a:xfrm flipV="1">
            <a:off x="7615238" y="2276658"/>
            <a:ext cx="0" cy="4300768"/>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0343690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724E6C60-DF6C-9F45-91C8-B95D20DB52B6}"/>
              </a:ext>
            </a:extLst>
          </p:cNvPr>
          <p:cNvSpPr>
            <a:spLocks noGrp="1"/>
          </p:cNvSpPr>
          <p:nvPr>
            <p:ph type="title"/>
          </p:nvPr>
        </p:nvSpPr>
        <p:spPr/>
        <p:txBody>
          <a:bodyPr/>
          <a:lstStyle/>
          <a:p>
            <a:r>
              <a:rPr lang="en-US"/>
              <a:t>Case study of family care</a:t>
            </a:r>
          </a:p>
        </p:txBody>
      </p:sp>
      <p:sp>
        <p:nvSpPr>
          <p:cNvPr id="5" name="Text Box 109">
            <a:extLst>
              <a:ext uri="{FF2B5EF4-FFF2-40B4-BE49-F238E27FC236}">
                <a16:creationId xmlns:a16="http://schemas.microsoft.com/office/drawing/2014/main" xmlns="" id="{D72F7AC2-EA90-B94D-A870-681637960F58}"/>
              </a:ext>
            </a:extLst>
          </p:cNvPr>
          <p:cNvSpPr txBox="1">
            <a:spLocks noGrp="1"/>
          </p:cNvSpPr>
          <p:nvPr>
            <p:ph sz="half" idx="2"/>
          </p:nvPr>
        </p:nvSpPr>
        <p:spPr>
          <a:xfrm>
            <a:off x="4286629" y="2665949"/>
            <a:ext cx="7554076" cy="3352931"/>
          </a:xfrm>
          <a:prstGeom prst="rect">
            <a:avLst/>
          </a:prstGeom>
          <a:solidFill>
            <a:srgbClr val="F1F1F1"/>
          </a:solidFill>
          <a:ln w="6350">
            <a:noFill/>
          </a:ln>
        </p:spPr>
        <p:txBody>
          <a:bodyPr rot="0" spcFirstLastPara="0" vert="horz" wrap="square" lIns="91440" tIns="45720" rIns="91440" bIns="45720" numCol="1" spcCol="0" rtlCol="0" fromWordArt="0" anchor="t" anchorCtr="0" forceAA="0" compatLnSpc="1">
            <a:prstTxWarp prst="textNoShape">
              <a:avLst/>
            </a:prstTxWarp>
            <a:noAutofit/>
          </a:bodyPr>
          <a:lstStyle/>
          <a:p>
            <a:pPr marL="34299" indent="0">
              <a:spcAft>
                <a:spcPts val="0"/>
              </a:spcAft>
              <a:buNone/>
            </a:pPr>
            <a:r>
              <a:rPr lang="en-US" sz="2000">
                <a:ea typeface="Times New Roman" panose="02020603050405020304" pitchFamily="18" charset="0"/>
              </a:rPr>
              <a:t>Peace is a 55-year old woman who is HIV positive and a caregiver of her older mother who is above the age of 80 years and of her niece whose parents died of HIV/AIDS in the 1980s. </a:t>
            </a:r>
          </a:p>
          <a:p>
            <a:pPr marL="34299" indent="0">
              <a:spcAft>
                <a:spcPts val="0"/>
              </a:spcAft>
              <a:buNone/>
            </a:pPr>
            <a:r>
              <a:rPr lang="en-US" sz="2000">
                <a:ea typeface="Times New Roman" panose="02020603050405020304" pitchFamily="18" charset="0"/>
              </a:rPr>
              <a:t>She received anti-retro viral treatment on time and now lives what she considers a healthy life. </a:t>
            </a:r>
          </a:p>
          <a:p>
            <a:pPr marL="34299" indent="0">
              <a:spcAft>
                <a:spcPts val="0"/>
              </a:spcAft>
              <a:buNone/>
            </a:pPr>
            <a:r>
              <a:rPr lang="en-US" sz="2000">
                <a:ea typeface="Times New Roman" panose="02020603050405020304" pitchFamily="18" charset="0"/>
              </a:rPr>
              <a:t>She often worries about her ability to care for her mother, given her chronic medical condition which may deteriorate at any time, especially as she advances in to old age. </a:t>
            </a:r>
          </a:p>
          <a:p>
            <a:pPr marL="34299" indent="0">
              <a:spcAft>
                <a:spcPts val="0"/>
              </a:spcAft>
              <a:buNone/>
            </a:pPr>
            <a:r>
              <a:rPr lang="en-US" sz="2000">
                <a:ea typeface="Times New Roman" panose="02020603050405020304" pitchFamily="18" charset="0"/>
              </a:rPr>
              <a:t>Eventually the next woman relative, her niece will become the only source of support. </a:t>
            </a:r>
            <a:endParaRPr lang="en-GB" sz="2000">
              <a:ea typeface="Times New Roman" panose="02020603050405020304" pitchFamily="18" charset="0"/>
            </a:endParaRPr>
          </a:p>
          <a:p>
            <a:pPr marL="34299" indent="0">
              <a:spcAft>
                <a:spcPts val="0"/>
              </a:spcAft>
              <a:buNone/>
            </a:pPr>
            <a:endParaRPr lang="en-GB" sz="2000">
              <a:effectLst/>
              <a:ea typeface="Times New Roman" panose="02020603050405020304" pitchFamily="18" charset="0"/>
            </a:endParaRPr>
          </a:p>
        </p:txBody>
      </p:sp>
      <p:sp>
        <p:nvSpPr>
          <p:cNvPr id="7" name="Rectangle 6">
            <a:extLst>
              <a:ext uri="{FF2B5EF4-FFF2-40B4-BE49-F238E27FC236}">
                <a16:creationId xmlns:a16="http://schemas.microsoft.com/office/drawing/2014/main" xmlns="" id="{F6562409-3124-764B-92F4-B017CB31C3D7}"/>
              </a:ext>
            </a:extLst>
          </p:cNvPr>
          <p:cNvSpPr/>
          <p:nvPr/>
        </p:nvSpPr>
        <p:spPr>
          <a:xfrm>
            <a:off x="5852196" y="1606056"/>
            <a:ext cx="4832733" cy="523220"/>
          </a:xfrm>
          <a:prstGeom prst="rect">
            <a:avLst/>
          </a:prstGeom>
        </p:spPr>
        <p:txBody>
          <a:bodyPr wrap="none">
            <a:spAutoFit/>
          </a:bodyPr>
          <a:lstStyle/>
          <a:p>
            <a:pPr marL="34299" indent="0">
              <a:spcAft>
                <a:spcPts val="0"/>
              </a:spcAft>
              <a:buNone/>
            </a:pPr>
            <a:r>
              <a:rPr lang="en-US" sz="2800" b="1" i="1">
                <a:solidFill>
                  <a:srgbClr val="0889B1"/>
                </a:solidFill>
                <a:latin typeface="PT Sans" panose="020B0503020203020204" pitchFamily="34" charset="77"/>
                <a:ea typeface="Times New Roman" panose="02020603050405020304" pitchFamily="18" charset="0"/>
              </a:rPr>
              <a:t>’The sick are caring for the sick’</a:t>
            </a:r>
          </a:p>
        </p:txBody>
      </p:sp>
      <p:pic>
        <p:nvPicPr>
          <p:cNvPr id="9" name="Picture 8">
            <a:extLst>
              <a:ext uri="{FF2B5EF4-FFF2-40B4-BE49-F238E27FC236}">
                <a16:creationId xmlns:a16="http://schemas.microsoft.com/office/drawing/2014/main" xmlns="" id="{2F4B5711-B3DF-0E4D-91C8-5CE7899C2C9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55110" y="1353054"/>
            <a:ext cx="3396627" cy="5090963"/>
          </a:xfrm>
          <a:prstGeom prst="rect">
            <a:avLst/>
          </a:prstGeom>
        </p:spPr>
      </p:pic>
    </p:spTree>
    <p:extLst>
      <p:ext uri="{BB962C8B-B14F-4D97-AF65-F5344CB8AC3E}">
        <p14:creationId xmlns:p14="http://schemas.microsoft.com/office/powerpoint/2010/main" val="40465216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DE250FF0-10B4-204C-B95B-A8AACAA6F161}"/>
              </a:ext>
            </a:extLst>
          </p:cNvPr>
          <p:cNvSpPr>
            <a:spLocks noGrp="1"/>
          </p:cNvSpPr>
          <p:nvPr>
            <p:ph type="title"/>
          </p:nvPr>
        </p:nvSpPr>
        <p:spPr/>
        <p:txBody>
          <a:bodyPr/>
          <a:lstStyle/>
          <a:p>
            <a:r>
              <a:rPr lang="en-US"/>
              <a:t>CARE </a:t>
            </a:r>
            <a:r>
              <a:rPr lang="en-US" err="1"/>
              <a:t>SySTEMS</a:t>
            </a:r>
            <a:r>
              <a:rPr lang="en-US"/>
              <a:t>: CARE of older persons</a:t>
            </a:r>
          </a:p>
        </p:txBody>
      </p:sp>
      <p:sp>
        <p:nvSpPr>
          <p:cNvPr id="6" name="Rectangle 1">
            <a:extLst>
              <a:ext uri="{FF2B5EF4-FFF2-40B4-BE49-F238E27FC236}">
                <a16:creationId xmlns:a16="http://schemas.microsoft.com/office/drawing/2014/main" xmlns="" id="{AF8485E4-2E60-BD41-AAEF-2D4FD0C4D07C}"/>
              </a:ext>
            </a:extLst>
          </p:cNvPr>
          <p:cNvSpPr>
            <a:spLocks noChangeArrowheads="1"/>
          </p:cNvSpPr>
          <p:nvPr/>
        </p:nvSpPr>
        <p:spPr bwMode="auto">
          <a:xfrm>
            <a:off x="706083" y="2177264"/>
            <a:ext cx="8593956" cy="4001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2000" b="1" i="0" u="none" strike="noStrike" cap="none" normalizeH="0" baseline="0">
                <a:ln>
                  <a:noFill/>
                </a:ln>
                <a:solidFill>
                  <a:srgbClr val="F05D3B"/>
                </a:solidFill>
                <a:effectLst/>
                <a:latin typeface="PT Sans" panose="020B0503020203020204" pitchFamily="34" charset="77"/>
                <a:ea typeface="Times New Roman" panose="02020603050405020304" pitchFamily="18" charset="0"/>
              </a:rPr>
              <a:t>Percentage of children taking on care responsibilities, by living arrangement</a:t>
            </a:r>
            <a:endParaRPr kumimoji="0" lang="en-US" altLang="en-US" sz="2000" b="0" i="0" u="none" strike="noStrike" cap="none" normalizeH="0" baseline="0">
              <a:ln>
                <a:noFill/>
              </a:ln>
              <a:solidFill>
                <a:srgbClr val="F05D3B"/>
              </a:solidFill>
              <a:effectLst/>
              <a:latin typeface="Arial" panose="020B0604020202020204" pitchFamily="34" charset="0"/>
            </a:endParaRPr>
          </a:p>
        </p:txBody>
      </p:sp>
      <p:sp>
        <p:nvSpPr>
          <p:cNvPr id="11" name="TextBox 10">
            <a:extLst>
              <a:ext uri="{FF2B5EF4-FFF2-40B4-BE49-F238E27FC236}">
                <a16:creationId xmlns:a16="http://schemas.microsoft.com/office/drawing/2014/main" xmlns="" id="{012871C8-A47C-D547-B059-072F9EF7F67D}"/>
              </a:ext>
            </a:extLst>
          </p:cNvPr>
          <p:cNvSpPr txBox="1"/>
          <p:nvPr/>
        </p:nvSpPr>
        <p:spPr>
          <a:xfrm>
            <a:off x="693669" y="1420134"/>
            <a:ext cx="10909752" cy="757130"/>
          </a:xfrm>
          <a:prstGeom prst="rect">
            <a:avLst/>
          </a:prstGeom>
          <a:noFill/>
        </p:spPr>
        <p:txBody>
          <a:bodyPr wrap="square" rtlCol="0">
            <a:spAutoFit/>
          </a:bodyPr>
          <a:lstStyle/>
          <a:p>
            <a:pPr>
              <a:lnSpc>
                <a:spcPct val="90000"/>
              </a:lnSpc>
            </a:pPr>
            <a:r>
              <a:rPr lang="en-US" sz="2400" b="1">
                <a:solidFill>
                  <a:srgbClr val="003971"/>
                </a:solidFill>
                <a:latin typeface="PT Sans" panose="020B0503020203020204" pitchFamily="34" charset="77"/>
              </a:rPr>
              <a:t>Children in skipped generation households are 28 per cent more likely to have a care burden</a:t>
            </a:r>
          </a:p>
        </p:txBody>
      </p:sp>
      <p:graphicFrame>
        <p:nvGraphicFramePr>
          <p:cNvPr id="9" name="Content Placeholder 8">
            <a:extLst>
              <a:ext uri="{FF2B5EF4-FFF2-40B4-BE49-F238E27FC236}">
                <a16:creationId xmlns:a16="http://schemas.microsoft.com/office/drawing/2014/main" xmlns="" id="{6D5CAC4E-A733-4E42-81AE-A64E4EEF553F}"/>
              </a:ext>
            </a:extLst>
          </p:cNvPr>
          <p:cNvGraphicFramePr>
            <a:graphicFrameLocks noGrp="1"/>
          </p:cNvGraphicFramePr>
          <p:nvPr>
            <p:ph sz="half" idx="1"/>
            <p:extLst>
              <p:ext uri="{D42A27DB-BD31-4B8C-83A1-F6EECF244321}">
                <p14:modId xmlns:p14="http://schemas.microsoft.com/office/powerpoint/2010/main" val="2001733048"/>
              </p:ext>
            </p:extLst>
          </p:nvPr>
        </p:nvGraphicFramePr>
        <p:xfrm>
          <a:off x="693669" y="2577374"/>
          <a:ext cx="9518595" cy="3952156"/>
        </p:xfrm>
        <a:graphic>
          <a:graphicData uri="http://schemas.openxmlformats.org/drawingml/2006/chart">
            <c:chart xmlns:c="http://schemas.openxmlformats.org/drawingml/2006/chart" xmlns:r="http://schemas.openxmlformats.org/officeDocument/2006/relationships" r:id="rId2"/>
          </a:graphicData>
        </a:graphic>
      </p:graphicFrame>
      <p:pic>
        <p:nvPicPr>
          <p:cNvPr id="12" name="Picture 11">
            <a:extLst>
              <a:ext uri="{FF2B5EF4-FFF2-40B4-BE49-F238E27FC236}">
                <a16:creationId xmlns:a16="http://schemas.microsoft.com/office/drawing/2014/main" xmlns="" id="{A1313710-02BC-1547-B4A1-762A16CD4C5C}"/>
              </a:ext>
            </a:extLst>
          </p:cNvPr>
          <p:cNvPicPr>
            <a:picLocks noChangeAspect="1"/>
          </p:cNvPicPr>
          <p:nvPr/>
        </p:nvPicPr>
        <p:blipFill>
          <a:blip r:embed="rId3"/>
          <a:stretch>
            <a:fillRect/>
          </a:stretch>
        </p:blipFill>
        <p:spPr>
          <a:xfrm>
            <a:off x="1350869" y="4020738"/>
            <a:ext cx="2042826" cy="1900241"/>
          </a:xfrm>
          <a:prstGeom prst="rect">
            <a:avLst/>
          </a:prstGeom>
        </p:spPr>
      </p:pic>
      <p:sp>
        <p:nvSpPr>
          <p:cNvPr id="13" name="Rectangle 12">
            <a:extLst>
              <a:ext uri="{FF2B5EF4-FFF2-40B4-BE49-F238E27FC236}">
                <a16:creationId xmlns:a16="http://schemas.microsoft.com/office/drawing/2014/main" xmlns="" id="{A2F62B2F-E627-BC4E-AD3E-E5AB5ABED8F0}"/>
              </a:ext>
            </a:extLst>
          </p:cNvPr>
          <p:cNvSpPr/>
          <p:nvPr/>
        </p:nvSpPr>
        <p:spPr>
          <a:xfrm>
            <a:off x="1838998" y="4572987"/>
            <a:ext cx="1031896" cy="1270072"/>
          </a:xfrm>
          <a:prstGeom prst="rect">
            <a:avLst/>
          </a:prstGeom>
          <a:solidFill>
            <a:srgbClr val="F4D794"/>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sz="1200"/>
          </a:p>
        </p:txBody>
      </p:sp>
      <p:pic>
        <p:nvPicPr>
          <p:cNvPr id="14" name="Picture 13">
            <a:extLst>
              <a:ext uri="{FF2B5EF4-FFF2-40B4-BE49-F238E27FC236}">
                <a16:creationId xmlns:a16="http://schemas.microsoft.com/office/drawing/2014/main" xmlns="" id="{D3750161-C9D9-344E-9001-5710234DAD9B}"/>
              </a:ext>
            </a:extLst>
          </p:cNvPr>
          <p:cNvPicPr>
            <a:picLocks noChangeAspect="1"/>
          </p:cNvPicPr>
          <p:nvPr/>
        </p:nvPicPr>
        <p:blipFill>
          <a:blip r:embed="rId4"/>
          <a:stretch>
            <a:fillRect/>
          </a:stretch>
        </p:blipFill>
        <p:spPr>
          <a:xfrm>
            <a:off x="1621116" y="5046799"/>
            <a:ext cx="962665" cy="874180"/>
          </a:xfrm>
          <a:prstGeom prst="rect">
            <a:avLst/>
          </a:prstGeom>
        </p:spPr>
      </p:pic>
      <p:pic>
        <p:nvPicPr>
          <p:cNvPr id="15" name="Picture 14">
            <a:extLst>
              <a:ext uri="{FF2B5EF4-FFF2-40B4-BE49-F238E27FC236}">
                <a16:creationId xmlns:a16="http://schemas.microsoft.com/office/drawing/2014/main" xmlns="" id="{BE5E1F77-0B33-5C4F-AEA4-58AB888D10D7}"/>
              </a:ext>
            </a:extLst>
          </p:cNvPr>
          <p:cNvPicPr>
            <a:picLocks noChangeAspect="1"/>
          </p:cNvPicPr>
          <p:nvPr/>
        </p:nvPicPr>
        <p:blipFill>
          <a:blip r:embed="rId5"/>
          <a:stretch>
            <a:fillRect/>
          </a:stretch>
        </p:blipFill>
        <p:spPr>
          <a:xfrm>
            <a:off x="2508024" y="5356778"/>
            <a:ext cx="649982" cy="590337"/>
          </a:xfrm>
          <a:prstGeom prst="rect">
            <a:avLst/>
          </a:prstGeom>
        </p:spPr>
      </p:pic>
      <p:pic>
        <p:nvPicPr>
          <p:cNvPr id="16" name="Picture 15">
            <a:extLst>
              <a:ext uri="{FF2B5EF4-FFF2-40B4-BE49-F238E27FC236}">
                <a16:creationId xmlns:a16="http://schemas.microsoft.com/office/drawing/2014/main" xmlns="" id="{E3F89B77-80B0-6E4F-A96E-6417A5A1C8EE}"/>
              </a:ext>
            </a:extLst>
          </p:cNvPr>
          <p:cNvPicPr>
            <a:picLocks noChangeAspect="1"/>
          </p:cNvPicPr>
          <p:nvPr/>
        </p:nvPicPr>
        <p:blipFill>
          <a:blip r:embed="rId6"/>
          <a:stretch>
            <a:fillRect/>
          </a:stretch>
        </p:blipFill>
        <p:spPr>
          <a:xfrm>
            <a:off x="3820134" y="4418959"/>
            <a:ext cx="1593058" cy="1446846"/>
          </a:xfrm>
          <a:prstGeom prst="rect">
            <a:avLst/>
          </a:prstGeom>
        </p:spPr>
      </p:pic>
      <p:sp>
        <p:nvSpPr>
          <p:cNvPr id="17" name="Rectangle 16">
            <a:extLst>
              <a:ext uri="{FF2B5EF4-FFF2-40B4-BE49-F238E27FC236}">
                <a16:creationId xmlns:a16="http://schemas.microsoft.com/office/drawing/2014/main" xmlns="" id="{CE346C8E-19F9-9F41-9477-4646B7434755}"/>
              </a:ext>
            </a:extLst>
          </p:cNvPr>
          <p:cNvSpPr/>
          <p:nvPr/>
        </p:nvSpPr>
        <p:spPr>
          <a:xfrm>
            <a:off x="4371473" y="5171914"/>
            <a:ext cx="490380" cy="637183"/>
          </a:xfrm>
          <a:prstGeom prst="rect">
            <a:avLst/>
          </a:prstGeom>
          <a:solidFill>
            <a:srgbClr val="E7A69C"/>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18" name="Picture 17">
            <a:extLst>
              <a:ext uri="{FF2B5EF4-FFF2-40B4-BE49-F238E27FC236}">
                <a16:creationId xmlns:a16="http://schemas.microsoft.com/office/drawing/2014/main" xmlns="" id="{FB9E6C4F-C5FD-434E-AD9A-D23949354514}"/>
              </a:ext>
            </a:extLst>
          </p:cNvPr>
          <p:cNvPicPr>
            <a:picLocks noChangeAspect="1"/>
          </p:cNvPicPr>
          <p:nvPr/>
        </p:nvPicPr>
        <p:blipFill>
          <a:blip r:embed="rId7"/>
          <a:stretch>
            <a:fillRect/>
          </a:stretch>
        </p:blipFill>
        <p:spPr>
          <a:xfrm>
            <a:off x="3894778" y="5171914"/>
            <a:ext cx="763910" cy="693891"/>
          </a:xfrm>
          <a:prstGeom prst="rect">
            <a:avLst/>
          </a:prstGeom>
        </p:spPr>
      </p:pic>
      <p:pic>
        <p:nvPicPr>
          <p:cNvPr id="19" name="Picture 18">
            <a:extLst>
              <a:ext uri="{FF2B5EF4-FFF2-40B4-BE49-F238E27FC236}">
                <a16:creationId xmlns:a16="http://schemas.microsoft.com/office/drawing/2014/main" xmlns="" id="{69A3771F-1A60-6748-B657-E17D2F62FA98}"/>
              </a:ext>
            </a:extLst>
          </p:cNvPr>
          <p:cNvPicPr>
            <a:picLocks noChangeAspect="1"/>
          </p:cNvPicPr>
          <p:nvPr/>
        </p:nvPicPr>
        <p:blipFill>
          <a:blip r:embed="rId8"/>
          <a:stretch>
            <a:fillRect/>
          </a:stretch>
        </p:blipFill>
        <p:spPr>
          <a:xfrm>
            <a:off x="4414836" y="5173912"/>
            <a:ext cx="761804" cy="691956"/>
          </a:xfrm>
          <a:prstGeom prst="rect">
            <a:avLst/>
          </a:prstGeom>
        </p:spPr>
      </p:pic>
      <p:pic>
        <p:nvPicPr>
          <p:cNvPr id="20" name="Picture 19">
            <a:extLst>
              <a:ext uri="{FF2B5EF4-FFF2-40B4-BE49-F238E27FC236}">
                <a16:creationId xmlns:a16="http://schemas.microsoft.com/office/drawing/2014/main" xmlns="" id="{5AAD68C7-2359-A340-AABD-118586EB7949}"/>
              </a:ext>
            </a:extLst>
          </p:cNvPr>
          <p:cNvPicPr>
            <a:picLocks noChangeAspect="1"/>
          </p:cNvPicPr>
          <p:nvPr/>
        </p:nvPicPr>
        <p:blipFill>
          <a:blip r:embed="rId9"/>
          <a:stretch>
            <a:fillRect/>
          </a:stretch>
        </p:blipFill>
        <p:spPr>
          <a:xfrm>
            <a:off x="6099077" y="4587100"/>
            <a:ext cx="1407805" cy="1278705"/>
          </a:xfrm>
          <a:prstGeom prst="rect">
            <a:avLst/>
          </a:prstGeom>
        </p:spPr>
      </p:pic>
      <p:sp>
        <p:nvSpPr>
          <p:cNvPr id="23" name="Rectangle 22">
            <a:extLst>
              <a:ext uri="{FF2B5EF4-FFF2-40B4-BE49-F238E27FC236}">
                <a16:creationId xmlns:a16="http://schemas.microsoft.com/office/drawing/2014/main" xmlns="" id="{E3A63962-35CA-3546-A863-A476D46A0727}"/>
              </a:ext>
            </a:extLst>
          </p:cNvPr>
          <p:cNvSpPr/>
          <p:nvPr/>
        </p:nvSpPr>
        <p:spPr>
          <a:xfrm>
            <a:off x="6656992" y="5213447"/>
            <a:ext cx="463205" cy="612886"/>
          </a:xfrm>
          <a:prstGeom prst="rect">
            <a:avLst/>
          </a:prstGeom>
          <a:solidFill>
            <a:srgbClr val="97C1C8"/>
          </a:solidFill>
          <a:ln>
            <a:noFill/>
          </a:ln>
        </p:spPr>
        <p:style>
          <a:lnRef idx="2">
            <a:schemeClr val="accent1">
              <a:shade val="50000"/>
            </a:schemeClr>
          </a:lnRef>
          <a:fillRef idx="1">
            <a:schemeClr val="accent1"/>
          </a:fillRef>
          <a:effectRef idx="0">
            <a:schemeClr val="accent1"/>
          </a:effectRef>
          <a:fontRef idx="minor">
            <a:schemeClr val="lt1"/>
          </a:fontRef>
        </p:style>
        <p:txBody>
          <a:bodyPr/>
          <a:lstStyle>
            <a:lvl1pPr marL="0" indent="0">
              <a:defRPr sz="1100">
                <a:solidFill>
                  <a:schemeClr val="lt1"/>
                </a:solidFill>
                <a:latin typeface="+mn-lt"/>
                <a:ea typeface="+mn-ea"/>
                <a:cs typeface="+mn-cs"/>
              </a:defRPr>
            </a:lvl1pPr>
            <a:lvl2pPr marL="457200" indent="0">
              <a:defRPr sz="1100">
                <a:solidFill>
                  <a:schemeClr val="lt1"/>
                </a:solidFill>
                <a:latin typeface="+mn-lt"/>
                <a:ea typeface="+mn-ea"/>
                <a:cs typeface="+mn-cs"/>
              </a:defRPr>
            </a:lvl2pPr>
            <a:lvl3pPr marL="914400" indent="0">
              <a:defRPr sz="1100">
                <a:solidFill>
                  <a:schemeClr val="lt1"/>
                </a:solidFill>
                <a:latin typeface="+mn-lt"/>
                <a:ea typeface="+mn-ea"/>
                <a:cs typeface="+mn-cs"/>
              </a:defRPr>
            </a:lvl3pPr>
            <a:lvl4pPr marL="1371600" indent="0">
              <a:defRPr sz="1100">
                <a:solidFill>
                  <a:schemeClr val="lt1"/>
                </a:solidFill>
                <a:latin typeface="+mn-lt"/>
                <a:ea typeface="+mn-ea"/>
                <a:cs typeface="+mn-cs"/>
              </a:defRPr>
            </a:lvl4pPr>
            <a:lvl5pPr marL="1828800" indent="0">
              <a:defRPr sz="1100">
                <a:solidFill>
                  <a:schemeClr val="lt1"/>
                </a:solidFill>
                <a:latin typeface="+mn-lt"/>
                <a:ea typeface="+mn-ea"/>
                <a:cs typeface="+mn-cs"/>
              </a:defRPr>
            </a:lvl5pPr>
            <a:lvl6pPr marL="2286000" indent="0">
              <a:defRPr sz="1100">
                <a:solidFill>
                  <a:schemeClr val="lt1"/>
                </a:solidFill>
                <a:latin typeface="+mn-lt"/>
                <a:ea typeface="+mn-ea"/>
                <a:cs typeface="+mn-cs"/>
              </a:defRPr>
            </a:lvl6pPr>
            <a:lvl7pPr marL="2743200" indent="0">
              <a:defRPr sz="1100">
                <a:solidFill>
                  <a:schemeClr val="lt1"/>
                </a:solidFill>
                <a:latin typeface="+mn-lt"/>
                <a:ea typeface="+mn-ea"/>
                <a:cs typeface="+mn-cs"/>
              </a:defRPr>
            </a:lvl7pPr>
            <a:lvl8pPr marL="3200400" indent="0">
              <a:defRPr sz="1100">
                <a:solidFill>
                  <a:schemeClr val="lt1"/>
                </a:solidFill>
                <a:latin typeface="+mn-lt"/>
                <a:ea typeface="+mn-ea"/>
                <a:cs typeface="+mn-cs"/>
              </a:defRPr>
            </a:lvl8pPr>
            <a:lvl9pPr marL="3657600" indent="0">
              <a:defRPr sz="1100">
                <a:solidFill>
                  <a:schemeClr val="lt1"/>
                </a:solidFill>
                <a:latin typeface="+mn-lt"/>
                <a:ea typeface="+mn-ea"/>
                <a:cs typeface="+mn-cs"/>
              </a:defRPr>
            </a:lvl9pPr>
          </a:lstStyle>
          <a:p>
            <a:endParaRPr lang="en-US"/>
          </a:p>
        </p:txBody>
      </p:sp>
      <p:pic>
        <p:nvPicPr>
          <p:cNvPr id="21" name="Picture 20">
            <a:extLst>
              <a:ext uri="{FF2B5EF4-FFF2-40B4-BE49-F238E27FC236}">
                <a16:creationId xmlns:a16="http://schemas.microsoft.com/office/drawing/2014/main" xmlns="" id="{6740DB7E-F7FD-7C41-9DAA-887087E3C98B}"/>
              </a:ext>
            </a:extLst>
          </p:cNvPr>
          <p:cNvPicPr>
            <a:picLocks noChangeAspect="1"/>
          </p:cNvPicPr>
          <p:nvPr/>
        </p:nvPicPr>
        <p:blipFill>
          <a:blip r:embed="rId10"/>
          <a:stretch>
            <a:fillRect/>
          </a:stretch>
        </p:blipFill>
        <p:spPr>
          <a:xfrm>
            <a:off x="6353529" y="5099592"/>
            <a:ext cx="872724" cy="792727"/>
          </a:xfrm>
          <a:prstGeom prst="rect">
            <a:avLst/>
          </a:prstGeom>
        </p:spPr>
      </p:pic>
    </p:spTree>
    <p:extLst>
      <p:ext uri="{BB962C8B-B14F-4D97-AF65-F5344CB8AC3E}">
        <p14:creationId xmlns:p14="http://schemas.microsoft.com/office/powerpoint/2010/main" val="26039927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3698CCD-3BCD-A445-B4E4-6AE3A0712A2E}"/>
              </a:ext>
            </a:extLst>
          </p:cNvPr>
          <p:cNvSpPr>
            <a:spLocks noGrp="1"/>
          </p:cNvSpPr>
          <p:nvPr>
            <p:ph sz="half" idx="1"/>
          </p:nvPr>
        </p:nvSpPr>
        <p:spPr>
          <a:xfrm>
            <a:off x="520495" y="1800362"/>
            <a:ext cx="3937205" cy="4380717"/>
          </a:xfrm>
          <a:solidFill>
            <a:schemeClr val="bg1">
              <a:lumMod val="95000"/>
              <a:alpha val="69804"/>
            </a:schemeClr>
          </a:solidFill>
        </p:spPr>
        <p:txBody>
          <a:bodyPr>
            <a:normAutofit/>
          </a:bodyPr>
          <a:lstStyle/>
          <a:p>
            <a:r>
              <a:rPr lang="en-GB" sz="2800" b="1">
                <a:solidFill>
                  <a:srgbClr val="2F8B9B"/>
                </a:solidFill>
              </a:rPr>
              <a:t>2 out of 3 </a:t>
            </a:r>
            <a:r>
              <a:rPr lang="en-GB" sz="2800"/>
              <a:t>older persons in </a:t>
            </a:r>
            <a:r>
              <a:rPr lang="en-GB" sz="2800" b="1">
                <a:solidFill>
                  <a:srgbClr val="2F8B9B"/>
                </a:solidFill>
              </a:rPr>
              <a:t>skipped generation households</a:t>
            </a:r>
            <a:r>
              <a:rPr lang="en-GB" sz="2800">
                <a:solidFill>
                  <a:srgbClr val="2F8B9B"/>
                </a:solidFill>
              </a:rPr>
              <a:t> </a:t>
            </a:r>
            <a:r>
              <a:rPr lang="en-GB" sz="2800"/>
              <a:t>engage in care work</a:t>
            </a:r>
          </a:p>
          <a:p>
            <a:r>
              <a:rPr lang="en-GB" sz="2800"/>
              <a:t>The </a:t>
            </a:r>
            <a:r>
              <a:rPr lang="en-US" sz="2800" b="1">
                <a:solidFill>
                  <a:srgbClr val="F05D3B"/>
                </a:solidFill>
              </a:rPr>
              <a:t>financial burden of care </a:t>
            </a:r>
            <a:r>
              <a:rPr lang="en-US" sz="2800"/>
              <a:t>forces many to </a:t>
            </a:r>
            <a:r>
              <a:rPr lang="en-US" sz="2800" b="1">
                <a:solidFill>
                  <a:srgbClr val="F05D3B"/>
                </a:solidFill>
              </a:rPr>
              <a:t>continue working as agricultural workers </a:t>
            </a:r>
            <a:r>
              <a:rPr lang="en-US" sz="2800"/>
              <a:t>but at lower pay</a:t>
            </a:r>
          </a:p>
        </p:txBody>
      </p:sp>
      <p:sp>
        <p:nvSpPr>
          <p:cNvPr id="4" name="Title 3">
            <a:extLst>
              <a:ext uri="{FF2B5EF4-FFF2-40B4-BE49-F238E27FC236}">
                <a16:creationId xmlns:a16="http://schemas.microsoft.com/office/drawing/2014/main" xmlns="" id="{8F3FE40D-123F-6548-B7C4-E9FDC507F34C}"/>
              </a:ext>
            </a:extLst>
          </p:cNvPr>
          <p:cNvSpPr>
            <a:spLocks noGrp="1"/>
          </p:cNvSpPr>
          <p:nvPr>
            <p:ph type="title"/>
          </p:nvPr>
        </p:nvSpPr>
        <p:spPr/>
        <p:txBody>
          <a:bodyPr>
            <a:normAutofit/>
          </a:bodyPr>
          <a:lstStyle/>
          <a:p>
            <a:r>
              <a:rPr lang="en-US"/>
              <a:t>CARE SYSTEMS: OLDER PERSONS AS CARERS</a:t>
            </a:r>
          </a:p>
        </p:txBody>
      </p:sp>
      <p:sp>
        <p:nvSpPr>
          <p:cNvPr id="5" name="TextBox 4">
            <a:extLst>
              <a:ext uri="{FF2B5EF4-FFF2-40B4-BE49-F238E27FC236}">
                <a16:creationId xmlns:a16="http://schemas.microsoft.com/office/drawing/2014/main" xmlns="" id="{95A1768B-8EFB-7F44-9DF3-B6D9F8A9AB9D}"/>
              </a:ext>
            </a:extLst>
          </p:cNvPr>
          <p:cNvSpPr txBox="1"/>
          <p:nvPr/>
        </p:nvSpPr>
        <p:spPr>
          <a:xfrm>
            <a:off x="4457700" y="1133087"/>
            <a:ext cx="7213560" cy="646331"/>
          </a:xfrm>
          <a:prstGeom prst="rect">
            <a:avLst/>
          </a:prstGeom>
          <a:noFill/>
        </p:spPr>
        <p:txBody>
          <a:bodyPr wrap="square" rtlCol="0">
            <a:spAutoFit/>
          </a:bodyPr>
          <a:lstStyle/>
          <a:p>
            <a:pPr>
              <a:lnSpc>
                <a:spcPct val="90000"/>
              </a:lnSpc>
            </a:pPr>
            <a:r>
              <a:rPr lang="en-GB" sz="2000" b="1">
                <a:solidFill>
                  <a:srgbClr val="003971"/>
                </a:solidFill>
                <a:latin typeface="PT Sans" panose="020B0503020203020204" pitchFamily="34" charset="77"/>
              </a:rPr>
              <a:t>Percentage of older persons caring, by sex and living arrangement and sex</a:t>
            </a:r>
            <a:endParaRPr lang="en-GB" sz="2000">
              <a:solidFill>
                <a:srgbClr val="003971"/>
              </a:solidFill>
              <a:latin typeface="PT Sans" panose="020B0503020203020204" pitchFamily="34" charset="77"/>
            </a:endParaRPr>
          </a:p>
        </p:txBody>
      </p:sp>
      <p:pic>
        <p:nvPicPr>
          <p:cNvPr id="6" name="Picture 5">
            <a:extLst>
              <a:ext uri="{FF2B5EF4-FFF2-40B4-BE49-F238E27FC236}">
                <a16:creationId xmlns:a16="http://schemas.microsoft.com/office/drawing/2014/main" xmlns="" id="{A6914777-0352-D34B-AF15-5CA618BBCCD1}"/>
              </a:ext>
            </a:extLst>
          </p:cNvPr>
          <p:cNvPicPr/>
          <p:nvPr/>
        </p:nvPicPr>
        <p:blipFill>
          <a:blip r:embed="rId2"/>
          <a:stretch>
            <a:fillRect/>
          </a:stretch>
        </p:blipFill>
        <p:spPr>
          <a:xfrm>
            <a:off x="4457700" y="1779418"/>
            <a:ext cx="7213560" cy="5092869"/>
          </a:xfrm>
          <a:prstGeom prst="rect">
            <a:avLst/>
          </a:prstGeom>
        </p:spPr>
      </p:pic>
      <p:cxnSp>
        <p:nvCxnSpPr>
          <p:cNvPr id="7" name="Straight Connector 6">
            <a:extLst>
              <a:ext uri="{FF2B5EF4-FFF2-40B4-BE49-F238E27FC236}">
                <a16:creationId xmlns:a16="http://schemas.microsoft.com/office/drawing/2014/main" xmlns="" id="{151D2DB3-424F-484D-9A35-7BD387361716}"/>
              </a:ext>
            </a:extLst>
          </p:cNvPr>
          <p:cNvCxnSpPr>
            <a:cxnSpLocks/>
          </p:cNvCxnSpPr>
          <p:nvPr/>
        </p:nvCxnSpPr>
        <p:spPr>
          <a:xfrm flipV="1">
            <a:off x="4457700" y="1133087"/>
            <a:ext cx="0" cy="5739200"/>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0123142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FD567E9C-E94B-C446-A63D-6C842AAEC886}"/>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956515" y="0"/>
            <a:ext cx="10278970" cy="6858000"/>
          </a:xfrm>
          <a:prstGeom prst="rect">
            <a:avLst/>
          </a:prstGeom>
        </p:spPr>
      </p:pic>
      <p:sp>
        <p:nvSpPr>
          <p:cNvPr id="4" name="Rectangle 3">
            <a:extLst>
              <a:ext uri="{FF2B5EF4-FFF2-40B4-BE49-F238E27FC236}">
                <a16:creationId xmlns:a16="http://schemas.microsoft.com/office/drawing/2014/main" xmlns="" id="{215AAE57-790B-E84A-988B-90B6470936BF}"/>
              </a:ext>
            </a:extLst>
          </p:cNvPr>
          <p:cNvSpPr/>
          <p:nvPr/>
        </p:nvSpPr>
        <p:spPr>
          <a:xfrm>
            <a:off x="2788169" y="5683415"/>
            <a:ext cx="9403829"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a:extLst>
              <a:ext uri="{FF2B5EF4-FFF2-40B4-BE49-F238E27FC236}">
                <a16:creationId xmlns:a16="http://schemas.microsoft.com/office/drawing/2014/main" xmlns="" id="{63221D33-020E-C640-916B-A43C7CB4386A}"/>
              </a:ext>
            </a:extLst>
          </p:cNvPr>
          <p:cNvSpPr txBox="1">
            <a:spLocks/>
          </p:cNvSpPr>
          <p:nvPr/>
        </p:nvSpPr>
        <p:spPr>
          <a:xfrm>
            <a:off x="2788169" y="5701077"/>
            <a:ext cx="9403831" cy="794745"/>
          </a:xfrm>
          <a:prstGeom prst="rect">
            <a:avLst/>
          </a:prstGeom>
        </p:spPr>
        <p:txBody>
          <a:bodyPr/>
          <a:lstStyle>
            <a:lvl1pPr algn="l" defTabSz="685983" rtl="0" eaLnBrk="1" latinLnBrk="0" hangingPunct="1">
              <a:lnSpc>
                <a:spcPct val="90000"/>
              </a:lnSpc>
              <a:spcBef>
                <a:spcPct val="0"/>
              </a:spcBef>
              <a:buNone/>
              <a:defRPr sz="3001" b="1" kern="1200" cap="all" baseline="0">
                <a:solidFill>
                  <a:schemeClr val="bg1"/>
                </a:solidFill>
                <a:latin typeface="PT Sans" panose="020B0503020203020204" pitchFamily="34" charset="77"/>
                <a:ea typeface="+mj-ea"/>
                <a:cs typeface="+mj-cs"/>
              </a:defRPr>
            </a:lvl1pPr>
          </a:lstStyle>
          <a:p>
            <a:r>
              <a:rPr lang="en-US" sz="4000"/>
              <a:t>Study background</a:t>
            </a:r>
          </a:p>
        </p:txBody>
      </p:sp>
      <p:cxnSp>
        <p:nvCxnSpPr>
          <p:cNvPr id="7" name="Straight Connector 6">
            <a:extLst>
              <a:ext uri="{FF2B5EF4-FFF2-40B4-BE49-F238E27FC236}">
                <a16:creationId xmlns:a16="http://schemas.microsoft.com/office/drawing/2014/main" xmlns="" id="{26BFDB68-B717-C04D-9E65-14BB31B63047}"/>
              </a:ext>
            </a:extLst>
          </p:cNvPr>
          <p:cNvCxnSpPr>
            <a:cxnSpLocks/>
          </p:cNvCxnSpPr>
          <p:nvPr/>
        </p:nvCxnSpPr>
        <p:spPr>
          <a:xfrm>
            <a:off x="2772353" y="5683414"/>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208961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577FCD54-BCF4-CE4D-9CBF-039C492CB5EF}"/>
              </a:ext>
            </a:extLst>
          </p:cNvPr>
          <p:cNvSpPr>
            <a:spLocks noGrp="1"/>
          </p:cNvSpPr>
          <p:nvPr>
            <p:ph sz="half" idx="1"/>
          </p:nvPr>
        </p:nvSpPr>
        <p:spPr>
          <a:xfrm>
            <a:off x="584947" y="3931579"/>
            <a:ext cx="2972641" cy="2451043"/>
          </a:xfrm>
          <a:solidFill>
            <a:srgbClr val="003971">
              <a:alpha val="69804"/>
            </a:srgbClr>
          </a:solidFill>
        </p:spPr>
        <p:txBody>
          <a:bodyPr>
            <a:normAutofit/>
          </a:bodyPr>
          <a:lstStyle/>
          <a:p>
            <a:r>
              <a:rPr lang="en-US" sz="2000" b="1">
                <a:solidFill>
                  <a:schemeClr val="bg1"/>
                </a:solidFill>
              </a:rPr>
              <a:t>30 per cent of all children </a:t>
            </a:r>
            <a:r>
              <a:rPr lang="en-US" sz="2000">
                <a:solidFill>
                  <a:schemeClr val="bg1"/>
                </a:solidFill>
              </a:rPr>
              <a:t>under the age of 5 years are </a:t>
            </a:r>
            <a:r>
              <a:rPr lang="en-US" sz="2000" b="1">
                <a:solidFill>
                  <a:schemeClr val="bg1"/>
                </a:solidFill>
              </a:rPr>
              <a:t>stunted</a:t>
            </a:r>
            <a:r>
              <a:rPr lang="en-GB" sz="2000">
                <a:solidFill>
                  <a:schemeClr val="bg1"/>
                </a:solidFill>
              </a:rPr>
              <a:t> </a:t>
            </a:r>
            <a:endParaRPr lang="en-US" sz="2000">
              <a:solidFill>
                <a:schemeClr val="bg1"/>
              </a:solidFill>
            </a:endParaRPr>
          </a:p>
          <a:p>
            <a:r>
              <a:rPr lang="en-US" sz="2000">
                <a:solidFill>
                  <a:schemeClr val="bg1"/>
                </a:solidFill>
              </a:rPr>
              <a:t>Nearly </a:t>
            </a:r>
            <a:r>
              <a:rPr lang="en-US" sz="2000" b="1">
                <a:solidFill>
                  <a:schemeClr val="bg1"/>
                </a:solidFill>
              </a:rPr>
              <a:t>one in two children </a:t>
            </a:r>
            <a:r>
              <a:rPr lang="en-US" sz="2000">
                <a:solidFill>
                  <a:schemeClr val="bg1"/>
                </a:solidFill>
              </a:rPr>
              <a:t>in a skipped generation household is stunted. </a:t>
            </a:r>
            <a:endParaRPr lang="en-GB" sz="2000">
              <a:solidFill>
                <a:schemeClr val="bg1"/>
              </a:solidFill>
            </a:endParaRPr>
          </a:p>
        </p:txBody>
      </p:sp>
      <p:sp>
        <p:nvSpPr>
          <p:cNvPr id="4" name="Title 3">
            <a:extLst>
              <a:ext uri="{FF2B5EF4-FFF2-40B4-BE49-F238E27FC236}">
                <a16:creationId xmlns:a16="http://schemas.microsoft.com/office/drawing/2014/main" xmlns="" id="{A04B4C2D-07A0-9149-B509-BDF16D0292EE}"/>
              </a:ext>
            </a:extLst>
          </p:cNvPr>
          <p:cNvSpPr>
            <a:spLocks noGrp="1"/>
          </p:cNvSpPr>
          <p:nvPr>
            <p:ph type="title"/>
          </p:nvPr>
        </p:nvSpPr>
        <p:spPr/>
        <p:txBody>
          <a:bodyPr/>
          <a:lstStyle/>
          <a:p>
            <a:r>
              <a:rPr lang="en-US"/>
              <a:t>CARE SYSTEMS: older persons as </a:t>
            </a:r>
            <a:r>
              <a:rPr lang="en-US" err="1"/>
              <a:t>carers</a:t>
            </a:r>
            <a:endParaRPr lang="en-US"/>
          </a:p>
        </p:txBody>
      </p:sp>
      <p:sp>
        <p:nvSpPr>
          <p:cNvPr id="10" name="TextBox 9">
            <a:extLst>
              <a:ext uri="{FF2B5EF4-FFF2-40B4-BE49-F238E27FC236}">
                <a16:creationId xmlns:a16="http://schemas.microsoft.com/office/drawing/2014/main" xmlns="" id="{C7AA144C-5F6D-7A4E-9CB0-3C81DFA3F8FF}"/>
              </a:ext>
            </a:extLst>
          </p:cNvPr>
          <p:cNvSpPr txBox="1"/>
          <p:nvPr/>
        </p:nvSpPr>
        <p:spPr>
          <a:xfrm>
            <a:off x="3557588" y="1690260"/>
            <a:ext cx="6597045" cy="757130"/>
          </a:xfrm>
          <a:prstGeom prst="rect">
            <a:avLst/>
          </a:prstGeom>
          <a:noFill/>
        </p:spPr>
        <p:txBody>
          <a:bodyPr wrap="square" rtlCol="0">
            <a:spAutoFit/>
          </a:bodyPr>
          <a:lstStyle/>
          <a:p>
            <a:pPr>
              <a:lnSpc>
                <a:spcPct val="90000"/>
              </a:lnSpc>
            </a:pPr>
            <a:r>
              <a:rPr lang="en-US" sz="2400" b="1">
                <a:solidFill>
                  <a:srgbClr val="003971"/>
                </a:solidFill>
                <a:latin typeface="PT Sans" panose="020B0503020203020204" pitchFamily="34" charset="77"/>
              </a:rPr>
              <a:t>Stunting of children under 5, by living arrangements</a:t>
            </a:r>
          </a:p>
        </p:txBody>
      </p:sp>
      <p:graphicFrame>
        <p:nvGraphicFramePr>
          <p:cNvPr id="7" name="Content Placeholder 3">
            <a:extLst>
              <a:ext uri="{FF2B5EF4-FFF2-40B4-BE49-F238E27FC236}">
                <a16:creationId xmlns:a16="http://schemas.microsoft.com/office/drawing/2014/main" xmlns="" id="{C8DB994A-C8B2-CF42-92F8-1E343F3A7454}"/>
              </a:ext>
            </a:extLst>
          </p:cNvPr>
          <p:cNvGraphicFramePr>
            <a:graphicFrameLocks/>
          </p:cNvGraphicFramePr>
          <p:nvPr>
            <p:extLst>
              <p:ext uri="{D42A27DB-BD31-4B8C-83A1-F6EECF244321}">
                <p14:modId xmlns:p14="http://schemas.microsoft.com/office/powerpoint/2010/main" val="1149071484"/>
              </p:ext>
            </p:extLst>
          </p:nvPr>
        </p:nvGraphicFramePr>
        <p:xfrm>
          <a:off x="3557588" y="2553573"/>
          <a:ext cx="8283117" cy="3829050"/>
        </p:xfrm>
        <a:graphic>
          <a:graphicData uri="http://schemas.openxmlformats.org/drawingml/2006/chart">
            <c:chart xmlns:c="http://schemas.openxmlformats.org/drawingml/2006/chart" xmlns:r="http://schemas.openxmlformats.org/officeDocument/2006/relationships" r:id="rId2"/>
          </a:graphicData>
        </a:graphic>
      </p:graphicFrame>
      <p:sp>
        <p:nvSpPr>
          <p:cNvPr id="3" name="Rectangle 2">
            <a:extLst>
              <a:ext uri="{FF2B5EF4-FFF2-40B4-BE49-F238E27FC236}">
                <a16:creationId xmlns:a16="http://schemas.microsoft.com/office/drawing/2014/main" xmlns="" id="{A069F6D4-3EB3-9D47-B11C-97147E4D1621}"/>
              </a:ext>
            </a:extLst>
          </p:cNvPr>
          <p:cNvSpPr/>
          <p:nvPr/>
        </p:nvSpPr>
        <p:spPr>
          <a:xfrm>
            <a:off x="232498" y="1684873"/>
            <a:ext cx="3214688" cy="1631216"/>
          </a:xfrm>
          <a:prstGeom prst="rect">
            <a:avLst/>
          </a:prstGeom>
        </p:spPr>
        <p:txBody>
          <a:bodyPr wrap="square">
            <a:spAutoFit/>
          </a:bodyPr>
          <a:lstStyle/>
          <a:p>
            <a:pPr marL="34299" indent="0" algn="ctr">
              <a:buNone/>
            </a:pPr>
            <a:r>
              <a:rPr lang="en-GB" sz="2000" b="1" i="1">
                <a:solidFill>
                  <a:srgbClr val="2F8B9B"/>
                </a:solidFill>
                <a:latin typeface="PT Sans" panose="020B0503020203020204" pitchFamily="34" charset="77"/>
              </a:rPr>
              <a:t>“Some of the children who died left very tiny babies and as an older person it became a challenge to find ways to take care of these babies’</a:t>
            </a:r>
            <a:r>
              <a:rPr lang="en-GB" sz="2000" b="1">
                <a:solidFill>
                  <a:srgbClr val="2F8B9B"/>
                </a:solidFill>
                <a:latin typeface="PT Sans" panose="020B0503020203020204" pitchFamily="34" charset="77"/>
              </a:rPr>
              <a:t> </a:t>
            </a:r>
            <a:endParaRPr lang="en-US" sz="2000" b="1">
              <a:solidFill>
                <a:srgbClr val="2F8B9B"/>
              </a:solidFill>
              <a:latin typeface="PT Sans" panose="020B0503020203020204" pitchFamily="34" charset="77"/>
            </a:endParaRPr>
          </a:p>
        </p:txBody>
      </p:sp>
      <p:cxnSp>
        <p:nvCxnSpPr>
          <p:cNvPr id="8" name="Straight Connector 7">
            <a:extLst>
              <a:ext uri="{FF2B5EF4-FFF2-40B4-BE49-F238E27FC236}">
                <a16:creationId xmlns:a16="http://schemas.microsoft.com/office/drawing/2014/main" xmlns="" id="{5DBF5199-38B9-FD47-A1A8-663A162A5265}"/>
              </a:ext>
            </a:extLst>
          </p:cNvPr>
          <p:cNvCxnSpPr>
            <a:cxnSpLocks/>
          </p:cNvCxnSpPr>
          <p:nvPr/>
        </p:nvCxnSpPr>
        <p:spPr>
          <a:xfrm flipV="1">
            <a:off x="3557588" y="1690260"/>
            <a:ext cx="0" cy="4692363"/>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pic>
        <p:nvPicPr>
          <p:cNvPr id="11" name="Picture 10">
            <a:extLst>
              <a:ext uri="{FF2B5EF4-FFF2-40B4-BE49-F238E27FC236}">
                <a16:creationId xmlns:a16="http://schemas.microsoft.com/office/drawing/2014/main" xmlns="" id="{FE161DC7-5EAF-884C-B0FA-1676BBE40617}"/>
              </a:ext>
            </a:extLst>
          </p:cNvPr>
          <p:cNvPicPr>
            <a:picLocks noChangeAspect="1"/>
          </p:cNvPicPr>
          <p:nvPr/>
        </p:nvPicPr>
        <p:blipFill>
          <a:blip r:embed="rId3"/>
          <a:stretch>
            <a:fillRect/>
          </a:stretch>
        </p:blipFill>
        <p:spPr>
          <a:xfrm>
            <a:off x="8654445" y="1305538"/>
            <a:ext cx="2321346" cy="1248035"/>
          </a:xfrm>
          <a:prstGeom prst="rect">
            <a:avLst/>
          </a:prstGeom>
        </p:spPr>
      </p:pic>
    </p:spTree>
    <p:extLst>
      <p:ext uri="{BB962C8B-B14F-4D97-AF65-F5344CB8AC3E}">
        <p14:creationId xmlns:p14="http://schemas.microsoft.com/office/powerpoint/2010/main" val="27696671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2093369-1B83-D546-83A5-D79DC5DAA6E1}"/>
              </a:ext>
            </a:extLst>
          </p:cNvPr>
          <p:cNvSpPr>
            <a:spLocks noGrp="1"/>
          </p:cNvSpPr>
          <p:nvPr>
            <p:ph sz="half" idx="1"/>
          </p:nvPr>
        </p:nvSpPr>
        <p:spPr>
          <a:xfrm>
            <a:off x="5320727" y="1967787"/>
            <a:ext cx="5843588" cy="2970814"/>
          </a:xfrm>
          <a:solidFill>
            <a:srgbClr val="003971">
              <a:alpha val="69804"/>
            </a:srgbClr>
          </a:solidFill>
        </p:spPr>
        <p:txBody>
          <a:bodyPr>
            <a:normAutofit/>
          </a:bodyPr>
          <a:lstStyle/>
          <a:p>
            <a:pPr marL="34299" indent="0">
              <a:buNone/>
            </a:pPr>
            <a:r>
              <a:rPr lang="en-US" sz="2400" b="1" dirty="0">
                <a:solidFill>
                  <a:schemeClr val="bg1"/>
                </a:solidFill>
              </a:rPr>
              <a:t>The majority still reliant on agriculture which is physically strenuous</a:t>
            </a:r>
            <a:endParaRPr lang="en-GB" sz="2400" dirty="0">
              <a:solidFill>
                <a:schemeClr val="bg1"/>
              </a:solidFill>
            </a:endParaRPr>
          </a:p>
          <a:p>
            <a:r>
              <a:rPr lang="en-GB" sz="2400" b="1" dirty="0">
                <a:solidFill>
                  <a:schemeClr val="bg1"/>
                </a:solidFill>
              </a:rPr>
              <a:t>60 per cent </a:t>
            </a:r>
            <a:r>
              <a:rPr lang="en-GB" sz="2400" dirty="0">
                <a:solidFill>
                  <a:schemeClr val="bg1"/>
                </a:solidFill>
              </a:rPr>
              <a:t>rely on subsistence agriculture  as main source of income </a:t>
            </a:r>
          </a:p>
          <a:p>
            <a:r>
              <a:rPr lang="en-GB" sz="2400" dirty="0">
                <a:solidFill>
                  <a:schemeClr val="bg1"/>
                </a:solidFill>
              </a:rPr>
              <a:t>Followed by remittances at </a:t>
            </a:r>
            <a:r>
              <a:rPr lang="en-GB" sz="2400" b="1" dirty="0">
                <a:solidFill>
                  <a:schemeClr val="bg1"/>
                </a:solidFill>
              </a:rPr>
              <a:t>12 per cent</a:t>
            </a:r>
            <a:r>
              <a:rPr lang="en-GB" sz="2400" dirty="0">
                <a:solidFill>
                  <a:schemeClr val="bg1"/>
                </a:solidFill>
              </a:rPr>
              <a:t> </a:t>
            </a:r>
          </a:p>
          <a:p>
            <a:r>
              <a:rPr lang="en-GB" sz="2400" b="1" dirty="0">
                <a:solidFill>
                  <a:schemeClr val="bg1"/>
                </a:solidFill>
              </a:rPr>
              <a:t>11 per cent </a:t>
            </a:r>
            <a:r>
              <a:rPr lang="en-GB" sz="2400" dirty="0">
                <a:solidFill>
                  <a:schemeClr val="bg1"/>
                </a:solidFill>
              </a:rPr>
              <a:t>rely on wage employment, </a:t>
            </a:r>
            <a:r>
              <a:rPr lang="en-GB" sz="2400" b="1" dirty="0">
                <a:solidFill>
                  <a:schemeClr val="bg1"/>
                </a:solidFill>
              </a:rPr>
              <a:t>concentrated in Kampala </a:t>
            </a:r>
          </a:p>
        </p:txBody>
      </p:sp>
      <p:sp>
        <p:nvSpPr>
          <p:cNvPr id="4" name="Title 3">
            <a:extLst>
              <a:ext uri="{FF2B5EF4-FFF2-40B4-BE49-F238E27FC236}">
                <a16:creationId xmlns:a16="http://schemas.microsoft.com/office/drawing/2014/main" xmlns="" id="{1DB57AC7-C94F-FF43-BEC5-2D9B7DABBA6F}"/>
              </a:ext>
            </a:extLst>
          </p:cNvPr>
          <p:cNvSpPr>
            <a:spLocks noGrp="1"/>
          </p:cNvSpPr>
          <p:nvPr>
            <p:ph type="title"/>
          </p:nvPr>
        </p:nvSpPr>
        <p:spPr/>
        <p:txBody>
          <a:bodyPr/>
          <a:lstStyle/>
          <a:p>
            <a:r>
              <a:rPr lang="en-US"/>
              <a:t>LIVELIHOODS OF OLDER PERSONS</a:t>
            </a:r>
          </a:p>
        </p:txBody>
      </p:sp>
      <p:pic>
        <p:nvPicPr>
          <p:cNvPr id="5" name="Content Placeholder 4">
            <a:extLst>
              <a:ext uri="{FF2B5EF4-FFF2-40B4-BE49-F238E27FC236}">
                <a16:creationId xmlns:a16="http://schemas.microsoft.com/office/drawing/2014/main" xmlns="" id="{31896EDA-FB28-864A-BFA6-CB4DE3AA4D71}"/>
              </a:ext>
            </a:extLst>
          </p:cNvPr>
          <p:cNvPicPr>
            <a:picLocks noGrp="1"/>
          </p:cNvPicPr>
          <p:nvPr>
            <p:ph sz="half" idx="2"/>
          </p:nvPr>
        </p:nvPicPr>
        <p:blipFill>
          <a:blip r:embed="rId3"/>
          <a:stretch>
            <a:fillRect/>
          </a:stretch>
        </p:blipFill>
        <p:spPr>
          <a:xfrm>
            <a:off x="232498" y="1069383"/>
            <a:ext cx="5021890" cy="5815413"/>
          </a:xfrm>
          <a:prstGeom prst="rect">
            <a:avLst/>
          </a:prstGeom>
        </p:spPr>
      </p:pic>
      <p:sp>
        <p:nvSpPr>
          <p:cNvPr id="6" name="TextBox 5">
            <a:extLst>
              <a:ext uri="{FF2B5EF4-FFF2-40B4-BE49-F238E27FC236}">
                <a16:creationId xmlns:a16="http://schemas.microsoft.com/office/drawing/2014/main" xmlns="" id="{783AFCB9-4CA1-4E43-9927-4705B9A776B3}"/>
              </a:ext>
            </a:extLst>
          </p:cNvPr>
          <p:cNvSpPr txBox="1"/>
          <p:nvPr/>
        </p:nvSpPr>
        <p:spPr>
          <a:xfrm>
            <a:off x="5254388" y="1253081"/>
            <a:ext cx="6115689" cy="646331"/>
          </a:xfrm>
          <a:prstGeom prst="rect">
            <a:avLst/>
          </a:prstGeom>
          <a:noFill/>
        </p:spPr>
        <p:txBody>
          <a:bodyPr wrap="square" rtlCol="0">
            <a:spAutoFit/>
          </a:bodyPr>
          <a:lstStyle/>
          <a:p>
            <a:pPr>
              <a:lnSpc>
                <a:spcPct val="90000"/>
              </a:lnSpc>
            </a:pPr>
            <a:r>
              <a:rPr lang="en-GB" sz="2000" b="1">
                <a:solidFill>
                  <a:srgbClr val="003971"/>
                </a:solidFill>
                <a:latin typeface="PT Sans" panose="020B0503020203020204" pitchFamily="34" charset="77"/>
              </a:rPr>
              <a:t>Main income source for households headed by older persons, by sex, location and consumption quintile</a:t>
            </a:r>
            <a:r>
              <a:rPr lang="en-GB" sz="2000">
                <a:solidFill>
                  <a:srgbClr val="003971"/>
                </a:solidFill>
                <a:latin typeface="PT Sans" panose="020B0503020203020204" pitchFamily="34" charset="77"/>
              </a:rPr>
              <a:t> </a:t>
            </a:r>
            <a:endParaRPr lang="en-US" sz="2000">
              <a:solidFill>
                <a:srgbClr val="003971"/>
              </a:solidFill>
              <a:latin typeface="PT Sans" panose="020B0503020203020204" pitchFamily="34" charset="77"/>
            </a:endParaRPr>
          </a:p>
        </p:txBody>
      </p:sp>
      <p:cxnSp>
        <p:nvCxnSpPr>
          <p:cNvPr id="12" name="Straight Connector 11">
            <a:extLst>
              <a:ext uri="{FF2B5EF4-FFF2-40B4-BE49-F238E27FC236}">
                <a16:creationId xmlns:a16="http://schemas.microsoft.com/office/drawing/2014/main" xmlns="" id="{CA2038D1-CE4E-B548-9881-2240EE633F82}"/>
              </a:ext>
            </a:extLst>
          </p:cNvPr>
          <p:cNvCxnSpPr>
            <a:cxnSpLocks/>
          </p:cNvCxnSpPr>
          <p:nvPr/>
        </p:nvCxnSpPr>
        <p:spPr>
          <a:xfrm>
            <a:off x="5254388" y="1926208"/>
            <a:ext cx="0" cy="4931792"/>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xmlns="" id="{A93E2088-B02D-FF46-920E-617DE2F4F8E7}"/>
              </a:ext>
            </a:extLst>
          </p:cNvPr>
          <p:cNvCxnSpPr>
            <a:cxnSpLocks/>
          </p:cNvCxnSpPr>
          <p:nvPr/>
        </p:nvCxnSpPr>
        <p:spPr>
          <a:xfrm flipH="1">
            <a:off x="5254388" y="1926208"/>
            <a:ext cx="6586317" cy="0"/>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
        <p:nvSpPr>
          <p:cNvPr id="3" name="Rounded Rectangle 2">
            <a:extLst>
              <a:ext uri="{FF2B5EF4-FFF2-40B4-BE49-F238E27FC236}">
                <a16:creationId xmlns:a16="http://schemas.microsoft.com/office/drawing/2014/main" xmlns="" id="{FE211C83-8407-D24B-AF30-D3313F6B8617}"/>
              </a:ext>
            </a:extLst>
          </p:cNvPr>
          <p:cNvSpPr/>
          <p:nvPr/>
        </p:nvSpPr>
        <p:spPr>
          <a:xfrm>
            <a:off x="5320727" y="4980179"/>
            <a:ext cx="5843588" cy="1727200"/>
          </a:xfrm>
          <a:prstGeom prst="roundRect">
            <a:avLst/>
          </a:prstGeom>
          <a:solidFill>
            <a:srgbClr val="0989B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lvl="1"/>
            <a:r>
              <a:rPr lang="en-US" sz="2000" b="1" i="1" dirty="0">
                <a:latin typeface="PT Sans" panose="020B0503020203020204" pitchFamily="34" charset="77"/>
              </a:rPr>
              <a:t>Older women: </a:t>
            </a:r>
            <a:r>
              <a:rPr lang="en-US" sz="2000" dirty="0">
                <a:latin typeface="PT Sans" panose="020B0503020203020204" pitchFamily="34" charset="77"/>
              </a:rPr>
              <a:t>subsistence farming, handicrafts petty trade, agriculture </a:t>
            </a:r>
            <a:r>
              <a:rPr lang="en-US" sz="2000" dirty="0" err="1">
                <a:latin typeface="PT Sans" panose="020B0503020203020204" pitchFamily="34" charset="77"/>
              </a:rPr>
              <a:t>labour</a:t>
            </a:r>
            <a:r>
              <a:rPr lang="en-US" sz="2000" dirty="0">
                <a:latin typeface="PT Sans" panose="020B0503020203020204" pitchFamily="34" charset="77"/>
              </a:rPr>
              <a:t>, brewery </a:t>
            </a:r>
          </a:p>
          <a:p>
            <a:pPr lvl="1"/>
            <a:endParaRPr lang="en-US" sz="2000" dirty="0">
              <a:latin typeface="PT Sans" panose="020B0503020203020204" pitchFamily="34" charset="77"/>
            </a:endParaRPr>
          </a:p>
          <a:p>
            <a:pPr lvl="1"/>
            <a:r>
              <a:rPr lang="en-US" sz="2000" b="1" i="1" dirty="0">
                <a:latin typeface="PT Sans" panose="020B0503020203020204" pitchFamily="34" charset="77"/>
              </a:rPr>
              <a:t>Older men</a:t>
            </a:r>
            <a:r>
              <a:rPr lang="en-US" sz="2000" b="1" dirty="0">
                <a:latin typeface="PT Sans" panose="020B0503020203020204" pitchFamily="34" charset="77"/>
              </a:rPr>
              <a:t>: </a:t>
            </a:r>
            <a:r>
              <a:rPr lang="en-US" sz="2000" dirty="0">
                <a:latin typeface="PT Sans" panose="020B0503020203020204" pitchFamily="34" charset="77"/>
              </a:rPr>
              <a:t>cash crops - banana and coffee plantations, maize, selling livestock</a:t>
            </a:r>
          </a:p>
        </p:txBody>
      </p:sp>
    </p:spTree>
    <p:extLst>
      <p:ext uri="{BB962C8B-B14F-4D97-AF65-F5344CB8AC3E}">
        <p14:creationId xmlns:p14="http://schemas.microsoft.com/office/powerpoint/2010/main" val="21357634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737C300A-9D5B-4145-B049-A8CF3E58DF2D}"/>
              </a:ext>
            </a:extLst>
          </p:cNvPr>
          <p:cNvSpPr>
            <a:spLocks noGrp="1"/>
          </p:cNvSpPr>
          <p:nvPr>
            <p:ph sz="half" idx="2"/>
          </p:nvPr>
        </p:nvSpPr>
        <p:spPr>
          <a:xfrm>
            <a:off x="6694015" y="3333649"/>
            <a:ext cx="4940702" cy="1774316"/>
          </a:xfrm>
          <a:solidFill>
            <a:srgbClr val="003971">
              <a:alpha val="69804"/>
            </a:srgbClr>
          </a:solidFill>
        </p:spPr>
        <p:txBody>
          <a:bodyPr>
            <a:normAutofit/>
          </a:bodyPr>
          <a:lstStyle/>
          <a:p>
            <a:pPr marL="34299" indent="0">
              <a:buNone/>
            </a:pPr>
            <a:r>
              <a:rPr lang="en-US" sz="2000" b="1">
                <a:solidFill>
                  <a:schemeClr val="bg1">
                    <a:lumMod val="95000"/>
                  </a:schemeClr>
                </a:solidFill>
              </a:rPr>
              <a:t>Older persons rely heavily on remittances </a:t>
            </a:r>
            <a:r>
              <a:rPr lang="en-US" sz="2000">
                <a:solidFill>
                  <a:schemeClr val="bg1">
                    <a:lumMod val="95000"/>
                  </a:schemeClr>
                </a:solidFill>
              </a:rPr>
              <a:t>as one key source of income in comparison to other households </a:t>
            </a:r>
          </a:p>
          <a:p>
            <a:pPr marL="34299" indent="0">
              <a:buNone/>
            </a:pPr>
            <a:r>
              <a:rPr lang="en-US" sz="2000" b="1">
                <a:solidFill>
                  <a:schemeClr val="bg1">
                    <a:lumMod val="95000"/>
                  </a:schemeClr>
                </a:solidFill>
              </a:rPr>
              <a:t>Older women </a:t>
            </a:r>
            <a:r>
              <a:rPr lang="en-US" sz="2000">
                <a:solidFill>
                  <a:schemeClr val="bg1">
                    <a:lumMod val="95000"/>
                  </a:schemeClr>
                </a:solidFill>
              </a:rPr>
              <a:t>rely more heavily on remittances in comparison to older men</a:t>
            </a:r>
          </a:p>
        </p:txBody>
      </p:sp>
      <p:sp>
        <p:nvSpPr>
          <p:cNvPr id="4" name="Title 3">
            <a:extLst>
              <a:ext uri="{FF2B5EF4-FFF2-40B4-BE49-F238E27FC236}">
                <a16:creationId xmlns:a16="http://schemas.microsoft.com/office/drawing/2014/main" xmlns="" id="{9A190D9A-1A8F-FB4C-8CA5-0891FE62D692}"/>
              </a:ext>
            </a:extLst>
          </p:cNvPr>
          <p:cNvSpPr>
            <a:spLocks noGrp="1"/>
          </p:cNvSpPr>
          <p:nvPr>
            <p:ph type="title"/>
          </p:nvPr>
        </p:nvSpPr>
        <p:spPr/>
        <p:txBody>
          <a:bodyPr/>
          <a:lstStyle/>
          <a:p>
            <a:r>
              <a:rPr lang="en-US"/>
              <a:t>Remittances: increasing importance in old age</a:t>
            </a:r>
          </a:p>
        </p:txBody>
      </p:sp>
      <p:pic>
        <p:nvPicPr>
          <p:cNvPr id="5" name="Content Placeholder 4">
            <a:extLst>
              <a:ext uri="{FF2B5EF4-FFF2-40B4-BE49-F238E27FC236}">
                <a16:creationId xmlns:a16="http://schemas.microsoft.com/office/drawing/2014/main" xmlns="" id="{7E35C4BE-2A08-934E-ADDF-FB673E66670F}"/>
              </a:ext>
            </a:extLst>
          </p:cNvPr>
          <p:cNvPicPr>
            <a:picLocks noGrp="1"/>
          </p:cNvPicPr>
          <p:nvPr>
            <p:ph sz="half" idx="1"/>
          </p:nvPr>
        </p:nvPicPr>
        <p:blipFill>
          <a:blip r:embed="rId2"/>
          <a:stretch>
            <a:fillRect/>
          </a:stretch>
        </p:blipFill>
        <p:spPr>
          <a:xfrm>
            <a:off x="0" y="1069383"/>
            <a:ext cx="6359646" cy="5788618"/>
          </a:xfrm>
          <a:prstGeom prst="rect">
            <a:avLst/>
          </a:prstGeom>
        </p:spPr>
      </p:pic>
      <p:sp>
        <p:nvSpPr>
          <p:cNvPr id="2" name="TextBox 1">
            <a:extLst>
              <a:ext uri="{FF2B5EF4-FFF2-40B4-BE49-F238E27FC236}">
                <a16:creationId xmlns:a16="http://schemas.microsoft.com/office/drawing/2014/main" xmlns="" id="{4B360266-48DF-C343-9394-D83AB3CD9FDF}"/>
              </a:ext>
            </a:extLst>
          </p:cNvPr>
          <p:cNvSpPr txBox="1"/>
          <p:nvPr/>
        </p:nvSpPr>
        <p:spPr>
          <a:xfrm>
            <a:off x="6359646" y="1069383"/>
            <a:ext cx="5609441" cy="923330"/>
          </a:xfrm>
          <a:prstGeom prst="rect">
            <a:avLst/>
          </a:prstGeom>
          <a:noFill/>
        </p:spPr>
        <p:txBody>
          <a:bodyPr wrap="square" rtlCol="0">
            <a:spAutoFit/>
          </a:bodyPr>
          <a:lstStyle/>
          <a:p>
            <a:pPr>
              <a:lnSpc>
                <a:spcPct val="90000"/>
              </a:lnSpc>
            </a:pPr>
            <a:r>
              <a:rPr lang="en-GB" sz="2000" b="1" dirty="0">
                <a:solidFill>
                  <a:srgbClr val="003971"/>
                </a:solidFill>
                <a:latin typeface="PT Sans" panose="020B0503020203020204" pitchFamily="34" charset="77"/>
              </a:rPr>
              <a:t>Percentage of households headed by older persons receiving remittances as major income source, by sex and living arrangements</a:t>
            </a:r>
            <a:r>
              <a:rPr lang="en-GB" sz="2000" dirty="0">
                <a:solidFill>
                  <a:srgbClr val="003971"/>
                </a:solidFill>
                <a:latin typeface="PT Sans" panose="020B0503020203020204" pitchFamily="34" charset="77"/>
              </a:rPr>
              <a:t> </a:t>
            </a:r>
            <a:endParaRPr lang="en-US" sz="2000" dirty="0">
              <a:solidFill>
                <a:srgbClr val="003971"/>
              </a:solidFill>
              <a:latin typeface="PT Sans" panose="020B0503020203020204" pitchFamily="34" charset="77"/>
            </a:endParaRPr>
          </a:p>
        </p:txBody>
      </p:sp>
      <p:cxnSp>
        <p:nvCxnSpPr>
          <p:cNvPr id="7" name="Straight Connector 6">
            <a:extLst>
              <a:ext uri="{FF2B5EF4-FFF2-40B4-BE49-F238E27FC236}">
                <a16:creationId xmlns:a16="http://schemas.microsoft.com/office/drawing/2014/main" xmlns="" id="{2135F61F-78ED-FA40-87E9-FD5497630B3F}"/>
              </a:ext>
            </a:extLst>
          </p:cNvPr>
          <p:cNvCxnSpPr/>
          <p:nvPr/>
        </p:nvCxnSpPr>
        <p:spPr>
          <a:xfrm>
            <a:off x="6359646" y="1992713"/>
            <a:ext cx="0" cy="4865288"/>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xmlns="" id="{704DF45F-A28E-8A47-8AC1-CF202A50A904}"/>
              </a:ext>
            </a:extLst>
          </p:cNvPr>
          <p:cNvCxnSpPr>
            <a:cxnSpLocks/>
          </p:cNvCxnSpPr>
          <p:nvPr/>
        </p:nvCxnSpPr>
        <p:spPr>
          <a:xfrm flipH="1">
            <a:off x="6359647" y="2001813"/>
            <a:ext cx="5609440" cy="0"/>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99576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0972BCE-0FC8-E647-9879-DECAA25D9981}"/>
              </a:ext>
            </a:extLst>
          </p:cNvPr>
          <p:cNvSpPr>
            <a:spLocks noGrp="1"/>
          </p:cNvSpPr>
          <p:nvPr>
            <p:ph sz="half" idx="1"/>
          </p:nvPr>
        </p:nvSpPr>
        <p:spPr>
          <a:xfrm>
            <a:off x="570105" y="1287747"/>
            <a:ext cx="10839423" cy="1837590"/>
          </a:xfrm>
          <a:solidFill>
            <a:schemeClr val="bg1">
              <a:lumMod val="95000"/>
            </a:schemeClr>
          </a:solidFill>
        </p:spPr>
        <p:txBody>
          <a:bodyPr>
            <a:normAutofit/>
          </a:bodyPr>
          <a:lstStyle/>
          <a:p>
            <a:pPr marL="34299" indent="0">
              <a:buNone/>
            </a:pPr>
            <a:r>
              <a:rPr lang="en-US" sz="2000" b="1">
                <a:solidFill>
                  <a:srgbClr val="003971"/>
                </a:solidFill>
              </a:rPr>
              <a:t>A majority report ‘too old to work’ which indicates ageing-related functional limitations (disabilities)</a:t>
            </a:r>
            <a:endParaRPr lang="en-GB" sz="2000" b="1">
              <a:solidFill>
                <a:srgbClr val="003971"/>
              </a:solidFill>
            </a:endParaRPr>
          </a:p>
          <a:p>
            <a:r>
              <a:rPr lang="en-GB" sz="2000" b="1">
                <a:solidFill>
                  <a:srgbClr val="F05D3B"/>
                </a:solidFill>
              </a:rPr>
              <a:t>32 per cent </a:t>
            </a:r>
            <a:r>
              <a:rPr lang="en-GB" sz="2000"/>
              <a:t>of all older persons also reported not working and not looking for work</a:t>
            </a:r>
          </a:p>
          <a:p>
            <a:r>
              <a:rPr lang="en-GB" sz="2000" b="1">
                <a:solidFill>
                  <a:srgbClr val="2F8B9B"/>
                </a:solidFill>
              </a:rPr>
              <a:t>31 per cent </a:t>
            </a:r>
            <a:r>
              <a:rPr lang="en-GB" sz="2000"/>
              <a:t>of these respondents cited disability or injury as the main reason </a:t>
            </a:r>
          </a:p>
        </p:txBody>
      </p:sp>
      <p:sp>
        <p:nvSpPr>
          <p:cNvPr id="4" name="Title 3">
            <a:extLst>
              <a:ext uri="{FF2B5EF4-FFF2-40B4-BE49-F238E27FC236}">
                <a16:creationId xmlns:a16="http://schemas.microsoft.com/office/drawing/2014/main" xmlns="" id="{5FA09030-D33A-E74E-9D99-8CA9DA6FD37D}"/>
              </a:ext>
            </a:extLst>
          </p:cNvPr>
          <p:cNvSpPr>
            <a:spLocks noGrp="1"/>
          </p:cNvSpPr>
          <p:nvPr>
            <p:ph type="title"/>
          </p:nvPr>
        </p:nvSpPr>
        <p:spPr/>
        <p:txBody>
          <a:bodyPr/>
          <a:lstStyle/>
          <a:p>
            <a:r>
              <a:rPr lang="en-US"/>
              <a:t>decreasing work capacity</a:t>
            </a:r>
          </a:p>
        </p:txBody>
      </p:sp>
      <p:graphicFrame>
        <p:nvGraphicFramePr>
          <p:cNvPr id="7" name="Chart 6">
            <a:extLst>
              <a:ext uri="{FF2B5EF4-FFF2-40B4-BE49-F238E27FC236}">
                <a16:creationId xmlns:a16="http://schemas.microsoft.com/office/drawing/2014/main" xmlns="" id="{45CCB3A8-8216-7F49-84A6-ABC3DEDEE474}"/>
              </a:ext>
            </a:extLst>
          </p:cNvPr>
          <p:cNvGraphicFramePr>
            <a:graphicFrameLocks/>
          </p:cNvGraphicFramePr>
          <p:nvPr>
            <p:extLst>
              <p:ext uri="{D42A27DB-BD31-4B8C-83A1-F6EECF244321}">
                <p14:modId xmlns:p14="http://schemas.microsoft.com/office/powerpoint/2010/main" val="1012364111"/>
              </p:ext>
            </p:extLst>
          </p:nvPr>
        </p:nvGraphicFramePr>
        <p:xfrm>
          <a:off x="570105" y="3125337"/>
          <a:ext cx="5439199" cy="373266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8" name="Chart 7">
            <a:extLst>
              <a:ext uri="{FF2B5EF4-FFF2-40B4-BE49-F238E27FC236}">
                <a16:creationId xmlns:a16="http://schemas.microsoft.com/office/drawing/2014/main" xmlns="" id="{42654C29-9B8A-AB49-9D08-5266E68B4160}"/>
              </a:ext>
            </a:extLst>
          </p:cNvPr>
          <p:cNvGraphicFramePr>
            <a:graphicFrameLocks/>
          </p:cNvGraphicFramePr>
          <p:nvPr>
            <p:extLst>
              <p:ext uri="{D42A27DB-BD31-4B8C-83A1-F6EECF244321}">
                <p14:modId xmlns:p14="http://schemas.microsoft.com/office/powerpoint/2010/main" val="860819065"/>
              </p:ext>
            </p:extLst>
          </p:nvPr>
        </p:nvGraphicFramePr>
        <p:xfrm>
          <a:off x="6009304" y="3125337"/>
          <a:ext cx="5400224" cy="3732663"/>
        </p:xfrm>
        <a:graphic>
          <a:graphicData uri="http://schemas.openxmlformats.org/drawingml/2006/chart">
            <c:chart xmlns:c="http://schemas.openxmlformats.org/drawingml/2006/chart" xmlns:r="http://schemas.openxmlformats.org/officeDocument/2006/relationships" r:id="rId3"/>
          </a:graphicData>
        </a:graphic>
      </p:graphicFrame>
      <p:cxnSp>
        <p:nvCxnSpPr>
          <p:cNvPr id="10" name="Straight Connector 9">
            <a:extLst>
              <a:ext uri="{FF2B5EF4-FFF2-40B4-BE49-F238E27FC236}">
                <a16:creationId xmlns:a16="http://schemas.microsoft.com/office/drawing/2014/main" xmlns="" id="{6DB34C4F-29BC-F64C-B7DD-D1B662D91456}"/>
              </a:ext>
            </a:extLst>
          </p:cNvPr>
          <p:cNvCxnSpPr>
            <a:cxnSpLocks/>
          </p:cNvCxnSpPr>
          <p:nvPr/>
        </p:nvCxnSpPr>
        <p:spPr>
          <a:xfrm>
            <a:off x="589592" y="3111689"/>
            <a:ext cx="10819936" cy="13648"/>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pic>
        <p:nvPicPr>
          <p:cNvPr id="15" name="Picture 14">
            <a:extLst>
              <a:ext uri="{FF2B5EF4-FFF2-40B4-BE49-F238E27FC236}">
                <a16:creationId xmlns:a16="http://schemas.microsoft.com/office/drawing/2014/main" xmlns="" id="{2B35D101-EA81-4A4F-A223-295FF0AC2F6D}"/>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214302" y="6578221"/>
            <a:ext cx="5644597" cy="184245"/>
          </a:xfrm>
          <a:prstGeom prst="rect">
            <a:avLst/>
          </a:prstGeom>
        </p:spPr>
      </p:pic>
    </p:spTree>
    <p:extLst>
      <p:ext uri="{BB962C8B-B14F-4D97-AF65-F5344CB8AC3E}">
        <p14:creationId xmlns:p14="http://schemas.microsoft.com/office/powerpoint/2010/main" val="24031639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A41A2A4A-BB95-E041-9773-8BDD9BBB19C9}"/>
              </a:ext>
            </a:extLst>
          </p:cNvPr>
          <p:cNvSpPr>
            <a:spLocks noGrp="1"/>
          </p:cNvSpPr>
          <p:nvPr>
            <p:ph sz="half" idx="1"/>
          </p:nvPr>
        </p:nvSpPr>
        <p:spPr>
          <a:xfrm>
            <a:off x="409919" y="1964766"/>
            <a:ext cx="4709960" cy="3030315"/>
          </a:xfrm>
          <a:solidFill>
            <a:srgbClr val="003971">
              <a:alpha val="69804"/>
            </a:srgbClr>
          </a:solidFill>
        </p:spPr>
        <p:txBody>
          <a:bodyPr>
            <a:normAutofit/>
          </a:bodyPr>
          <a:lstStyle/>
          <a:p>
            <a:r>
              <a:rPr lang="en-US" sz="2400">
                <a:solidFill>
                  <a:schemeClr val="bg1"/>
                </a:solidFill>
              </a:rPr>
              <a:t>Approximately </a:t>
            </a:r>
            <a:r>
              <a:rPr lang="en-US" sz="2400" b="1">
                <a:solidFill>
                  <a:schemeClr val="bg1"/>
                </a:solidFill>
              </a:rPr>
              <a:t>two-thirds</a:t>
            </a:r>
            <a:r>
              <a:rPr lang="en-US" sz="2400">
                <a:solidFill>
                  <a:schemeClr val="bg1"/>
                </a:solidFill>
              </a:rPr>
              <a:t> of households headed by older persons rely on an irregular source of income</a:t>
            </a:r>
          </a:p>
          <a:p>
            <a:r>
              <a:rPr lang="en-US" sz="2400">
                <a:solidFill>
                  <a:schemeClr val="bg1"/>
                </a:solidFill>
              </a:rPr>
              <a:t>Nearly </a:t>
            </a:r>
            <a:r>
              <a:rPr lang="en-US" sz="2400" b="1">
                <a:solidFill>
                  <a:schemeClr val="bg1"/>
                </a:solidFill>
              </a:rPr>
              <a:t>3 out of 4 </a:t>
            </a:r>
            <a:r>
              <a:rPr lang="en-US" sz="2400">
                <a:solidFill>
                  <a:schemeClr val="bg1"/>
                </a:solidFill>
              </a:rPr>
              <a:t>of these households is headed by an older person </a:t>
            </a:r>
            <a:r>
              <a:rPr lang="en-US" sz="2400" b="1">
                <a:solidFill>
                  <a:schemeClr val="bg1"/>
                </a:solidFill>
              </a:rPr>
              <a:t>that is 80 years or older</a:t>
            </a:r>
            <a:r>
              <a:rPr lang="en-GB" sz="2400" b="1">
                <a:solidFill>
                  <a:schemeClr val="bg1"/>
                </a:solidFill>
              </a:rPr>
              <a:t> </a:t>
            </a:r>
            <a:endParaRPr lang="en-US" sz="2400" b="1">
              <a:solidFill>
                <a:schemeClr val="bg1"/>
              </a:solidFill>
            </a:endParaRPr>
          </a:p>
          <a:p>
            <a:endParaRPr lang="en-US" sz="2400">
              <a:solidFill>
                <a:schemeClr val="bg1"/>
              </a:solidFill>
            </a:endParaRPr>
          </a:p>
        </p:txBody>
      </p:sp>
      <p:sp>
        <p:nvSpPr>
          <p:cNvPr id="4" name="Title 3">
            <a:extLst>
              <a:ext uri="{FF2B5EF4-FFF2-40B4-BE49-F238E27FC236}">
                <a16:creationId xmlns:a16="http://schemas.microsoft.com/office/drawing/2014/main" xmlns="" id="{94AD8A32-58FB-D243-8F8E-DADC1ED78A9C}"/>
              </a:ext>
            </a:extLst>
          </p:cNvPr>
          <p:cNvSpPr>
            <a:spLocks noGrp="1"/>
          </p:cNvSpPr>
          <p:nvPr>
            <p:ph type="title"/>
          </p:nvPr>
        </p:nvSpPr>
        <p:spPr/>
        <p:txBody>
          <a:bodyPr/>
          <a:lstStyle/>
          <a:p>
            <a:r>
              <a:rPr lang="en-US" err="1"/>
              <a:t>irRegularity</a:t>
            </a:r>
            <a:r>
              <a:rPr lang="en-US"/>
              <a:t> of income</a:t>
            </a:r>
          </a:p>
        </p:txBody>
      </p:sp>
      <p:pic>
        <p:nvPicPr>
          <p:cNvPr id="5" name="Content Placeholder 4">
            <a:extLst>
              <a:ext uri="{FF2B5EF4-FFF2-40B4-BE49-F238E27FC236}">
                <a16:creationId xmlns:a16="http://schemas.microsoft.com/office/drawing/2014/main" xmlns="" id="{CA513B5D-23A1-3D4B-9B82-471720F64C3F}"/>
              </a:ext>
            </a:extLst>
          </p:cNvPr>
          <p:cNvPicPr>
            <a:picLocks noGrp="1"/>
          </p:cNvPicPr>
          <p:nvPr>
            <p:ph sz="half" idx="2"/>
          </p:nvPr>
        </p:nvPicPr>
        <p:blipFill>
          <a:blip r:embed="rId2"/>
          <a:stretch>
            <a:fillRect/>
          </a:stretch>
        </p:blipFill>
        <p:spPr>
          <a:xfrm>
            <a:off x="5365539" y="1964766"/>
            <a:ext cx="6031930" cy="4389031"/>
          </a:xfrm>
          <a:prstGeom prst="rect">
            <a:avLst/>
          </a:prstGeom>
        </p:spPr>
      </p:pic>
      <p:sp>
        <p:nvSpPr>
          <p:cNvPr id="3" name="Rectangle 2">
            <a:extLst>
              <a:ext uri="{FF2B5EF4-FFF2-40B4-BE49-F238E27FC236}">
                <a16:creationId xmlns:a16="http://schemas.microsoft.com/office/drawing/2014/main" xmlns="" id="{32D1E4C6-5DF7-FF42-87F6-ECE0985D8F6A}"/>
              </a:ext>
            </a:extLst>
          </p:cNvPr>
          <p:cNvSpPr/>
          <p:nvPr/>
        </p:nvSpPr>
        <p:spPr>
          <a:xfrm>
            <a:off x="5365539" y="1318435"/>
            <a:ext cx="6096000" cy="646331"/>
          </a:xfrm>
          <a:prstGeom prst="rect">
            <a:avLst/>
          </a:prstGeom>
        </p:spPr>
        <p:txBody>
          <a:bodyPr>
            <a:spAutoFit/>
          </a:bodyPr>
          <a:lstStyle/>
          <a:p>
            <a:pPr algn="ctr"/>
            <a:r>
              <a:rPr lang="en-US" b="1" dirty="0">
                <a:solidFill>
                  <a:srgbClr val="003971"/>
                </a:solidFill>
                <a:latin typeface="PT Sans" panose="020B0503020203020204" pitchFamily="34" charset="77"/>
              </a:rPr>
              <a:t>Percentage of households with regular income, by age group of household head </a:t>
            </a:r>
          </a:p>
        </p:txBody>
      </p:sp>
    </p:spTree>
    <p:extLst>
      <p:ext uri="{BB962C8B-B14F-4D97-AF65-F5344CB8AC3E}">
        <p14:creationId xmlns:p14="http://schemas.microsoft.com/office/powerpoint/2010/main" val="24776000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1998B09-693F-7F4A-8701-27339C1598C9}"/>
              </a:ext>
            </a:extLst>
          </p:cNvPr>
          <p:cNvSpPr>
            <a:spLocks noGrp="1"/>
          </p:cNvSpPr>
          <p:nvPr>
            <p:ph sz="half" idx="1"/>
          </p:nvPr>
        </p:nvSpPr>
        <p:spPr>
          <a:xfrm>
            <a:off x="588098" y="1083331"/>
            <a:ext cx="4709960" cy="2503170"/>
          </a:xfrm>
          <a:solidFill>
            <a:srgbClr val="003971">
              <a:alpha val="69804"/>
            </a:srgbClr>
          </a:solidFill>
        </p:spPr>
        <p:txBody>
          <a:bodyPr>
            <a:normAutofit/>
          </a:bodyPr>
          <a:lstStyle/>
          <a:p>
            <a:pPr marL="34299" indent="0">
              <a:buNone/>
            </a:pPr>
            <a:r>
              <a:rPr lang="en-GB" b="1">
                <a:solidFill>
                  <a:schemeClr val="bg1"/>
                </a:solidFill>
              </a:rPr>
              <a:t>Food insecurity and poor nutrition increases the likelihood of of ageing-related illness and disability </a:t>
            </a:r>
            <a:endParaRPr lang="en-US" b="1">
              <a:solidFill>
                <a:schemeClr val="bg1"/>
              </a:solidFill>
            </a:endParaRPr>
          </a:p>
          <a:p>
            <a:r>
              <a:rPr lang="en-GB">
                <a:solidFill>
                  <a:schemeClr val="bg1"/>
                </a:solidFill>
              </a:rPr>
              <a:t>Food consumption scores (FCS) </a:t>
            </a:r>
            <a:r>
              <a:rPr lang="en-GB" b="1">
                <a:solidFill>
                  <a:schemeClr val="bg1"/>
                </a:solidFill>
              </a:rPr>
              <a:t>worsens with age </a:t>
            </a:r>
            <a:endParaRPr lang="en-US" b="1">
              <a:solidFill>
                <a:schemeClr val="bg1"/>
              </a:solidFill>
            </a:endParaRPr>
          </a:p>
          <a:p>
            <a:r>
              <a:rPr lang="en-US" b="1">
                <a:solidFill>
                  <a:schemeClr val="bg1"/>
                </a:solidFill>
              </a:rPr>
              <a:t>Older persons living alone </a:t>
            </a:r>
            <a:r>
              <a:rPr lang="en-US">
                <a:solidFill>
                  <a:schemeClr val="bg1"/>
                </a:solidFill>
              </a:rPr>
              <a:t>have the </a:t>
            </a:r>
            <a:r>
              <a:rPr lang="en-US" b="1">
                <a:solidFill>
                  <a:schemeClr val="bg1"/>
                </a:solidFill>
              </a:rPr>
              <a:t>poorest FCS,</a:t>
            </a:r>
            <a:r>
              <a:rPr lang="en-US">
                <a:solidFill>
                  <a:schemeClr val="bg1"/>
                </a:solidFill>
              </a:rPr>
              <a:t> followed by </a:t>
            </a:r>
            <a:r>
              <a:rPr lang="en-US" b="1">
                <a:solidFill>
                  <a:schemeClr val="bg1"/>
                </a:solidFill>
              </a:rPr>
              <a:t>skipped generation households</a:t>
            </a:r>
          </a:p>
          <a:p>
            <a:endParaRPr lang="en-US" b="1"/>
          </a:p>
          <a:p>
            <a:endParaRPr lang="en-US"/>
          </a:p>
        </p:txBody>
      </p:sp>
      <p:sp>
        <p:nvSpPr>
          <p:cNvPr id="4" name="Title 3">
            <a:extLst>
              <a:ext uri="{FF2B5EF4-FFF2-40B4-BE49-F238E27FC236}">
                <a16:creationId xmlns:a16="http://schemas.microsoft.com/office/drawing/2014/main" xmlns="" id="{2CC10848-CF03-7842-9FD8-DF0621A04A94}"/>
              </a:ext>
            </a:extLst>
          </p:cNvPr>
          <p:cNvSpPr>
            <a:spLocks noGrp="1"/>
          </p:cNvSpPr>
          <p:nvPr>
            <p:ph type="title"/>
          </p:nvPr>
        </p:nvSpPr>
        <p:spPr/>
        <p:txBody>
          <a:bodyPr/>
          <a:lstStyle/>
          <a:p>
            <a:r>
              <a:rPr lang="en-US"/>
              <a:t>Food and nutrition insecurity</a:t>
            </a:r>
          </a:p>
        </p:txBody>
      </p:sp>
      <p:pic>
        <p:nvPicPr>
          <p:cNvPr id="5" name="Content Placeholder 4">
            <a:extLst>
              <a:ext uri="{FF2B5EF4-FFF2-40B4-BE49-F238E27FC236}">
                <a16:creationId xmlns:a16="http://schemas.microsoft.com/office/drawing/2014/main" xmlns="" id="{CD3DCCA9-EF1C-7E4E-901B-7B89145762ED}"/>
              </a:ext>
            </a:extLst>
          </p:cNvPr>
          <p:cNvPicPr>
            <a:picLocks noGrp="1"/>
          </p:cNvPicPr>
          <p:nvPr>
            <p:ph sz="half" idx="2"/>
          </p:nvPr>
        </p:nvPicPr>
        <p:blipFill>
          <a:blip r:embed="rId2"/>
          <a:stretch>
            <a:fillRect/>
          </a:stretch>
        </p:blipFill>
        <p:spPr>
          <a:xfrm>
            <a:off x="6011619" y="1069383"/>
            <a:ext cx="4237281" cy="5788617"/>
          </a:xfrm>
          <a:prstGeom prst="rect">
            <a:avLst/>
          </a:prstGeom>
        </p:spPr>
      </p:pic>
      <p:cxnSp>
        <p:nvCxnSpPr>
          <p:cNvPr id="6" name="Straight Connector 5">
            <a:extLst>
              <a:ext uri="{FF2B5EF4-FFF2-40B4-BE49-F238E27FC236}">
                <a16:creationId xmlns:a16="http://schemas.microsoft.com/office/drawing/2014/main" xmlns="" id="{13026AA5-418E-C24D-9294-4970605B07B6}"/>
              </a:ext>
            </a:extLst>
          </p:cNvPr>
          <p:cNvCxnSpPr>
            <a:cxnSpLocks/>
          </p:cNvCxnSpPr>
          <p:nvPr/>
        </p:nvCxnSpPr>
        <p:spPr>
          <a:xfrm>
            <a:off x="6036601" y="1069383"/>
            <a:ext cx="0" cy="5788617"/>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
        <p:nvSpPr>
          <p:cNvPr id="3" name="Rounded Rectangle 5">
            <a:extLst>
              <a:ext uri="{FF2B5EF4-FFF2-40B4-BE49-F238E27FC236}">
                <a16:creationId xmlns:a16="http://schemas.microsoft.com/office/drawing/2014/main" xmlns="" id="{7F4A8C7A-C7A6-BC4F-A6F3-49F51DC40B97}"/>
              </a:ext>
            </a:extLst>
          </p:cNvPr>
          <p:cNvSpPr/>
          <p:nvPr/>
        </p:nvSpPr>
        <p:spPr>
          <a:xfrm>
            <a:off x="492365" y="3746500"/>
            <a:ext cx="4901425" cy="2870200"/>
          </a:xfrm>
          <a:prstGeom prst="roundRect">
            <a:avLst/>
          </a:prstGeom>
          <a:solidFill>
            <a:schemeClr val="bg1">
              <a:lumMod val="95000"/>
            </a:schemeClr>
          </a:solidFill>
          <a:ln w="28575">
            <a:solidFill>
              <a:srgbClr val="003971"/>
            </a:solidFill>
          </a:ln>
        </p:spPr>
        <p:style>
          <a:lnRef idx="1">
            <a:schemeClr val="accent5"/>
          </a:lnRef>
          <a:fillRef idx="3">
            <a:schemeClr val="accent5"/>
          </a:fillRef>
          <a:effectRef idx="2">
            <a:schemeClr val="accent5"/>
          </a:effectRef>
          <a:fontRef idx="minor">
            <a:schemeClr val="lt1"/>
          </a:fontRef>
        </p:style>
        <p:txBody>
          <a:bodyPr rtlCol="0" anchor="ctr"/>
          <a:lstStyle/>
          <a:p>
            <a:pPr marL="0" indent="0">
              <a:buNone/>
            </a:pPr>
            <a:r>
              <a:rPr lang="en-US" sz="2000" b="1">
                <a:solidFill>
                  <a:srgbClr val="F05D3B"/>
                </a:solidFill>
                <a:latin typeface="PT Sans" panose="020B0503020203020204" pitchFamily="34" charset="77"/>
              </a:rPr>
              <a:t>Risks</a:t>
            </a:r>
          </a:p>
          <a:p>
            <a:pPr marL="285750" indent="-285750">
              <a:buClr>
                <a:srgbClr val="2F8B9B"/>
              </a:buClr>
              <a:buFont typeface="Arial" panose="020B0604020202020204" pitchFamily="34" charset="0"/>
              <a:buChar char="•"/>
            </a:pPr>
            <a:r>
              <a:rPr lang="en-US" b="1">
                <a:ln w="0"/>
                <a:solidFill>
                  <a:srgbClr val="2F8B9B"/>
                </a:solidFill>
                <a:latin typeface="PT Sans" panose="020B0503020203020204" pitchFamily="34" charset="77"/>
              </a:rPr>
              <a:t>Unable to survive on subsistence farming </a:t>
            </a:r>
            <a:r>
              <a:rPr lang="en-US">
                <a:ln w="0"/>
                <a:solidFill>
                  <a:schemeClr val="tx1">
                    <a:lumMod val="75000"/>
                    <a:lumOff val="25000"/>
                  </a:schemeClr>
                </a:solidFill>
                <a:latin typeface="PT Sans" panose="020B0503020203020204" pitchFamily="34" charset="77"/>
              </a:rPr>
              <a:t>and </a:t>
            </a:r>
            <a:r>
              <a:rPr lang="en-US" b="1">
                <a:ln w="0"/>
                <a:solidFill>
                  <a:srgbClr val="2F8B9B"/>
                </a:solidFill>
                <a:latin typeface="PT Sans" panose="020B0503020203020204" pitchFamily="34" charset="77"/>
              </a:rPr>
              <a:t>forced to purchase expensive foods </a:t>
            </a:r>
          </a:p>
          <a:p>
            <a:pPr marL="285750" indent="-285750">
              <a:buClr>
                <a:srgbClr val="2F8B9B"/>
              </a:buClr>
              <a:buFont typeface="Arial" panose="020B0604020202020204" pitchFamily="34" charset="0"/>
              <a:buChar char="•"/>
            </a:pPr>
            <a:r>
              <a:rPr lang="en-US" b="1">
                <a:ln w="0"/>
                <a:solidFill>
                  <a:srgbClr val="2F8B9B"/>
                </a:solidFill>
                <a:latin typeface="PT Sans" panose="020B0503020203020204" pitchFamily="34" charset="77"/>
              </a:rPr>
              <a:t>Food availability and storage</a:t>
            </a:r>
            <a:r>
              <a:rPr lang="en-US" b="1">
                <a:ln w="0"/>
                <a:solidFill>
                  <a:schemeClr val="tx1">
                    <a:lumMod val="75000"/>
                    <a:lumOff val="25000"/>
                  </a:schemeClr>
                </a:solidFill>
                <a:latin typeface="PT Sans" panose="020B0503020203020204" pitchFamily="34" charset="77"/>
              </a:rPr>
              <a:t> </a:t>
            </a:r>
            <a:r>
              <a:rPr lang="en-US">
                <a:ln w="0"/>
                <a:solidFill>
                  <a:schemeClr val="tx1">
                    <a:lumMod val="75000"/>
                    <a:lumOff val="25000"/>
                  </a:schemeClr>
                </a:solidFill>
                <a:latin typeface="PT Sans" panose="020B0503020203020204" pitchFamily="34" charset="77"/>
              </a:rPr>
              <a:t>affected  by </a:t>
            </a:r>
            <a:r>
              <a:rPr lang="en-US" b="1">
                <a:ln w="0"/>
                <a:solidFill>
                  <a:srgbClr val="2F8B9B"/>
                </a:solidFill>
                <a:latin typeface="PT Sans" panose="020B0503020203020204" pitchFamily="34" charset="77"/>
              </a:rPr>
              <a:t>drought and flooding</a:t>
            </a:r>
          </a:p>
          <a:p>
            <a:pPr marL="285750" indent="-285750">
              <a:buClr>
                <a:srgbClr val="2F8B9B"/>
              </a:buClr>
              <a:buFont typeface="Arial" panose="020B0604020202020204" pitchFamily="34" charset="0"/>
              <a:buChar char="•"/>
            </a:pPr>
            <a:r>
              <a:rPr lang="en-US" b="1">
                <a:ln w="0"/>
                <a:solidFill>
                  <a:srgbClr val="2F8B9B"/>
                </a:solidFill>
                <a:latin typeface="PT Sans" panose="020B0503020203020204" pitchFamily="34" charset="77"/>
              </a:rPr>
              <a:t>Lack of storage facilities </a:t>
            </a:r>
            <a:r>
              <a:rPr lang="en-US">
                <a:ln w="0"/>
                <a:solidFill>
                  <a:schemeClr val="tx1">
                    <a:lumMod val="75000"/>
                    <a:lumOff val="25000"/>
                  </a:schemeClr>
                </a:solidFill>
                <a:latin typeface="PT Sans" panose="020B0503020203020204" pitchFamily="34" charset="77"/>
              </a:rPr>
              <a:t>forces older persons </a:t>
            </a:r>
            <a:r>
              <a:rPr lang="en-US" b="1">
                <a:ln w="0"/>
                <a:solidFill>
                  <a:srgbClr val="2F8B9B"/>
                </a:solidFill>
                <a:latin typeface="PT Sans" panose="020B0503020203020204" pitchFamily="34" charset="77"/>
              </a:rPr>
              <a:t>to sell food instead of consuming</a:t>
            </a:r>
          </a:p>
          <a:p>
            <a:pPr marL="285750" indent="-285750">
              <a:buClr>
                <a:srgbClr val="2F8B9B"/>
              </a:buClr>
              <a:buFont typeface="Arial" panose="020B0604020202020204" pitchFamily="34" charset="0"/>
              <a:buChar char="•"/>
            </a:pPr>
            <a:r>
              <a:rPr lang="en-US">
                <a:ln w="0"/>
                <a:solidFill>
                  <a:schemeClr val="tx1"/>
                </a:solidFill>
                <a:latin typeface="PT Sans" panose="020B0503020203020204" pitchFamily="34" charset="77"/>
              </a:rPr>
              <a:t>O</a:t>
            </a:r>
            <a:r>
              <a:rPr lang="en-US">
                <a:ln w="0"/>
                <a:solidFill>
                  <a:schemeClr val="tx1">
                    <a:lumMod val="75000"/>
                    <a:lumOff val="25000"/>
                  </a:schemeClr>
                </a:solidFill>
                <a:latin typeface="PT Sans" panose="020B0503020203020204" pitchFamily="34" charset="77"/>
              </a:rPr>
              <a:t>lder persons go hungry </a:t>
            </a:r>
            <a:r>
              <a:rPr lang="en-US" b="1">
                <a:ln w="0"/>
                <a:solidFill>
                  <a:srgbClr val="2F8B9B"/>
                </a:solidFill>
                <a:latin typeface="PT Sans" panose="020B0503020203020204" pitchFamily="34" charset="77"/>
              </a:rPr>
              <a:t>if unable to cook or there is no one to cook for them </a:t>
            </a:r>
          </a:p>
        </p:txBody>
      </p:sp>
    </p:spTree>
    <p:extLst>
      <p:ext uri="{BB962C8B-B14F-4D97-AF65-F5344CB8AC3E}">
        <p14:creationId xmlns:p14="http://schemas.microsoft.com/office/powerpoint/2010/main" val="42876297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3CEDC9DF-1E41-834F-A7B3-CD75C7BA344D}"/>
              </a:ext>
            </a:extLst>
          </p:cNvPr>
          <p:cNvSpPr>
            <a:spLocks noGrp="1"/>
          </p:cNvSpPr>
          <p:nvPr>
            <p:ph sz="half" idx="1"/>
          </p:nvPr>
        </p:nvSpPr>
        <p:spPr>
          <a:xfrm>
            <a:off x="6247642" y="1181100"/>
            <a:ext cx="4888446" cy="5461000"/>
          </a:xfrm>
          <a:solidFill>
            <a:srgbClr val="003971">
              <a:alpha val="69804"/>
            </a:srgbClr>
          </a:solidFill>
        </p:spPr>
        <p:txBody>
          <a:bodyPr>
            <a:normAutofit/>
          </a:bodyPr>
          <a:lstStyle/>
          <a:p>
            <a:r>
              <a:rPr lang="en-US" sz="2400">
                <a:solidFill>
                  <a:schemeClr val="bg1"/>
                </a:solidFill>
              </a:rPr>
              <a:t> Over </a:t>
            </a:r>
            <a:r>
              <a:rPr lang="en-US" sz="2400" b="1">
                <a:solidFill>
                  <a:schemeClr val="bg1"/>
                </a:solidFill>
              </a:rPr>
              <a:t>1 in 4 </a:t>
            </a:r>
            <a:r>
              <a:rPr lang="en-US" sz="2400">
                <a:solidFill>
                  <a:schemeClr val="bg1"/>
                </a:solidFill>
              </a:rPr>
              <a:t>older persons live in a household </a:t>
            </a:r>
            <a:r>
              <a:rPr lang="en-US" sz="2400" b="1">
                <a:solidFill>
                  <a:schemeClr val="bg1"/>
                </a:solidFill>
              </a:rPr>
              <a:t>without a permanent roof</a:t>
            </a:r>
          </a:p>
          <a:p>
            <a:r>
              <a:rPr lang="en-US" sz="2400" b="1">
                <a:solidFill>
                  <a:schemeClr val="bg1"/>
                </a:solidFill>
              </a:rPr>
              <a:t>3 in 4 </a:t>
            </a:r>
            <a:r>
              <a:rPr lang="en-US" sz="2400">
                <a:solidFill>
                  <a:schemeClr val="bg1"/>
                </a:solidFill>
              </a:rPr>
              <a:t>older persons </a:t>
            </a:r>
            <a:r>
              <a:rPr lang="en-US" sz="2400" b="1">
                <a:solidFill>
                  <a:schemeClr val="bg1"/>
                </a:solidFill>
              </a:rPr>
              <a:t>do not have an improved toilet </a:t>
            </a:r>
            <a:r>
              <a:rPr lang="en-US" sz="2400">
                <a:solidFill>
                  <a:schemeClr val="bg1"/>
                </a:solidFill>
              </a:rPr>
              <a:t>in their house</a:t>
            </a:r>
          </a:p>
          <a:p>
            <a:pPr marL="34299" indent="0">
              <a:buNone/>
            </a:pPr>
            <a:r>
              <a:rPr lang="en-US" sz="2400" b="1">
                <a:solidFill>
                  <a:schemeClr val="bg1"/>
                </a:solidFill>
              </a:rPr>
              <a:t>When put in context.. </a:t>
            </a:r>
          </a:p>
          <a:p>
            <a:r>
              <a:rPr lang="en-US" b="1">
                <a:solidFill>
                  <a:schemeClr val="bg1"/>
                </a:solidFill>
              </a:rPr>
              <a:t>Improved housing</a:t>
            </a:r>
            <a:r>
              <a:rPr lang="en-US">
                <a:solidFill>
                  <a:schemeClr val="bg1"/>
                </a:solidFill>
              </a:rPr>
              <a:t>: Older persons without male family members or financial resources are unable to improve housing</a:t>
            </a:r>
          </a:p>
          <a:p>
            <a:r>
              <a:rPr lang="en-US" b="1">
                <a:solidFill>
                  <a:schemeClr val="bg1"/>
                </a:solidFill>
              </a:rPr>
              <a:t>Improved drinking water: </a:t>
            </a:r>
          </a:p>
          <a:p>
            <a:pPr lvl="1"/>
            <a:r>
              <a:rPr lang="en-US">
                <a:solidFill>
                  <a:schemeClr val="bg1"/>
                </a:solidFill>
              </a:rPr>
              <a:t>Older persons have access when there are young children to fetch water</a:t>
            </a:r>
          </a:p>
          <a:p>
            <a:pPr lvl="1"/>
            <a:r>
              <a:rPr lang="en-GB">
                <a:solidFill>
                  <a:schemeClr val="bg1"/>
                </a:solidFill>
              </a:rPr>
              <a:t>Boreholes and community taps </a:t>
            </a:r>
            <a:r>
              <a:rPr lang="en-US">
                <a:solidFill>
                  <a:schemeClr val="bg1"/>
                </a:solidFill>
              </a:rPr>
              <a:t>often have long waiting times and associated costs</a:t>
            </a:r>
          </a:p>
          <a:p>
            <a:r>
              <a:rPr lang="en-US" b="1">
                <a:solidFill>
                  <a:schemeClr val="bg1"/>
                </a:solidFill>
              </a:rPr>
              <a:t>Improved toilet: </a:t>
            </a:r>
            <a:r>
              <a:rPr lang="en-US">
                <a:solidFill>
                  <a:schemeClr val="bg1"/>
                </a:solidFill>
              </a:rPr>
              <a:t>Older persons’ struggle to squat even in improved pit latrines</a:t>
            </a:r>
            <a:endParaRPr lang="en-GB">
              <a:solidFill>
                <a:schemeClr val="bg1"/>
              </a:solidFill>
            </a:endParaRPr>
          </a:p>
          <a:p>
            <a:endParaRPr lang="en-US" sz="2400">
              <a:solidFill>
                <a:schemeClr val="bg1"/>
              </a:solidFill>
            </a:endParaRPr>
          </a:p>
          <a:p>
            <a:endParaRPr lang="en-US" sz="2400">
              <a:solidFill>
                <a:schemeClr val="bg1"/>
              </a:solidFill>
            </a:endParaRPr>
          </a:p>
        </p:txBody>
      </p:sp>
      <p:sp>
        <p:nvSpPr>
          <p:cNvPr id="4" name="Title 3">
            <a:extLst>
              <a:ext uri="{FF2B5EF4-FFF2-40B4-BE49-F238E27FC236}">
                <a16:creationId xmlns:a16="http://schemas.microsoft.com/office/drawing/2014/main" xmlns="" id="{825BCB46-0D4F-8847-9AA0-569475BFCD23}"/>
              </a:ext>
            </a:extLst>
          </p:cNvPr>
          <p:cNvSpPr>
            <a:spLocks noGrp="1"/>
          </p:cNvSpPr>
          <p:nvPr>
            <p:ph type="title"/>
          </p:nvPr>
        </p:nvSpPr>
        <p:spPr/>
        <p:txBody>
          <a:bodyPr/>
          <a:lstStyle/>
          <a:p>
            <a:r>
              <a:rPr lang="en-US"/>
              <a:t>LIVING CONDITIONS</a:t>
            </a:r>
          </a:p>
        </p:txBody>
      </p:sp>
      <p:pic>
        <p:nvPicPr>
          <p:cNvPr id="5" name="Picture 4">
            <a:extLst>
              <a:ext uri="{FF2B5EF4-FFF2-40B4-BE49-F238E27FC236}">
                <a16:creationId xmlns:a16="http://schemas.microsoft.com/office/drawing/2014/main" xmlns="" id="{55C300B2-25BE-4048-9757-0E8A497D2243}"/>
              </a:ext>
            </a:extLst>
          </p:cNvPr>
          <p:cNvPicPr/>
          <p:nvPr/>
        </p:nvPicPr>
        <p:blipFill>
          <a:blip r:embed="rId3"/>
          <a:stretch>
            <a:fillRect/>
          </a:stretch>
        </p:blipFill>
        <p:spPr>
          <a:xfrm>
            <a:off x="232498" y="1069383"/>
            <a:ext cx="5062834" cy="5788617"/>
          </a:xfrm>
          <a:prstGeom prst="rect">
            <a:avLst/>
          </a:prstGeom>
        </p:spPr>
      </p:pic>
      <p:cxnSp>
        <p:nvCxnSpPr>
          <p:cNvPr id="6" name="Straight Connector 5">
            <a:extLst>
              <a:ext uri="{FF2B5EF4-FFF2-40B4-BE49-F238E27FC236}">
                <a16:creationId xmlns:a16="http://schemas.microsoft.com/office/drawing/2014/main" xmlns="" id="{511FF792-ADE6-5D4F-91ED-F7124339366B}"/>
              </a:ext>
            </a:extLst>
          </p:cNvPr>
          <p:cNvCxnSpPr>
            <a:cxnSpLocks/>
          </p:cNvCxnSpPr>
          <p:nvPr/>
        </p:nvCxnSpPr>
        <p:spPr>
          <a:xfrm>
            <a:off x="5295332" y="1069383"/>
            <a:ext cx="0" cy="5788617"/>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026596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A9F39D7-4EEB-514C-AFE0-A2775C7773FD}"/>
              </a:ext>
            </a:extLst>
          </p:cNvPr>
          <p:cNvSpPr>
            <a:spLocks noGrp="1"/>
          </p:cNvSpPr>
          <p:nvPr>
            <p:ph type="title"/>
          </p:nvPr>
        </p:nvSpPr>
        <p:spPr/>
        <p:txBody>
          <a:bodyPr/>
          <a:lstStyle/>
          <a:p>
            <a:r>
              <a:rPr lang="en-US"/>
              <a:t>NEGLECT AND ABUSE OF OLDER PERSONS</a:t>
            </a:r>
          </a:p>
        </p:txBody>
      </p:sp>
      <p:graphicFrame>
        <p:nvGraphicFramePr>
          <p:cNvPr id="5" name="Content Placeholder 3">
            <a:extLst>
              <a:ext uri="{FF2B5EF4-FFF2-40B4-BE49-F238E27FC236}">
                <a16:creationId xmlns:a16="http://schemas.microsoft.com/office/drawing/2014/main" xmlns="" id="{DFA96D6B-C084-694A-9EBC-0F25C27E93D6}"/>
              </a:ext>
            </a:extLst>
          </p:cNvPr>
          <p:cNvGraphicFramePr>
            <a:graphicFrameLocks noGrp="1"/>
          </p:cNvGraphicFramePr>
          <p:nvPr>
            <p:ph sz="half" idx="1"/>
            <p:extLst>
              <p:ext uri="{D42A27DB-BD31-4B8C-83A1-F6EECF244321}">
                <p14:modId xmlns:p14="http://schemas.microsoft.com/office/powerpoint/2010/main" val="1616651105"/>
              </p:ext>
            </p:extLst>
          </p:nvPr>
        </p:nvGraphicFramePr>
        <p:xfrm>
          <a:off x="1849845" y="1069383"/>
          <a:ext cx="8373512" cy="56007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40898375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6FDBFBCD-926D-D744-AF57-C570326B9F55}"/>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922728" y="0"/>
            <a:ext cx="10278970" cy="6858000"/>
          </a:xfrm>
          <a:prstGeom prst="rect">
            <a:avLst/>
          </a:prstGeom>
        </p:spPr>
      </p:pic>
      <p:sp>
        <p:nvSpPr>
          <p:cNvPr id="5" name="Rectangle 4">
            <a:extLst>
              <a:ext uri="{FF2B5EF4-FFF2-40B4-BE49-F238E27FC236}">
                <a16:creationId xmlns:a16="http://schemas.microsoft.com/office/drawing/2014/main" xmlns="" id="{3E3FED8B-69F1-EE43-847D-6B3B72499610}"/>
              </a:ext>
            </a:extLst>
          </p:cNvPr>
          <p:cNvSpPr/>
          <p:nvPr/>
        </p:nvSpPr>
        <p:spPr>
          <a:xfrm>
            <a:off x="2788169" y="5683415"/>
            <a:ext cx="9403829"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a:extLst>
              <a:ext uri="{FF2B5EF4-FFF2-40B4-BE49-F238E27FC236}">
                <a16:creationId xmlns:a16="http://schemas.microsoft.com/office/drawing/2014/main" xmlns="" id="{14DEED76-F11F-8B42-B0DF-F35126727281}"/>
              </a:ext>
            </a:extLst>
          </p:cNvPr>
          <p:cNvSpPr txBox="1">
            <a:spLocks/>
          </p:cNvSpPr>
          <p:nvPr/>
        </p:nvSpPr>
        <p:spPr>
          <a:xfrm>
            <a:off x="2788169" y="5701077"/>
            <a:ext cx="9403831" cy="794745"/>
          </a:xfrm>
          <a:prstGeom prst="rect">
            <a:avLst/>
          </a:prstGeom>
        </p:spPr>
        <p:txBody>
          <a:bodyPr/>
          <a:lstStyle>
            <a:lvl1pPr algn="l" defTabSz="685983" rtl="0" eaLnBrk="1" latinLnBrk="0" hangingPunct="1">
              <a:lnSpc>
                <a:spcPct val="90000"/>
              </a:lnSpc>
              <a:spcBef>
                <a:spcPct val="0"/>
              </a:spcBef>
              <a:buNone/>
              <a:defRPr sz="3001" b="1" kern="1200" cap="all" baseline="0">
                <a:solidFill>
                  <a:schemeClr val="bg1"/>
                </a:solidFill>
                <a:latin typeface="PT Sans" panose="020B0503020203020204" pitchFamily="34" charset="77"/>
                <a:ea typeface="+mj-ea"/>
                <a:cs typeface="+mj-cs"/>
              </a:defRPr>
            </a:lvl1pPr>
          </a:lstStyle>
          <a:p>
            <a:r>
              <a:rPr lang="en-US" sz="4000"/>
              <a:t>Accessibility of services</a:t>
            </a:r>
          </a:p>
        </p:txBody>
      </p:sp>
      <p:cxnSp>
        <p:nvCxnSpPr>
          <p:cNvPr id="7" name="Straight Connector 6">
            <a:extLst>
              <a:ext uri="{FF2B5EF4-FFF2-40B4-BE49-F238E27FC236}">
                <a16:creationId xmlns:a16="http://schemas.microsoft.com/office/drawing/2014/main" xmlns="" id="{E7427EB2-6853-6546-A52F-1083E32BB61C}"/>
              </a:ext>
            </a:extLst>
          </p:cNvPr>
          <p:cNvCxnSpPr>
            <a:cxnSpLocks/>
          </p:cNvCxnSpPr>
          <p:nvPr/>
        </p:nvCxnSpPr>
        <p:spPr>
          <a:xfrm>
            <a:off x="2772353" y="5683414"/>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449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59A2C04-6E7B-C84A-BBDD-8B1899E60774}"/>
              </a:ext>
            </a:extLst>
          </p:cNvPr>
          <p:cNvSpPr>
            <a:spLocks noGrp="1"/>
          </p:cNvSpPr>
          <p:nvPr>
            <p:ph type="title"/>
          </p:nvPr>
        </p:nvSpPr>
        <p:spPr/>
        <p:txBody>
          <a:bodyPr/>
          <a:lstStyle/>
          <a:p>
            <a:r>
              <a:rPr lang="en-US"/>
              <a:t>HEALTH CARE</a:t>
            </a:r>
          </a:p>
        </p:txBody>
      </p:sp>
      <p:sp>
        <p:nvSpPr>
          <p:cNvPr id="11" name="TextBox 10">
            <a:extLst>
              <a:ext uri="{FF2B5EF4-FFF2-40B4-BE49-F238E27FC236}">
                <a16:creationId xmlns:a16="http://schemas.microsoft.com/office/drawing/2014/main" xmlns="" id="{626DFC3B-ABD1-3B43-9BEB-5D74DD3F2D99}"/>
              </a:ext>
            </a:extLst>
          </p:cNvPr>
          <p:cNvSpPr txBox="1"/>
          <p:nvPr/>
        </p:nvSpPr>
        <p:spPr>
          <a:xfrm>
            <a:off x="917574" y="1255371"/>
            <a:ext cx="3526702" cy="5176802"/>
          </a:xfrm>
          <a:prstGeom prst="rect">
            <a:avLst/>
          </a:prstGeom>
          <a:solidFill>
            <a:srgbClr val="003971">
              <a:alpha val="69804"/>
            </a:srgbClr>
          </a:solidFill>
        </p:spPr>
        <p:txBody>
          <a:bodyPr wrap="square" rtlCol="0">
            <a:spAutoFit/>
          </a:bodyPr>
          <a:lstStyle/>
          <a:p>
            <a:pPr>
              <a:lnSpc>
                <a:spcPct val="90000"/>
              </a:lnSpc>
            </a:pPr>
            <a:r>
              <a:rPr lang="en-US" sz="2800" b="1">
                <a:solidFill>
                  <a:schemeClr val="bg1"/>
                </a:solidFill>
                <a:latin typeface="PT Sans" panose="020B0503020203020204" pitchFamily="34" charset="77"/>
              </a:rPr>
              <a:t>Rights of older persons: </a:t>
            </a:r>
          </a:p>
          <a:p>
            <a:pPr lvl="0"/>
            <a:endParaRPr lang="en-GB" sz="2000" b="1">
              <a:solidFill>
                <a:schemeClr val="bg1"/>
              </a:solidFill>
              <a:latin typeface="PT Sans" panose="020B0503020203020204" pitchFamily="34" charset="77"/>
            </a:endParaRP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of everyone to the enjoyment of the highest attainable standard of physical and mental health</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to life</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not to be subjected to torture or to cruel, inhuman or degrading treatment</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to privacy, family and home</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to adequate standard of living</a:t>
            </a:r>
          </a:p>
        </p:txBody>
      </p:sp>
      <p:sp>
        <p:nvSpPr>
          <p:cNvPr id="12" name="TextBox 11">
            <a:extLst>
              <a:ext uri="{FF2B5EF4-FFF2-40B4-BE49-F238E27FC236}">
                <a16:creationId xmlns:a16="http://schemas.microsoft.com/office/drawing/2014/main" xmlns="" id="{552C2E33-5BFF-4F43-ACF9-345EE92463C6}"/>
              </a:ext>
            </a:extLst>
          </p:cNvPr>
          <p:cNvSpPr txBox="1"/>
          <p:nvPr/>
        </p:nvSpPr>
        <p:spPr>
          <a:xfrm>
            <a:off x="5149670" y="1255371"/>
            <a:ext cx="6097450" cy="5176802"/>
          </a:xfrm>
          <a:prstGeom prst="rect">
            <a:avLst/>
          </a:prstGeom>
          <a:solidFill>
            <a:schemeClr val="bg1">
              <a:lumMod val="95000"/>
            </a:schemeClr>
          </a:solidFill>
        </p:spPr>
        <p:txBody>
          <a:bodyPr wrap="square" rtlCol="0">
            <a:spAutoFit/>
          </a:bodyPr>
          <a:lstStyle/>
          <a:p>
            <a:pPr>
              <a:lnSpc>
                <a:spcPct val="90000"/>
              </a:lnSpc>
            </a:pPr>
            <a:r>
              <a:rPr lang="en-US" sz="2800" b="1">
                <a:solidFill>
                  <a:srgbClr val="F05D3B"/>
                </a:solidFill>
                <a:latin typeface="PT Sans" panose="020B0503020203020204" pitchFamily="34" charset="77"/>
              </a:rPr>
              <a:t>Challenges</a:t>
            </a:r>
            <a:r>
              <a:rPr lang="en-US" sz="2000" b="1">
                <a:latin typeface="PT Sans" panose="020B0503020203020204" pitchFamily="34" charset="77"/>
              </a:rPr>
              <a:t> </a:t>
            </a:r>
          </a:p>
          <a:p>
            <a:pPr>
              <a:lnSpc>
                <a:spcPct val="90000"/>
              </a:lnSpc>
            </a:pPr>
            <a:endParaRPr lang="en-US" sz="2000" b="1">
              <a:latin typeface="PT Sans" panose="020B0503020203020204" pitchFamily="34" charset="77"/>
            </a:endParaRPr>
          </a:p>
          <a:p>
            <a:pPr marL="342900" indent="-342900">
              <a:buFont typeface="Arial" panose="020B0604020202020204" pitchFamily="34" charset="0"/>
              <a:buChar char="•"/>
            </a:pPr>
            <a:r>
              <a:rPr lang="en-US" sz="2000" b="1">
                <a:solidFill>
                  <a:srgbClr val="2F8B9B"/>
                </a:solidFill>
                <a:latin typeface="PT Sans" panose="020B0503020203020204" pitchFamily="34" charset="77"/>
              </a:rPr>
              <a:t>Overwhelming focus on maternal and child health </a:t>
            </a:r>
            <a:r>
              <a:rPr lang="en-US" sz="2000">
                <a:latin typeface="PT Sans" panose="020B0503020203020204" pitchFamily="34" charset="77"/>
              </a:rPr>
              <a:t>in the health sector </a:t>
            </a:r>
          </a:p>
          <a:p>
            <a:pPr marL="342900" indent="-342900">
              <a:buFont typeface="Arial" panose="020B0604020202020204" pitchFamily="34" charset="0"/>
              <a:buChar char="•"/>
            </a:pPr>
            <a:r>
              <a:rPr lang="en-US" sz="2000" b="1">
                <a:solidFill>
                  <a:srgbClr val="2F8B9B"/>
                </a:solidFill>
                <a:latin typeface="PT Sans" panose="020B0503020203020204" pitchFamily="34" charset="77"/>
              </a:rPr>
              <a:t>NCD health interventions focusing on youth </a:t>
            </a:r>
            <a:r>
              <a:rPr lang="en-US" sz="2000">
                <a:latin typeface="PT Sans" panose="020B0503020203020204" pitchFamily="34" charset="77"/>
              </a:rPr>
              <a:t>in urban areas with certain lifestyles </a:t>
            </a:r>
          </a:p>
          <a:p>
            <a:pPr marL="342900" indent="-342900">
              <a:buFont typeface="Arial" panose="020B0604020202020204" pitchFamily="34" charset="0"/>
              <a:buChar char="•"/>
            </a:pPr>
            <a:r>
              <a:rPr lang="en-US" sz="2000" b="1">
                <a:solidFill>
                  <a:srgbClr val="2F8B9B"/>
                </a:solidFill>
                <a:latin typeface="PT Sans" panose="020B0503020203020204" pitchFamily="34" charset="77"/>
              </a:rPr>
              <a:t>Lack of training of community based VHTs</a:t>
            </a:r>
            <a:r>
              <a:rPr lang="en-US" sz="2000">
                <a:solidFill>
                  <a:srgbClr val="2F8B9B"/>
                </a:solidFill>
                <a:latin typeface="PT Sans" panose="020B0503020203020204" pitchFamily="34" charset="77"/>
              </a:rPr>
              <a:t> </a:t>
            </a:r>
            <a:r>
              <a:rPr lang="en-US" sz="2000">
                <a:latin typeface="PT Sans" panose="020B0503020203020204" pitchFamily="34" charset="77"/>
              </a:rPr>
              <a:t>on providing care to older persons</a:t>
            </a:r>
          </a:p>
          <a:p>
            <a:pPr marL="342900" indent="-342900">
              <a:buFont typeface="Arial" panose="020B0604020202020204" pitchFamily="34" charset="0"/>
              <a:buChar char="•"/>
            </a:pPr>
            <a:r>
              <a:rPr lang="en-US" sz="2000" b="1">
                <a:solidFill>
                  <a:srgbClr val="2F8B9B"/>
                </a:solidFill>
                <a:latin typeface="PT Sans" panose="020B0503020203020204" pitchFamily="34" charset="77"/>
              </a:rPr>
              <a:t>Neglect and negative attitudes of health workers </a:t>
            </a:r>
            <a:r>
              <a:rPr lang="en-US" sz="2000">
                <a:latin typeface="PT Sans" panose="020B0503020203020204" pitchFamily="34" charset="77"/>
              </a:rPr>
              <a:t>and staff </a:t>
            </a:r>
          </a:p>
          <a:p>
            <a:pPr marL="342900" indent="-342900">
              <a:buFont typeface="Arial" panose="020B0604020202020204" pitchFamily="34" charset="0"/>
              <a:buChar char="•"/>
            </a:pPr>
            <a:r>
              <a:rPr lang="en-US" sz="2000">
                <a:latin typeface="PT Sans" panose="020B0503020203020204" pitchFamily="34" charset="77"/>
              </a:rPr>
              <a:t>NCDs and </a:t>
            </a:r>
            <a:r>
              <a:rPr lang="en-US" sz="2000" b="1">
                <a:solidFill>
                  <a:srgbClr val="2F8B9B"/>
                </a:solidFill>
                <a:latin typeface="PT Sans" panose="020B0503020203020204" pitchFamily="34" charset="77"/>
              </a:rPr>
              <a:t>ageing-related illness only treatable at HC4s</a:t>
            </a:r>
          </a:p>
          <a:p>
            <a:pPr marL="342900" indent="-342900">
              <a:buFont typeface="Arial" panose="020B0604020202020204" pitchFamily="34" charset="0"/>
              <a:buChar char="•"/>
            </a:pPr>
            <a:r>
              <a:rPr lang="en-US" sz="2000" b="1">
                <a:solidFill>
                  <a:srgbClr val="2F8B9B"/>
                </a:solidFill>
                <a:latin typeface="PT Sans" panose="020B0503020203020204" pitchFamily="34" charset="77"/>
              </a:rPr>
              <a:t>Understocking of medicines </a:t>
            </a:r>
            <a:r>
              <a:rPr lang="en-US" sz="2000">
                <a:latin typeface="PT Sans" panose="020B0503020203020204" pitchFamily="34" charset="77"/>
              </a:rPr>
              <a:t>for high pressure and diabetes</a:t>
            </a:r>
          </a:p>
          <a:p>
            <a:pPr marL="342900" indent="-342900">
              <a:buFont typeface="Arial" panose="020B0604020202020204" pitchFamily="34" charset="0"/>
              <a:buChar char="•"/>
            </a:pPr>
            <a:r>
              <a:rPr lang="en-US" sz="2000" b="1">
                <a:solidFill>
                  <a:srgbClr val="2F8B9B"/>
                </a:solidFill>
                <a:latin typeface="PT Sans" panose="020B0503020203020204" pitchFamily="34" charset="77"/>
              </a:rPr>
              <a:t>No equipment</a:t>
            </a:r>
            <a:r>
              <a:rPr lang="en-US" sz="2000">
                <a:solidFill>
                  <a:srgbClr val="2F8B9B"/>
                </a:solidFill>
                <a:latin typeface="PT Sans" panose="020B0503020203020204" pitchFamily="34" charset="77"/>
              </a:rPr>
              <a:t> </a:t>
            </a:r>
            <a:r>
              <a:rPr lang="en-US" sz="2000">
                <a:latin typeface="PT Sans" panose="020B0503020203020204" pitchFamily="34" charset="77"/>
              </a:rPr>
              <a:t>to diagnose or treat ageing-related illnesses and NCDs</a:t>
            </a:r>
          </a:p>
        </p:txBody>
      </p:sp>
    </p:spTree>
    <p:extLst>
      <p:ext uri="{BB962C8B-B14F-4D97-AF65-F5344CB8AC3E}">
        <p14:creationId xmlns:p14="http://schemas.microsoft.com/office/powerpoint/2010/main" val="655767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49C54378-72E2-9A47-BC52-C0125D299B6E}"/>
              </a:ext>
            </a:extLst>
          </p:cNvPr>
          <p:cNvSpPr>
            <a:spLocks noGrp="1"/>
          </p:cNvSpPr>
          <p:nvPr>
            <p:ph sz="half" idx="1"/>
          </p:nvPr>
        </p:nvSpPr>
        <p:spPr>
          <a:xfrm>
            <a:off x="1060180" y="1620045"/>
            <a:ext cx="4709960" cy="3588327"/>
          </a:xfrm>
          <a:solidFill>
            <a:srgbClr val="003971">
              <a:alpha val="69804"/>
            </a:srgbClr>
          </a:solidFill>
        </p:spPr>
        <p:txBody>
          <a:bodyPr>
            <a:normAutofit/>
          </a:bodyPr>
          <a:lstStyle/>
          <a:p>
            <a:pPr marL="34299" indent="0">
              <a:buNone/>
            </a:pPr>
            <a:r>
              <a:rPr lang="en-US" sz="2000">
                <a:solidFill>
                  <a:schemeClr val="bg1"/>
                </a:solidFill>
              </a:rPr>
              <a:t>In early 2018, the study was commissioned by the Ministry of Gender, </a:t>
            </a:r>
            <a:r>
              <a:rPr lang="en-US" sz="2000" err="1">
                <a:solidFill>
                  <a:schemeClr val="bg1"/>
                </a:solidFill>
              </a:rPr>
              <a:t>Labour</a:t>
            </a:r>
            <a:r>
              <a:rPr lang="en-US" sz="2000">
                <a:solidFill>
                  <a:schemeClr val="bg1"/>
                </a:solidFill>
              </a:rPr>
              <a:t> and Social Development to:</a:t>
            </a:r>
          </a:p>
          <a:p>
            <a:r>
              <a:rPr lang="en-US" sz="2000">
                <a:solidFill>
                  <a:schemeClr val="bg1"/>
                </a:solidFill>
              </a:rPr>
              <a:t>Understand the situation of older persons in Uganda </a:t>
            </a:r>
          </a:p>
          <a:p>
            <a:r>
              <a:rPr lang="en-US" sz="2000">
                <a:solidFill>
                  <a:schemeClr val="bg1"/>
                </a:solidFill>
              </a:rPr>
              <a:t>Highlight priority areas for the formulation of Older Persons’ Act</a:t>
            </a:r>
            <a:r>
              <a:rPr lang="en-GB" sz="2000">
                <a:solidFill>
                  <a:schemeClr val="bg1"/>
                </a:solidFill>
              </a:rPr>
              <a:t> </a:t>
            </a:r>
            <a:endParaRPr lang="en-US" sz="2000">
              <a:solidFill>
                <a:schemeClr val="bg1"/>
              </a:solidFill>
            </a:endParaRPr>
          </a:p>
          <a:p>
            <a:r>
              <a:rPr lang="en-US" sz="2000">
                <a:solidFill>
                  <a:schemeClr val="bg1"/>
                </a:solidFill>
              </a:rPr>
              <a:t>Produce glossy publication to be released on October 1, 2018, on Older Persons’ Day</a:t>
            </a:r>
            <a:r>
              <a:rPr lang="en-GB" sz="2000">
                <a:solidFill>
                  <a:schemeClr val="bg1"/>
                </a:solidFill>
              </a:rPr>
              <a:t> </a:t>
            </a:r>
            <a:endParaRPr lang="en-US" sz="2000">
              <a:solidFill>
                <a:schemeClr val="bg1"/>
              </a:solidFill>
            </a:endParaRPr>
          </a:p>
        </p:txBody>
      </p:sp>
      <p:sp>
        <p:nvSpPr>
          <p:cNvPr id="4" name="Title 3">
            <a:extLst>
              <a:ext uri="{FF2B5EF4-FFF2-40B4-BE49-F238E27FC236}">
                <a16:creationId xmlns:a16="http://schemas.microsoft.com/office/drawing/2014/main" xmlns="" id="{624F1E51-09EE-6944-9925-494C00E43F23}"/>
              </a:ext>
            </a:extLst>
          </p:cNvPr>
          <p:cNvSpPr>
            <a:spLocks noGrp="1"/>
          </p:cNvSpPr>
          <p:nvPr>
            <p:ph type="title"/>
          </p:nvPr>
        </p:nvSpPr>
        <p:spPr/>
        <p:txBody>
          <a:bodyPr/>
          <a:lstStyle/>
          <a:p>
            <a:r>
              <a:rPr lang="en-US"/>
              <a:t>Purpose of the study</a:t>
            </a:r>
          </a:p>
        </p:txBody>
      </p:sp>
      <p:pic>
        <p:nvPicPr>
          <p:cNvPr id="6" name="Picture 5">
            <a:extLst>
              <a:ext uri="{FF2B5EF4-FFF2-40B4-BE49-F238E27FC236}">
                <a16:creationId xmlns:a16="http://schemas.microsoft.com/office/drawing/2014/main" xmlns="" id="{63890385-EF74-614D-8DF6-C03D3E5B8594}"/>
              </a:ext>
            </a:extLst>
          </p:cNvPr>
          <p:cNvPicPr>
            <a:picLocks noChangeAspect="1"/>
          </p:cNvPicPr>
          <p:nvPr/>
        </p:nvPicPr>
        <p:blipFill rotWithShape="1">
          <a:blip r:embed="rId2">
            <a:extLst>
              <a:ext uri="{28A0092B-C50C-407E-A947-70E740481C1C}">
                <a14:useLocalDpi xmlns:a14="http://schemas.microsoft.com/office/drawing/2010/main" val="0"/>
              </a:ext>
            </a:extLst>
          </a:blip>
          <a:srcRect l="29892"/>
          <a:stretch/>
        </p:blipFill>
        <p:spPr>
          <a:xfrm>
            <a:off x="6516145" y="1620045"/>
            <a:ext cx="4903344" cy="4666316"/>
          </a:xfrm>
          <a:prstGeom prst="rect">
            <a:avLst/>
          </a:prstGeom>
        </p:spPr>
      </p:pic>
    </p:spTree>
    <p:extLst>
      <p:ext uri="{BB962C8B-B14F-4D97-AF65-F5344CB8AC3E}">
        <p14:creationId xmlns:p14="http://schemas.microsoft.com/office/powerpoint/2010/main" val="237689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5EDE233B-4B9E-724A-A1DD-0750EED63106}"/>
              </a:ext>
            </a:extLst>
          </p:cNvPr>
          <p:cNvSpPr>
            <a:spLocks noGrp="1"/>
          </p:cNvSpPr>
          <p:nvPr>
            <p:ph sz="half" idx="2"/>
          </p:nvPr>
        </p:nvSpPr>
        <p:spPr>
          <a:xfrm>
            <a:off x="5001261" y="1244600"/>
            <a:ext cx="6078219" cy="5176802"/>
          </a:xfrm>
          <a:solidFill>
            <a:schemeClr val="bg1">
              <a:lumMod val="95000"/>
            </a:schemeClr>
          </a:solidFill>
        </p:spPr>
        <p:txBody>
          <a:bodyPr>
            <a:normAutofit/>
          </a:bodyPr>
          <a:lstStyle/>
          <a:p>
            <a:pPr marL="34299" indent="0">
              <a:buNone/>
            </a:pPr>
            <a:r>
              <a:rPr lang="en-US" sz="2800" b="1" dirty="0">
                <a:solidFill>
                  <a:srgbClr val="F05D3B"/>
                </a:solidFill>
              </a:rPr>
              <a:t>Challenges</a:t>
            </a:r>
            <a:r>
              <a:rPr lang="en-US" sz="2000" b="1" dirty="0">
                <a:solidFill>
                  <a:srgbClr val="F05D3B"/>
                </a:solidFill>
              </a:rPr>
              <a:t> </a:t>
            </a:r>
          </a:p>
          <a:p>
            <a:r>
              <a:rPr lang="en-US" sz="2000" b="1" dirty="0">
                <a:solidFill>
                  <a:srgbClr val="003971"/>
                </a:solidFill>
              </a:rPr>
              <a:t>Overwhelming focus on family </a:t>
            </a:r>
            <a:r>
              <a:rPr lang="en-US" sz="2000" dirty="0"/>
              <a:t>as the central care unit, </a:t>
            </a:r>
            <a:r>
              <a:rPr lang="en-US" sz="2000" b="1" dirty="0">
                <a:solidFill>
                  <a:srgbClr val="003971"/>
                </a:solidFill>
              </a:rPr>
              <a:t>with burden falling on women</a:t>
            </a:r>
          </a:p>
          <a:p>
            <a:r>
              <a:rPr lang="en-US" sz="2000" b="1" dirty="0">
                <a:solidFill>
                  <a:srgbClr val="003971"/>
                </a:solidFill>
              </a:rPr>
              <a:t>Family care structures ill-equipped </a:t>
            </a:r>
            <a:r>
              <a:rPr lang="en-US" sz="2000" dirty="0"/>
              <a:t>to address specific </a:t>
            </a:r>
            <a:r>
              <a:rPr lang="en-US" sz="2000" dirty="0">
                <a:solidFill>
                  <a:srgbClr val="003971"/>
                </a:solidFill>
              </a:rPr>
              <a:t>the </a:t>
            </a:r>
            <a:r>
              <a:rPr lang="en-US" sz="2000" b="1" dirty="0">
                <a:solidFill>
                  <a:srgbClr val="003971"/>
                </a:solidFill>
              </a:rPr>
              <a:t>long-term care needs, including palliative care</a:t>
            </a:r>
          </a:p>
          <a:p>
            <a:r>
              <a:rPr lang="en-GB" sz="2000" b="1" dirty="0">
                <a:solidFill>
                  <a:srgbClr val="003971"/>
                </a:solidFill>
              </a:rPr>
              <a:t>Lack of affordable and high quality residential care</a:t>
            </a:r>
            <a:r>
              <a:rPr lang="en-GB" sz="2000" dirty="0">
                <a:solidFill>
                  <a:srgbClr val="003971"/>
                </a:solidFill>
              </a:rPr>
              <a:t> </a:t>
            </a:r>
            <a:r>
              <a:rPr lang="en-GB" sz="2000" dirty="0"/>
              <a:t>for older persons that do not receive sufficient care at home</a:t>
            </a:r>
          </a:p>
          <a:p>
            <a:r>
              <a:rPr lang="en-US" sz="2000" b="1" dirty="0">
                <a:solidFill>
                  <a:srgbClr val="003971"/>
                </a:solidFill>
              </a:rPr>
              <a:t>Absence of community care systems </a:t>
            </a:r>
            <a:r>
              <a:rPr lang="en-US" sz="2000" dirty="0"/>
              <a:t>that include outreach services offered by volunteers or paid government workers </a:t>
            </a:r>
            <a:endParaRPr lang="en-GB" sz="2000" dirty="0"/>
          </a:p>
        </p:txBody>
      </p:sp>
      <p:sp>
        <p:nvSpPr>
          <p:cNvPr id="4" name="Title 3">
            <a:extLst>
              <a:ext uri="{FF2B5EF4-FFF2-40B4-BE49-F238E27FC236}">
                <a16:creationId xmlns:a16="http://schemas.microsoft.com/office/drawing/2014/main" xmlns="" id="{DA1ACF0F-5209-FF44-8ECC-17381BAB1EA1}"/>
              </a:ext>
            </a:extLst>
          </p:cNvPr>
          <p:cNvSpPr>
            <a:spLocks noGrp="1"/>
          </p:cNvSpPr>
          <p:nvPr>
            <p:ph type="title"/>
          </p:nvPr>
        </p:nvSpPr>
        <p:spPr/>
        <p:txBody>
          <a:bodyPr/>
          <a:lstStyle/>
          <a:p>
            <a:r>
              <a:rPr lang="en-US"/>
              <a:t>LONG-TERM CARE</a:t>
            </a:r>
          </a:p>
        </p:txBody>
      </p:sp>
      <p:sp>
        <p:nvSpPr>
          <p:cNvPr id="6" name="TextBox 5">
            <a:extLst>
              <a:ext uri="{FF2B5EF4-FFF2-40B4-BE49-F238E27FC236}">
                <a16:creationId xmlns:a16="http://schemas.microsoft.com/office/drawing/2014/main" xmlns="" id="{C08C5C17-50C5-7C43-B2F4-15178F93CF3F}"/>
              </a:ext>
            </a:extLst>
          </p:cNvPr>
          <p:cNvSpPr txBox="1"/>
          <p:nvPr/>
        </p:nvSpPr>
        <p:spPr>
          <a:xfrm>
            <a:off x="969098" y="1244600"/>
            <a:ext cx="3514002" cy="5176802"/>
          </a:xfrm>
          <a:prstGeom prst="rect">
            <a:avLst/>
          </a:prstGeom>
          <a:solidFill>
            <a:srgbClr val="2F8B9B">
              <a:alpha val="69804"/>
            </a:srgbClr>
          </a:solidFill>
        </p:spPr>
        <p:txBody>
          <a:bodyPr wrap="square" rtlCol="0">
            <a:spAutoFit/>
          </a:bodyPr>
          <a:lstStyle/>
          <a:p>
            <a:pPr>
              <a:lnSpc>
                <a:spcPct val="90000"/>
              </a:lnSpc>
            </a:pPr>
            <a:r>
              <a:rPr lang="en-US" sz="2800" b="1">
                <a:solidFill>
                  <a:schemeClr val="bg1"/>
                </a:solidFill>
                <a:latin typeface="PT Sans" panose="020B0503020203020204" pitchFamily="34" charset="77"/>
              </a:rPr>
              <a:t>Rights of older persons: </a:t>
            </a:r>
          </a:p>
          <a:p>
            <a:pPr lvl="0"/>
            <a:endParaRPr lang="en-GB" sz="2000" b="1">
              <a:solidFill>
                <a:schemeClr val="bg1"/>
              </a:solidFill>
              <a:latin typeface="PT Sans" panose="020B0503020203020204" pitchFamily="34" charset="77"/>
            </a:endParaRP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of everyone to the enjoyment of the highest attainable standard of physical and mental health</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to life</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not to be subjected to torture or to cruel, inhuman or degrading treatment</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to privacy, family and home</a:t>
            </a:r>
          </a:p>
          <a:p>
            <a:pPr marL="285750" lvl="0" indent="-285750">
              <a:buFont typeface="Arial" panose="020B0604020202020204" pitchFamily="34" charset="0"/>
              <a:buChar char="•"/>
            </a:pPr>
            <a:r>
              <a:rPr lang="en-GB" sz="2000" b="1">
                <a:solidFill>
                  <a:schemeClr val="bg1"/>
                </a:solidFill>
                <a:latin typeface="PT Sans" panose="020B0503020203020204" pitchFamily="34" charset="77"/>
              </a:rPr>
              <a:t>The right to adequate standard of living</a:t>
            </a:r>
          </a:p>
        </p:txBody>
      </p:sp>
    </p:spTree>
    <p:extLst>
      <p:ext uri="{BB962C8B-B14F-4D97-AF65-F5344CB8AC3E}">
        <p14:creationId xmlns:p14="http://schemas.microsoft.com/office/powerpoint/2010/main" val="26905445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E94E8A13-6A96-8643-8E42-D58D231763A3}"/>
              </a:ext>
            </a:extLst>
          </p:cNvPr>
          <p:cNvSpPr>
            <a:spLocks noGrp="1"/>
          </p:cNvSpPr>
          <p:nvPr>
            <p:ph type="title"/>
          </p:nvPr>
        </p:nvSpPr>
        <p:spPr>
          <a:xfrm>
            <a:off x="232498" y="274638"/>
            <a:ext cx="11608207" cy="794745"/>
          </a:xfrm>
        </p:spPr>
        <p:txBody>
          <a:bodyPr/>
          <a:lstStyle/>
          <a:p>
            <a:r>
              <a:rPr lang="en-US"/>
              <a:t>HEALTH and well-being: BEST PRACTICE examples</a:t>
            </a:r>
          </a:p>
        </p:txBody>
      </p:sp>
      <p:sp>
        <p:nvSpPr>
          <p:cNvPr id="5" name="Rectangle 4">
            <a:extLst>
              <a:ext uri="{FF2B5EF4-FFF2-40B4-BE49-F238E27FC236}">
                <a16:creationId xmlns:a16="http://schemas.microsoft.com/office/drawing/2014/main" xmlns="" id="{9590ABE2-72C0-D048-9BA1-CDF3B10E862D}"/>
              </a:ext>
            </a:extLst>
          </p:cNvPr>
          <p:cNvSpPr/>
          <p:nvPr/>
        </p:nvSpPr>
        <p:spPr>
          <a:xfrm>
            <a:off x="457200" y="1372891"/>
            <a:ext cx="6035040" cy="1447800"/>
          </a:xfrm>
          <a:prstGeom prst="rect">
            <a:avLst/>
          </a:prstGeom>
          <a:solidFill>
            <a:schemeClr val="bg1">
              <a:lumMod val="95000"/>
            </a:schemeClr>
          </a:solidFill>
          <a:ln w="28575">
            <a:solidFill>
              <a:srgbClr val="00397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US" sz="2000" b="1" dirty="0">
                <a:solidFill>
                  <a:schemeClr val="tx1">
                    <a:lumMod val="75000"/>
                    <a:lumOff val="25000"/>
                  </a:schemeClr>
                </a:solidFill>
                <a:latin typeface="PT Sans" panose="020B0503020203020204" pitchFamily="34" charset="77"/>
              </a:rPr>
              <a:t>Who</a:t>
            </a:r>
            <a:r>
              <a:rPr lang="en-US" sz="2000" dirty="0">
                <a:solidFill>
                  <a:schemeClr val="tx1">
                    <a:lumMod val="75000"/>
                    <a:lumOff val="25000"/>
                  </a:schemeClr>
                </a:solidFill>
                <a:latin typeface="PT Sans" panose="020B0503020203020204" pitchFamily="34" charset="77"/>
              </a:rPr>
              <a:t>: ROTOM and CARITAS </a:t>
            </a:r>
          </a:p>
          <a:p>
            <a:pPr marL="34299" indent="0">
              <a:buNone/>
            </a:pPr>
            <a:r>
              <a:rPr lang="en-US" sz="2000" b="1" dirty="0">
                <a:solidFill>
                  <a:srgbClr val="003971"/>
                </a:solidFill>
                <a:latin typeface="PT Sans" panose="020B0503020203020204" pitchFamily="34" charset="77"/>
              </a:rPr>
              <a:t>How: Training, </a:t>
            </a:r>
            <a:r>
              <a:rPr lang="en-US" sz="2000" b="1" dirty="0" err="1">
                <a:solidFill>
                  <a:srgbClr val="003971"/>
                </a:solidFill>
                <a:latin typeface="PT Sans" panose="020B0503020203020204" pitchFamily="34" charset="77"/>
              </a:rPr>
              <a:t>sensitising</a:t>
            </a:r>
            <a:r>
              <a:rPr lang="en-US" sz="2000" b="1" dirty="0">
                <a:solidFill>
                  <a:srgbClr val="003971"/>
                </a:solidFill>
                <a:latin typeface="PT Sans" panose="020B0503020203020204" pitchFamily="34" charset="77"/>
              </a:rPr>
              <a:t> and incentivizing community health extension workers</a:t>
            </a:r>
            <a:r>
              <a:rPr lang="en-GB" sz="2000" b="1" dirty="0">
                <a:solidFill>
                  <a:srgbClr val="003971"/>
                </a:solidFill>
                <a:latin typeface="PT Sans" panose="020B0503020203020204" pitchFamily="34" charset="77"/>
              </a:rPr>
              <a:t> </a:t>
            </a:r>
            <a:r>
              <a:rPr lang="en-GB" sz="2000" dirty="0">
                <a:solidFill>
                  <a:schemeClr val="tx1">
                    <a:lumMod val="75000"/>
                    <a:lumOff val="25000"/>
                  </a:schemeClr>
                </a:solidFill>
                <a:latin typeface="PT Sans" panose="020B0503020203020204" pitchFamily="34" charset="77"/>
              </a:rPr>
              <a:t>to prioritise older persons</a:t>
            </a:r>
          </a:p>
        </p:txBody>
      </p:sp>
      <p:sp>
        <p:nvSpPr>
          <p:cNvPr id="6" name="Rectangle 5">
            <a:extLst>
              <a:ext uri="{FF2B5EF4-FFF2-40B4-BE49-F238E27FC236}">
                <a16:creationId xmlns:a16="http://schemas.microsoft.com/office/drawing/2014/main" xmlns="" id="{F2758D33-C308-BE49-9B65-A477F2ADC58A}"/>
              </a:ext>
            </a:extLst>
          </p:cNvPr>
          <p:cNvSpPr/>
          <p:nvPr/>
        </p:nvSpPr>
        <p:spPr>
          <a:xfrm>
            <a:off x="457200" y="3093718"/>
            <a:ext cx="6035040" cy="1447800"/>
          </a:xfrm>
          <a:prstGeom prst="rect">
            <a:avLst/>
          </a:prstGeom>
          <a:solidFill>
            <a:schemeClr val="bg1">
              <a:lumMod val="95000"/>
            </a:schemeClr>
          </a:solidFill>
          <a:ln w="28575">
            <a:solidFill>
              <a:srgbClr val="F05D3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000" b="1" dirty="0">
                <a:solidFill>
                  <a:schemeClr val="tx1">
                    <a:lumMod val="75000"/>
                    <a:lumOff val="25000"/>
                  </a:schemeClr>
                </a:solidFill>
                <a:latin typeface="PT Sans" panose="020B0503020203020204" pitchFamily="34" charset="77"/>
              </a:rPr>
              <a:t>Who</a:t>
            </a:r>
            <a:r>
              <a:rPr lang="en-GB" sz="2000" dirty="0">
                <a:solidFill>
                  <a:schemeClr val="tx1">
                    <a:lumMod val="75000"/>
                    <a:lumOff val="25000"/>
                  </a:schemeClr>
                </a:solidFill>
                <a:latin typeface="PT Sans" panose="020B0503020203020204" pitchFamily="34" charset="77"/>
              </a:rPr>
              <a:t>: </a:t>
            </a:r>
            <a:r>
              <a:rPr lang="en-GB" sz="2000" dirty="0" err="1">
                <a:solidFill>
                  <a:schemeClr val="tx1">
                    <a:lumMod val="75000"/>
                    <a:lumOff val="25000"/>
                  </a:schemeClr>
                </a:solidFill>
                <a:latin typeface="PT Sans" panose="020B0503020203020204" pitchFamily="34" charset="77"/>
              </a:rPr>
              <a:t>Sightsavers</a:t>
            </a:r>
            <a:r>
              <a:rPr lang="en-GB" sz="2000" dirty="0">
                <a:solidFill>
                  <a:schemeClr val="tx1">
                    <a:lumMod val="75000"/>
                    <a:lumOff val="25000"/>
                  </a:schemeClr>
                </a:solidFill>
                <a:latin typeface="PT Sans" panose="020B0503020203020204" pitchFamily="34" charset="77"/>
              </a:rPr>
              <a:t> and </a:t>
            </a:r>
            <a:r>
              <a:rPr lang="en-US" sz="2000" dirty="0">
                <a:solidFill>
                  <a:schemeClr val="tx1">
                    <a:lumMod val="75000"/>
                    <a:lumOff val="25000"/>
                  </a:schemeClr>
                </a:solidFill>
                <a:latin typeface="PT Sans" panose="020B0503020203020204" pitchFamily="34" charset="77"/>
              </a:rPr>
              <a:t>Queen Elizabeth Diamond Jubilee Trust’s Trachoma Initiative</a:t>
            </a:r>
          </a:p>
          <a:p>
            <a:pPr marL="34299" indent="0">
              <a:buNone/>
            </a:pPr>
            <a:r>
              <a:rPr lang="en-US" sz="2000" b="1" dirty="0">
                <a:solidFill>
                  <a:srgbClr val="F05D3B"/>
                </a:solidFill>
                <a:latin typeface="PT Sans" panose="020B0503020203020204" pitchFamily="34" charset="77"/>
              </a:rPr>
              <a:t>How: Using a SCG pay points as a service location</a:t>
            </a:r>
            <a:r>
              <a:rPr lang="en-GB" sz="2000" dirty="0">
                <a:solidFill>
                  <a:srgbClr val="F05D3B"/>
                </a:solidFill>
                <a:latin typeface="PT Sans" panose="020B0503020203020204" pitchFamily="34" charset="77"/>
              </a:rPr>
              <a:t> </a:t>
            </a:r>
            <a:r>
              <a:rPr lang="en-GB" sz="2000" dirty="0">
                <a:solidFill>
                  <a:schemeClr val="tx1">
                    <a:lumMod val="75000"/>
                    <a:lumOff val="25000"/>
                  </a:schemeClr>
                </a:solidFill>
                <a:latin typeface="PT Sans" panose="020B0503020203020204" pitchFamily="34" charset="77"/>
              </a:rPr>
              <a:t>for free cataract and trachoma diagnosis and treatment</a:t>
            </a:r>
          </a:p>
        </p:txBody>
      </p:sp>
      <p:sp>
        <p:nvSpPr>
          <p:cNvPr id="7" name="Rectangle 6">
            <a:extLst>
              <a:ext uri="{FF2B5EF4-FFF2-40B4-BE49-F238E27FC236}">
                <a16:creationId xmlns:a16="http://schemas.microsoft.com/office/drawing/2014/main" xmlns="" id="{09E46336-C3D1-554C-99F3-8DDD6BF12707}"/>
              </a:ext>
            </a:extLst>
          </p:cNvPr>
          <p:cNvSpPr/>
          <p:nvPr/>
        </p:nvSpPr>
        <p:spPr>
          <a:xfrm>
            <a:off x="457200" y="4814545"/>
            <a:ext cx="6035040" cy="1447800"/>
          </a:xfrm>
          <a:prstGeom prst="rect">
            <a:avLst/>
          </a:prstGeom>
          <a:solidFill>
            <a:schemeClr val="bg1">
              <a:lumMod val="95000"/>
            </a:schemeClr>
          </a:solidFill>
          <a:ln w="28575">
            <a:solidFill>
              <a:srgbClr val="2F8B9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US" sz="2000" b="1" dirty="0">
                <a:solidFill>
                  <a:schemeClr val="tx1">
                    <a:lumMod val="75000"/>
                    <a:lumOff val="25000"/>
                  </a:schemeClr>
                </a:solidFill>
                <a:latin typeface="PT Sans" panose="020B0503020203020204" pitchFamily="34" charset="77"/>
              </a:rPr>
              <a:t>Who</a:t>
            </a:r>
            <a:r>
              <a:rPr lang="en-US" sz="2000" dirty="0">
                <a:solidFill>
                  <a:schemeClr val="tx1">
                    <a:lumMod val="75000"/>
                    <a:lumOff val="25000"/>
                  </a:schemeClr>
                </a:solidFill>
                <a:latin typeface="PT Sans" panose="020B0503020203020204" pitchFamily="34" charset="77"/>
              </a:rPr>
              <a:t>: Health Centre IV, </a:t>
            </a:r>
            <a:r>
              <a:rPr lang="en-US" sz="2000" dirty="0" err="1">
                <a:solidFill>
                  <a:schemeClr val="tx1">
                    <a:lumMod val="75000"/>
                    <a:lumOff val="25000"/>
                  </a:schemeClr>
                </a:solidFill>
                <a:latin typeface="PT Sans" panose="020B0503020203020204" pitchFamily="34" charset="77"/>
              </a:rPr>
              <a:t>Rukungiri</a:t>
            </a:r>
            <a:endParaRPr lang="en-US" sz="2000" dirty="0">
              <a:solidFill>
                <a:schemeClr val="tx1">
                  <a:lumMod val="75000"/>
                  <a:lumOff val="25000"/>
                </a:schemeClr>
              </a:solidFill>
              <a:latin typeface="PT Sans" panose="020B0503020203020204" pitchFamily="34" charset="77"/>
            </a:endParaRPr>
          </a:p>
          <a:p>
            <a:pPr marL="34299" indent="0">
              <a:buNone/>
            </a:pPr>
            <a:r>
              <a:rPr lang="en-US" sz="2000" b="1" dirty="0">
                <a:solidFill>
                  <a:srgbClr val="2F8B9B"/>
                </a:solidFill>
                <a:latin typeface="PT Sans" panose="020B0503020203020204" pitchFamily="34" charset="77"/>
              </a:rPr>
              <a:t>How: Older persons co-operative model</a:t>
            </a:r>
            <a:r>
              <a:rPr lang="en-GB" sz="2000" dirty="0">
                <a:solidFill>
                  <a:srgbClr val="2F8B9B"/>
                </a:solidFill>
                <a:latin typeface="PT Sans" panose="020B0503020203020204" pitchFamily="34" charset="77"/>
              </a:rPr>
              <a:t> </a:t>
            </a:r>
            <a:r>
              <a:rPr lang="en-GB" sz="2000" dirty="0">
                <a:solidFill>
                  <a:schemeClr val="tx1">
                    <a:lumMod val="75000"/>
                    <a:lumOff val="25000"/>
                  </a:schemeClr>
                </a:solidFill>
                <a:latin typeface="PT Sans" panose="020B0503020203020204" pitchFamily="34" charset="77"/>
              </a:rPr>
              <a:t>to fund treatment of diabetes through adequate provision of equipment and medicines</a:t>
            </a:r>
            <a:endParaRPr lang="en-US" sz="2000" dirty="0">
              <a:solidFill>
                <a:schemeClr val="tx1">
                  <a:lumMod val="75000"/>
                  <a:lumOff val="25000"/>
                </a:schemeClr>
              </a:solidFill>
              <a:latin typeface="PT Sans" panose="020B0503020203020204" pitchFamily="34" charset="77"/>
            </a:endParaRPr>
          </a:p>
        </p:txBody>
      </p:sp>
      <p:pic>
        <p:nvPicPr>
          <p:cNvPr id="10" name="Picture 9">
            <a:extLst>
              <a:ext uri="{FF2B5EF4-FFF2-40B4-BE49-F238E27FC236}">
                <a16:creationId xmlns:a16="http://schemas.microsoft.com/office/drawing/2014/main" xmlns="" id="{30BD5BE3-17E4-5140-9161-ED1F06DD22F7}"/>
              </a:ext>
            </a:extLst>
          </p:cNvPr>
          <p:cNvPicPr>
            <a:picLocks noChangeAspect="1"/>
          </p:cNvPicPr>
          <p:nvPr/>
        </p:nvPicPr>
        <p:blipFill rotWithShape="1">
          <a:blip r:embed="rId2">
            <a:extLst>
              <a:ext uri="{28A0092B-C50C-407E-A947-70E740481C1C}">
                <a14:useLocalDpi xmlns:a14="http://schemas.microsoft.com/office/drawing/2010/main" val="0"/>
              </a:ext>
            </a:extLst>
          </a:blip>
          <a:srcRect l="21632" r="13159" b="-733"/>
          <a:stretch/>
        </p:blipFill>
        <p:spPr>
          <a:xfrm>
            <a:off x="7096731" y="1372891"/>
            <a:ext cx="4743974" cy="4889454"/>
          </a:xfrm>
          <a:prstGeom prst="rect">
            <a:avLst/>
          </a:prstGeom>
        </p:spPr>
      </p:pic>
    </p:spTree>
    <p:extLst>
      <p:ext uri="{BB962C8B-B14F-4D97-AF65-F5344CB8AC3E}">
        <p14:creationId xmlns:p14="http://schemas.microsoft.com/office/powerpoint/2010/main" val="26148280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4BF416FB-24A2-CC4E-84D3-D68E46852BB2}"/>
              </a:ext>
            </a:extLst>
          </p:cNvPr>
          <p:cNvSpPr>
            <a:spLocks noGrp="1"/>
          </p:cNvSpPr>
          <p:nvPr>
            <p:ph type="title"/>
          </p:nvPr>
        </p:nvSpPr>
        <p:spPr/>
        <p:txBody>
          <a:bodyPr/>
          <a:lstStyle/>
          <a:p>
            <a:r>
              <a:rPr lang="en-US"/>
              <a:t>ACCESS TO JUSTICE</a:t>
            </a:r>
          </a:p>
        </p:txBody>
      </p:sp>
      <p:sp>
        <p:nvSpPr>
          <p:cNvPr id="5" name="TextBox 4">
            <a:extLst>
              <a:ext uri="{FF2B5EF4-FFF2-40B4-BE49-F238E27FC236}">
                <a16:creationId xmlns:a16="http://schemas.microsoft.com/office/drawing/2014/main" xmlns="" id="{5D25688D-0577-3841-928F-F5067CD283C2}"/>
              </a:ext>
            </a:extLst>
          </p:cNvPr>
          <p:cNvSpPr txBox="1"/>
          <p:nvPr/>
        </p:nvSpPr>
        <p:spPr>
          <a:xfrm>
            <a:off x="973707" y="1453772"/>
            <a:ext cx="4089612" cy="4588949"/>
          </a:xfrm>
          <a:prstGeom prst="rect">
            <a:avLst/>
          </a:prstGeom>
          <a:solidFill>
            <a:srgbClr val="003971">
              <a:alpha val="69804"/>
            </a:srgbClr>
          </a:solidFill>
        </p:spPr>
        <p:txBody>
          <a:bodyPr wrap="square" rtlCol="0">
            <a:spAutoFit/>
          </a:bodyPr>
          <a:lstStyle/>
          <a:p>
            <a:pPr>
              <a:lnSpc>
                <a:spcPct val="90000"/>
              </a:lnSpc>
            </a:pPr>
            <a:endParaRPr lang="en-US" sz="2000" b="1">
              <a:solidFill>
                <a:schemeClr val="bg1"/>
              </a:solidFill>
              <a:latin typeface="PT Sans" panose="020B0503020203020204" pitchFamily="34" charset="77"/>
            </a:endParaRPr>
          </a:p>
          <a:p>
            <a:pPr>
              <a:lnSpc>
                <a:spcPct val="90000"/>
              </a:lnSpc>
            </a:pPr>
            <a:r>
              <a:rPr lang="en-US" sz="2800" b="1">
                <a:solidFill>
                  <a:schemeClr val="bg1"/>
                </a:solidFill>
                <a:latin typeface="PT Sans" panose="020B0503020203020204" pitchFamily="34" charset="77"/>
              </a:rPr>
              <a:t>Rights of older persons: </a:t>
            </a:r>
          </a:p>
          <a:p>
            <a:pPr marL="342900" lvl="0" indent="-342900">
              <a:buClr>
                <a:srgbClr val="003971"/>
              </a:buClr>
              <a:buFont typeface="Symbol" pitchFamily="2" charset="2"/>
              <a:buChar char=""/>
            </a:pPr>
            <a:r>
              <a:rPr lang="en-GB" sz="2000">
                <a:solidFill>
                  <a:schemeClr val="bg1"/>
                </a:solidFill>
                <a:latin typeface="PT Sans" panose="020B0503020203020204" pitchFamily="34" charset="77"/>
              </a:rPr>
              <a:t>The right to equal recognition before the law</a:t>
            </a:r>
          </a:p>
          <a:p>
            <a:pPr marL="342900" lvl="0" indent="-342900">
              <a:buClr>
                <a:srgbClr val="003971"/>
              </a:buClr>
              <a:buFont typeface="Symbol" pitchFamily="2" charset="2"/>
              <a:buChar char=""/>
            </a:pPr>
            <a:r>
              <a:rPr lang="en-GB" sz="2000">
                <a:solidFill>
                  <a:schemeClr val="bg1"/>
                </a:solidFill>
                <a:latin typeface="PT Sans" panose="020B0503020203020204" pitchFamily="34" charset="77"/>
              </a:rPr>
              <a:t>The right to access to Justice</a:t>
            </a:r>
          </a:p>
          <a:p>
            <a:pPr marL="342900" lvl="0" indent="-342900">
              <a:buClr>
                <a:srgbClr val="003971"/>
              </a:buClr>
              <a:buFont typeface="Symbol" pitchFamily="2" charset="2"/>
              <a:buChar char=""/>
            </a:pPr>
            <a:r>
              <a:rPr lang="en-GB" sz="2000">
                <a:solidFill>
                  <a:schemeClr val="bg1"/>
                </a:solidFill>
                <a:latin typeface="PT Sans" panose="020B0503020203020204" pitchFamily="34" charset="77"/>
              </a:rPr>
              <a:t>The right to privacy, family and home</a:t>
            </a:r>
          </a:p>
          <a:p>
            <a:pPr marL="342900" lvl="0" indent="-342900">
              <a:buClr>
                <a:srgbClr val="003971"/>
              </a:buClr>
              <a:buFont typeface="Symbol" pitchFamily="2" charset="2"/>
              <a:buChar char=""/>
            </a:pPr>
            <a:r>
              <a:rPr lang="en-GB" sz="2000">
                <a:solidFill>
                  <a:schemeClr val="bg1"/>
                </a:solidFill>
                <a:latin typeface="PT Sans" panose="020B0503020203020204" pitchFamily="34" charset="77"/>
              </a:rPr>
              <a:t>The right not to be subjected to torture or to cruel, inhuman or degrading treatment </a:t>
            </a:r>
          </a:p>
          <a:p>
            <a:pPr marL="342900" lvl="0" indent="-342900">
              <a:buClr>
                <a:srgbClr val="003971"/>
              </a:buClr>
              <a:buFont typeface="Symbol" pitchFamily="2" charset="2"/>
              <a:buChar char=""/>
            </a:pPr>
            <a:r>
              <a:rPr lang="en-GB" sz="2000">
                <a:solidFill>
                  <a:schemeClr val="bg1"/>
                </a:solidFill>
                <a:latin typeface="PT Sans" panose="020B0503020203020204" pitchFamily="34" charset="77"/>
              </a:rPr>
              <a:t>The right to life</a:t>
            </a:r>
          </a:p>
          <a:p>
            <a:pPr marL="342900" lvl="0" indent="-342900">
              <a:buClr>
                <a:srgbClr val="003971"/>
              </a:buClr>
              <a:buFont typeface="Symbol" pitchFamily="2" charset="2"/>
              <a:buChar char=""/>
            </a:pPr>
            <a:r>
              <a:rPr lang="en-GB" sz="2000">
                <a:solidFill>
                  <a:schemeClr val="bg1"/>
                </a:solidFill>
                <a:latin typeface="PT Sans" panose="020B0503020203020204" pitchFamily="34" charset="77"/>
              </a:rPr>
              <a:t>The right to liberty and security of the person</a:t>
            </a:r>
          </a:p>
          <a:p>
            <a:pPr marL="342900" indent="-342900">
              <a:buClr>
                <a:srgbClr val="003971"/>
              </a:buClr>
              <a:buFont typeface="Symbol" pitchFamily="2" charset="2"/>
              <a:buChar char=""/>
            </a:pPr>
            <a:r>
              <a:rPr lang="en-GB" altLang="en-US" sz="2000">
                <a:solidFill>
                  <a:schemeClr val="bg1"/>
                </a:solidFill>
                <a:latin typeface="PT Sans" panose="020B0503020203020204" pitchFamily="34" charset="77"/>
                <a:ea typeface="Times New Roman" panose="02020603050405020304" pitchFamily="18" charset="0"/>
                <a:cs typeface="Times New Roman" panose="02020603050405020304" pitchFamily="18" charset="0"/>
              </a:rPr>
              <a:t>The right to property</a:t>
            </a:r>
            <a:r>
              <a:rPr lang="en-GB" altLang="en-US" sz="2000">
                <a:solidFill>
                  <a:schemeClr val="bg1"/>
                </a:solidFill>
                <a:latin typeface="PT Sans" panose="020B0503020203020204" pitchFamily="34" charset="77"/>
              </a:rPr>
              <a:t> </a:t>
            </a:r>
          </a:p>
          <a:p>
            <a:pPr marL="342900" lvl="0" indent="-342900">
              <a:buFont typeface="Symbol" pitchFamily="2" charset="2"/>
              <a:buChar char=""/>
            </a:pPr>
            <a:endParaRPr lang="en-GB" sz="900" b="1">
              <a:solidFill>
                <a:schemeClr val="bg1"/>
              </a:solidFill>
              <a:latin typeface="Times New Roman" panose="02020603050405020304" pitchFamily="18" charset="0"/>
              <a:ea typeface="Times New Roman" panose="02020603050405020304" pitchFamily="18" charset="0"/>
            </a:endParaRPr>
          </a:p>
        </p:txBody>
      </p:sp>
      <p:sp>
        <p:nvSpPr>
          <p:cNvPr id="14" name="Content Placeholder 13">
            <a:extLst>
              <a:ext uri="{FF2B5EF4-FFF2-40B4-BE49-F238E27FC236}">
                <a16:creationId xmlns:a16="http://schemas.microsoft.com/office/drawing/2014/main" xmlns="" id="{BD0E0CB3-5335-1447-9762-72C38B1F6FBD}"/>
              </a:ext>
            </a:extLst>
          </p:cNvPr>
          <p:cNvSpPr>
            <a:spLocks noGrp="1"/>
          </p:cNvSpPr>
          <p:nvPr>
            <p:ph sz="half" idx="2"/>
          </p:nvPr>
        </p:nvSpPr>
        <p:spPr>
          <a:xfrm>
            <a:off x="5664389" y="1453771"/>
            <a:ext cx="5678171" cy="4588949"/>
          </a:xfrm>
          <a:solidFill>
            <a:schemeClr val="bg1">
              <a:lumMod val="95000"/>
            </a:schemeClr>
          </a:solidFill>
        </p:spPr>
        <p:txBody>
          <a:bodyPr/>
          <a:lstStyle/>
          <a:p>
            <a:pPr marL="34299" indent="0">
              <a:buNone/>
            </a:pPr>
            <a:r>
              <a:rPr lang="en-US" sz="2800" b="1">
                <a:solidFill>
                  <a:srgbClr val="F05D3B"/>
                </a:solidFill>
              </a:rPr>
              <a:t>Challenges</a:t>
            </a:r>
          </a:p>
          <a:p>
            <a:r>
              <a:rPr lang="en-US" sz="2500" b="1">
                <a:solidFill>
                  <a:srgbClr val="2F8B9B"/>
                </a:solidFill>
              </a:rPr>
              <a:t>Local Council courts </a:t>
            </a:r>
            <a:r>
              <a:rPr lang="en-US" sz="2500"/>
              <a:t>at the parish level have weakened over time </a:t>
            </a:r>
          </a:p>
          <a:p>
            <a:r>
              <a:rPr lang="en-US" sz="2500" b="1">
                <a:solidFill>
                  <a:srgbClr val="2F8B9B"/>
                </a:solidFill>
              </a:rPr>
              <a:t>Discrepancy</a:t>
            </a:r>
            <a:r>
              <a:rPr lang="en-US" sz="2500"/>
              <a:t> between </a:t>
            </a:r>
            <a:r>
              <a:rPr lang="en-US" sz="2500" b="1">
                <a:solidFill>
                  <a:srgbClr val="2F8B9B"/>
                </a:solidFill>
              </a:rPr>
              <a:t>customary ‘unwritten law’ </a:t>
            </a:r>
            <a:r>
              <a:rPr lang="en-US" sz="2500"/>
              <a:t>and </a:t>
            </a:r>
            <a:r>
              <a:rPr lang="en-US" sz="2500" b="1">
                <a:solidFill>
                  <a:srgbClr val="2F8B9B"/>
                </a:solidFill>
              </a:rPr>
              <a:t>statutory ‘written’ law</a:t>
            </a:r>
          </a:p>
          <a:p>
            <a:r>
              <a:rPr lang="en-US" sz="2500" b="1">
                <a:solidFill>
                  <a:srgbClr val="2F8B9B"/>
                </a:solidFill>
              </a:rPr>
              <a:t>Limited access to full information </a:t>
            </a:r>
            <a:r>
              <a:rPr lang="en-US" sz="2500"/>
              <a:t>on their legal rights</a:t>
            </a:r>
          </a:p>
          <a:p>
            <a:r>
              <a:rPr lang="en-US" sz="2500" b="1">
                <a:solidFill>
                  <a:srgbClr val="2F8B9B"/>
                </a:solidFill>
              </a:rPr>
              <a:t>Poor physical access </a:t>
            </a:r>
            <a:r>
              <a:rPr lang="en-US" sz="2500"/>
              <a:t>to law and order authorities </a:t>
            </a:r>
          </a:p>
        </p:txBody>
      </p:sp>
    </p:spTree>
    <p:extLst>
      <p:ext uri="{BB962C8B-B14F-4D97-AF65-F5344CB8AC3E}">
        <p14:creationId xmlns:p14="http://schemas.microsoft.com/office/powerpoint/2010/main" val="10020360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0ED44FFD-1013-1E4B-A500-663F0DB93E68}"/>
              </a:ext>
            </a:extLst>
          </p:cNvPr>
          <p:cNvSpPr>
            <a:spLocks noGrp="1"/>
          </p:cNvSpPr>
          <p:nvPr>
            <p:ph sz="half" idx="1"/>
          </p:nvPr>
        </p:nvSpPr>
        <p:spPr>
          <a:xfrm>
            <a:off x="495413" y="1279858"/>
            <a:ext cx="7406639" cy="2631288"/>
          </a:xfrm>
          <a:solidFill>
            <a:srgbClr val="003971">
              <a:alpha val="69804"/>
            </a:srgbClr>
          </a:solidFill>
        </p:spPr>
        <p:txBody>
          <a:bodyPr>
            <a:noAutofit/>
          </a:bodyPr>
          <a:lstStyle/>
          <a:p>
            <a:pPr marL="0" indent="0">
              <a:buNone/>
            </a:pPr>
            <a:r>
              <a:rPr lang="en-US" sz="2000" b="1">
                <a:solidFill>
                  <a:schemeClr val="bg1"/>
                </a:solidFill>
              </a:rPr>
              <a:t>Political structures</a:t>
            </a:r>
          </a:p>
          <a:p>
            <a:r>
              <a:rPr lang="en-US">
                <a:solidFill>
                  <a:schemeClr val="bg1"/>
                </a:solidFill>
              </a:rPr>
              <a:t>District and sub-county level councils of older persons </a:t>
            </a:r>
            <a:r>
              <a:rPr lang="en-US" err="1">
                <a:solidFill>
                  <a:schemeClr val="bg1"/>
                </a:solidFill>
              </a:rPr>
              <a:t>institutionalised</a:t>
            </a:r>
            <a:r>
              <a:rPr lang="en-US">
                <a:solidFill>
                  <a:schemeClr val="bg1"/>
                </a:solidFill>
              </a:rPr>
              <a:t> and </a:t>
            </a:r>
            <a:r>
              <a:rPr lang="en-US" err="1">
                <a:solidFill>
                  <a:schemeClr val="bg1"/>
                </a:solidFill>
              </a:rPr>
              <a:t>recognised</a:t>
            </a:r>
            <a:r>
              <a:rPr lang="en-US">
                <a:solidFill>
                  <a:schemeClr val="bg1"/>
                </a:solidFill>
              </a:rPr>
              <a:t> by law </a:t>
            </a:r>
          </a:p>
          <a:p>
            <a:r>
              <a:rPr lang="en-US">
                <a:solidFill>
                  <a:schemeClr val="bg1"/>
                </a:solidFill>
              </a:rPr>
              <a:t>Male and female </a:t>
            </a:r>
            <a:r>
              <a:rPr lang="en-US" err="1">
                <a:solidFill>
                  <a:schemeClr val="bg1"/>
                </a:solidFill>
              </a:rPr>
              <a:t>councillors</a:t>
            </a:r>
            <a:r>
              <a:rPr lang="en-US">
                <a:solidFill>
                  <a:schemeClr val="bg1"/>
                </a:solidFill>
              </a:rPr>
              <a:t> of older persons appointed at district and sub-county level </a:t>
            </a:r>
          </a:p>
          <a:p>
            <a:r>
              <a:rPr lang="en-US">
                <a:solidFill>
                  <a:schemeClr val="bg1"/>
                </a:solidFill>
              </a:rPr>
              <a:t>Key facilitators for ensuring the rights of older persons</a:t>
            </a:r>
          </a:p>
          <a:p>
            <a:r>
              <a:rPr lang="en-US">
                <a:solidFill>
                  <a:schemeClr val="bg1"/>
                </a:solidFill>
              </a:rPr>
              <a:t>Older persons need and demand a political voice in the government </a:t>
            </a:r>
          </a:p>
        </p:txBody>
      </p:sp>
      <p:sp>
        <p:nvSpPr>
          <p:cNvPr id="4" name="Title 3">
            <a:extLst>
              <a:ext uri="{FF2B5EF4-FFF2-40B4-BE49-F238E27FC236}">
                <a16:creationId xmlns:a16="http://schemas.microsoft.com/office/drawing/2014/main" xmlns="" id="{C6F9E27C-A865-944D-BF76-BC726EFDD6F1}"/>
              </a:ext>
            </a:extLst>
          </p:cNvPr>
          <p:cNvSpPr>
            <a:spLocks noGrp="1"/>
          </p:cNvSpPr>
          <p:nvPr>
            <p:ph type="title"/>
          </p:nvPr>
        </p:nvSpPr>
        <p:spPr/>
        <p:txBody>
          <a:bodyPr/>
          <a:lstStyle/>
          <a:p>
            <a:r>
              <a:rPr lang="en-US"/>
              <a:t>POLITICAL REPRESENTATION</a:t>
            </a:r>
          </a:p>
        </p:txBody>
      </p:sp>
      <p:sp>
        <p:nvSpPr>
          <p:cNvPr id="6" name="Content Placeholder 1">
            <a:extLst>
              <a:ext uri="{FF2B5EF4-FFF2-40B4-BE49-F238E27FC236}">
                <a16:creationId xmlns:a16="http://schemas.microsoft.com/office/drawing/2014/main" xmlns="" id="{0FC37FD9-F38E-EB4A-AB9D-FE7D3C4039AE}"/>
              </a:ext>
            </a:extLst>
          </p:cNvPr>
          <p:cNvSpPr txBox="1">
            <a:spLocks/>
          </p:cNvSpPr>
          <p:nvPr/>
        </p:nvSpPr>
        <p:spPr>
          <a:xfrm>
            <a:off x="495412" y="3911146"/>
            <a:ext cx="7406639" cy="2631288"/>
          </a:xfrm>
          <a:prstGeom prst="rect">
            <a:avLst/>
          </a:prstGeom>
          <a:solidFill>
            <a:schemeClr val="bg1">
              <a:lumMod val="95000"/>
            </a:schemeClr>
          </a:solidFill>
        </p:spPr>
        <p:txBody>
          <a:bodyPr vert="horz" lIns="91440" tIns="45720" rIns="91440" bIns="45720" rtlCol="0">
            <a:noAutofit/>
          </a:bodyPr>
          <a:lstStyle>
            <a:lvl1pPr marL="205795" indent="-171496" algn="l" defTabSz="685983" rtl="0" eaLnBrk="1" latinLnBrk="0" hangingPunct="1">
              <a:lnSpc>
                <a:spcPct val="90000"/>
              </a:lnSpc>
              <a:spcBef>
                <a:spcPts val="1350"/>
              </a:spcBef>
              <a:buClr>
                <a:srgbClr val="2EA8DC"/>
              </a:buClr>
              <a:buSzPct val="100000"/>
              <a:buFont typeface="Arial" pitchFamily="34" charset="0"/>
              <a:buChar char="•"/>
              <a:defRPr sz="1800" kern="1200">
                <a:solidFill>
                  <a:schemeClr val="tx1"/>
                </a:solidFill>
                <a:latin typeface="PT Sans" panose="020B0503020203020204" pitchFamily="34" charset="77"/>
                <a:ea typeface="+mn-ea"/>
                <a:cs typeface="+mn-cs"/>
              </a:defRPr>
            </a:lvl1pPr>
            <a:lvl2pPr marL="377291" indent="-171496" algn="l" defTabSz="685983" rtl="0" eaLnBrk="1" latinLnBrk="0" hangingPunct="1">
              <a:lnSpc>
                <a:spcPct val="90000"/>
              </a:lnSpc>
              <a:spcBef>
                <a:spcPts val="450"/>
              </a:spcBef>
              <a:buClr>
                <a:srgbClr val="2EA8DC"/>
              </a:buClr>
              <a:buSzPct val="100000"/>
              <a:buFont typeface="Arial" pitchFamily="34" charset="0"/>
              <a:buChar char="•"/>
              <a:defRPr sz="1500" kern="1200">
                <a:solidFill>
                  <a:schemeClr val="tx1"/>
                </a:solidFill>
                <a:latin typeface="PT Sans" panose="020B0503020203020204" pitchFamily="34" charset="77"/>
                <a:ea typeface="+mn-ea"/>
                <a:cs typeface="+mn-cs"/>
              </a:defRPr>
            </a:lvl2pPr>
            <a:lvl3pPr marL="548786" indent="-171496" algn="l" defTabSz="685983" rtl="0" eaLnBrk="1" latinLnBrk="0" hangingPunct="1">
              <a:lnSpc>
                <a:spcPct val="90000"/>
              </a:lnSpc>
              <a:spcBef>
                <a:spcPts val="450"/>
              </a:spcBef>
              <a:buClr>
                <a:srgbClr val="2EA8DC"/>
              </a:buClr>
              <a:buSzPct val="100000"/>
              <a:buFont typeface="Arial" pitchFamily="34" charset="0"/>
              <a:buChar char="•"/>
              <a:defRPr sz="1350" kern="1200">
                <a:solidFill>
                  <a:schemeClr val="tx1"/>
                </a:solidFill>
                <a:latin typeface="PT Sans" panose="020B0503020203020204" pitchFamily="34" charset="77"/>
                <a:ea typeface="+mn-ea"/>
                <a:cs typeface="+mn-cs"/>
              </a:defRPr>
            </a:lvl3pPr>
            <a:lvl4pPr marL="720282"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4pPr>
            <a:lvl5pPr marL="891778"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0" indent="0">
              <a:buFont typeface="Arial" pitchFamily="34" charset="0"/>
              <a:buNone/>
            </a:pPr>
            <a:r>
              <a:rPr lang="en-US" sz="2000" b="1">
                <a:solidFill>
                  <a:srgbClr val="F05D3B"/>
                </a:solidFill>
              </a:rPr>
              <a:t>Challenges</a:t>
            </a:r>
          </a:p>
          <a:p>
            <a:pPr marL="285750" indent="-285750">
              <a:buClr>
                <a:srgbClr val="37A9DA"/>
              </a:buClr>
            </a:pPr>
            <a:r>
              <a:rPr lang="en-US"/>
              <a:t>Budget constraints in facilitation of their activities</a:t>
            </a:r>
          </a:p>
          <a:p>
            <a:pPr marL="285750" indent="-285750">
              <a:buClr>
                <a:srgbClr val="37A9DA"/>
              </a:buClr>
            </a:pPr>
            <a:r>
              <a:rPr lang="en-US"/>
              <a:t>District level government often unaware of the role and importance of the councils </a:t>
            </a:r>
          </a:p>
          <a:p>
            <a:pPr marL="285750" indent="-285750">
              <a:buClr>
                <a:srgbClr val="37A9DA"/>
              </a:buClr>
            </a:pPr>
            <a:r>
              <a:rPr lang="en-US"/>
              <a:t>Older persons often unaware of the presence of council of older persons </a:t>
            </a:r>
          </a:p>
          <a:p>
            <a:pPr marL="285750" indent="-285750">
              <a:buClr>
                <a:srgbClr val="37A9DA"/>
              </a:buClr>
            </a:pPr>
            <a:r>
              <a:rPr lang="en-US"/>
              <a:t>Main activities include occasional meetings</a:t>
            </a:r>
          </a:p>
        </p:txBody>
      </p:sp>
      <p:pic>
        <p:nvPicPr>
          <p:cNvPr id="8" name="Picture 7">
            <a:extLst>
              <a:ext uri="{FF2B5EF4-FFF2-40B4-BE49-F238E27FC236}">
                <a16:creationId xmlns:a16="http://schemas.microsoft.com/office/drawing/2014/main" xmlns="" id="{1E4B8ED6-78A2-4647-9495-EC197263FB3A}"/>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095401" y="1279858"/>
            <a:ext cx="3511125" cy="5262576"/>
          </a:xfrm>
          <a:prstGeom prst="rect">
            <a:avLst/>
          </a:prstGeom>
        </p:spPr>
      </p:pic>
    </p:spTree>
    <p:extLst>
      <p:ext uri="{BB962C8B-B14F-4D97-AF65-F5344CB8AC3E}">
        <p14:creationId xmlns:p14="http://schemas.microsoft.com/office/powerpoint/2010/main" val="23337681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C57AF1DA-CC18-5A42-A0E3-69C911970DE9}"/>
              </a:ext>
            </a:extLst>
          </p:cNvPr>
          <p:cNvSpPr>
            <a:spLocks noGrp="1"/>
          </p:cNvSpPr>
          <p:nvPr>
            <p:ph type="title"/>
          </p:nvPr>
        </p:nvSpPr>
        <p:spPr/>
        <p:txBody>
          <a:bodyPr/>
          <a:lstStyle/>
          <a:p>
            <a:r>
              <a:rPr lang="en-US"/>
              <a:t>ACCESS To financial services</a:t>
            </a:r>
          </a:p>
        </p:txBody>
      </p:sp>
      <p:sp>
        <p:nvSpPr>
          <p:cNvPr id="12" name="TextBox 11">
            <a:extLst>
              <a:ext uri="{FF2B5EF4-FFF2-40B4-BE49-F238E27FC236}">
                <a16:creationId xmlns:a16="http://schemas.microsoft.com/office/drawing/2014/main" xmlns="" id="{E1928E90-FB83-DA44-BCCB-1AA33EEAD38C}"/>
              </a:ext>
            </a:extLst>
          </p:cNvPr>
          <p:cNvSpPr txBox="1"/>
          <p:nvPr/>
        </p:nvSpPr>
        <p:spPr>
          <a:xfrm>
            <a:off x="7810500" y="3340100"/>
            <a:ext cx="269626" cy="424732"/>
          </a:xfrm>
          <a:prstGeom prst="rect">
            <a:avLst/>
          </a:prstGeom>
          <a:noFill/>
        </p:spPr>
        <p:txBody>
          <a:bodyPr wrap="none" rtlCol="0">
            <a:spAutoFit/>
          </a:bodyPr>
          <a:lstStyle/>
          <a:p>
            <a:pPr>
              <a:lnSpc>
                <a:spcPct val="90000"/>
              </a:lnSpc>
            </a:pPr>
            <a:r>
              <a:rPr lang="en-US" sz="2400"/>
              <a:t> </a:t>
            </a:r>
          </a:p>
        </p:txBody>
      </p:sp>
      <p:graphicFrame>
        <p:nvGraphicFramePr>
          <p:cNvPr id="13" name="Chart 12">
            <a:extLst>
              <a:ext uri="{FF2B5EF4-FFF2-40B4-BE49-F238E27FC236}">
                <a16:creationId xmlns:a16="http://schemas.microsoft.com/office/drawing/2014/main" xmlns="" id="{0EBFB8AC-E006-3B48-81F9-F50546B9ABE1}"/>
              </a:ext>
            </a:extLst>
          </p:cNvPr>
          <p:cNvGraphicFramePr>
            <a:graphicFrameLocks/>
          </p:cNvGraphicFramePr>
          <p:nvPr>
            <p:extLst>
              <p:ext uri="{D42A27DB-BD31-4B8C-83A1-F6EECF244321}">
                <p14:modId xmlns:p14="http://schemas.microsoft.com/office/powerpoint/2010/main" val="2604475400"/>
              </p:ext>
            </p:extLst>
          </p:nvPr>
        </p:nvGraphicFramePr>
        <p:xfrm>
          <a:off x="5341621" y="1711711"/>
          <a:ext cx="6029958" cy="4766421"/>
        </p:xfrm>
        <a:graphic>
          <a:graphicData uri="http://schemas.openxmlformats.org/drawingml/2006/chart">
            <c:chart xmlns:c="http://schemas.openxmlformats.org/drawingml/2006/chart" xmlns:r="http://schemas.openxmlformats.org/officeDocument/2006/relationships" r:id="rId3"/>
          </a:graphicData>
        </a:graphic>
      </p:graphicFrame>
      <p:sp>
        <p:nvSpPr>
          <p:cNvPr id="14" name="TextBox 13">
            <a:extLst>
              <a:ext uri="{FF2B5EF4-FFF2-40B4-BE49-F238E27FC236}">
                <a16:creationId xmlns:a16="http://schemas.microsoft.com/office/drawing/2014/main" xmlns="" id="{F3846273-750E-6E46-8FA1-0DB8A62C50A7}"/>
              </a:ext>
            </a:extLst>
          </p:cNvPr>
          <p:cNvSpPr txBox="1"/>
          <p:nvPr/>
        </p:nvSpPr>
        <p:spPr>
          <a:xfrm>
            <a:off x="5341621" y="1069383"/>
            <a:ext cx="6029958" cy="590931"/>
          </a:xfrm>
          <a:prstGeom prst="rect">
            <a:avLst/>
          </a:prstGeom>
          <a:noFill/>
        </p:spPr>
        <p:txBody>
          <a:bodyPr wrap="square" rtlCol="0">
            <a:spAutoFit/>
          </a:bodyPr>
          <a:lstStyle/>
          <a:p>
            <a:pPr algn="ctr">
              <a:lnSpc>
                <a:spcPct val="90000"/>
              </a:lnSpc>
            </a:pPr>
            <a:r>
              <a:rPr lang="en-US" b="1" dirty="0">
                <a:solidFill>
                  <a:srgbClr val="003971"/>
                </a:solidFill>
                <a:latin typeface="PT Sans" panose="020B0503020203020204" pitchFamily="34" charset="77"/>
              </a:rPr>
              <a:t>Percentage of persons with access to credit/loans, by type of loan and 5-year age groups (in %)</a:t>
            </a:r>
          </a:p>
        </p:txBody>
      </p:sp>
      <p:sp>
        <p:nvSpPr>
          <p:cNvPr id="15" name="Content Placeholder 1">
            <a:extLst>
              <a:ext uri="{FF2B5EF4-FFF2-40B4-BE49-F238E27FC236}">
                <a16:creationId xmlns:a16="http://schemas.microsoft.com/office/drawing/2014/main" xmlns="" id="{81B17A45-833B-734B-871B-D433A9B2BCCE}"/>
              </a:ext>
            </a:extLst>
          </p:cNvPr>
          <p:cNvSpPr>
            <a:spLocks noGrp="1"/>
          </p:cNvSpPr>
          <p:nvPr>
            <p:ph sz="half" idx="1"/>
          </p:nvPr>
        </p:nvSpPr>
        <p:spPr>
          <a:xfrm>
            <a:off x="584200" y="1930400"/>
            <a:ext cx="4318000" cy="4291052"/>
          </a:xfrm>
          <a:solidFill>
            <a:srgbClr val="003971">
              <a:alpha val="69804"/>
            </a:srgbClr>
          </a:solidFill>
        </p:spPr>
        <p:txBody>
          <a:bodyPr>
            <a:normAutofit fontScale="92500" lnSpcReduction="20000"/>
          </a:bodyPr>
          <a:lstStyle/>
          <a:p>
            <a:pPr marL="34299" indent="0">
              <a:buNone/>
            </a:pPr>
            <a:r>
              <a:rPr lang="en-US" sz="2200" b="1">
                <a:solidFill>
                  <a:schemeClr val="bg1"/>
                </a:solidFill>
              </a:rPr>
              <a:t>Challenges</a:t>
            </a:r>
          </a:p>
          <a:p>
            <a:pPr marL="34299" indent="0">
              <a:buNone/>
            </a:pPr>
            <a:r>
              <a:rPr lang="en-US" sz="2200" b="1">
                <a:solidFill>
                  <a:schemeClr val="bg1"/>
                </a:solidFill>
              </a:rPr>
              <a:t>Less than 50% of the total population of Ugandans access any form of credit </a:t>
            </a:r>
          </a:p>
          <a:p>
            <a:pPr marL="34299" indent="0">
              <a:buNone/>
            </a:pPr>
            <a:r>
              <a:rPr lang="en-US" sz="2200" b="1">
                <a:solidFill>
                  <a:schemeClr val="bg1"/>
                </a:solidFill>
              </a:rPr>
              <a:t>Access to credit reduces with age </a:t>
            </a:r>
          </a:p>
          <a:p>
            <a:pPr marL="34299" indent="0">
              <a:buNone/>
            </a:pPr>
            <a:endParaRPr lang="en-US" sz="2200" b="1">
              <a:solidFill>
                <a:schemeClr val="bg1"/>
              </a:solidFill>
            </a:endParaRPr>
          </a:p>
          <a:p>
            <a:pPr marL="34299" indent="0">
              <a:buNone/>
            </a:pPr>
            <a:r>
              <a:rPr lang="en-US" sz="2200" b="1" i="1">
                <a:solidFill>
                  <a:schemeClr val="bg1"/>
                </a:solidFill>
              </a:rPr>
              <a:t>Why? </a:t>
            </a:r>
            <a:endParaRPr lang="en-US" sz="2200" b="1">
              <a:solidFill>
                <a:schemeClr val="bg1"/>
              </a:solidFill>
            </a:endParaRPr>
          </a:p>
          <a:p>
            <a:pPr marL="342900" indent="-342900"/>
            <a:r>
              <a:rPr lang="en-US" sz="2200" b="1">
                <a:solidFill>
                  <a:schemeClr val="bg1"/>
                </a:solidFill>
              </a:rPr>
              <a:t>Denied access </a:t>
            </a:r>
            <a:r>
              <a:rPr lang="en-US" sz="2200">
                <a:solidFill>
                  <a:schemeClr val="bg1"/>
                </a:solidFill>
              </a:rPr>
              <a:t>to formal loans, savings and debt insurance</a:t>
            </a:r>
          </a:p>
          <a:p>
            <a:pPr marL="342900" indent="-342900"/>
            <a:r>
              <a:rPr lang="en-US" sz="2200">
                <a:solidFill>
                  <a:schemeClr val="bg1"/>
                </a:solidFill>
              </a:rPr>
              <a:t>Older persons </a:t>
            </a:r>
            <a:r>
              <a:rPr lang="en-US" sz="2200" b="1">
                <a:solidFill>
                  <a:schemeClr val="bg1"/>
                </a:solidFill>
              </a:rPr>
              <a:t>considered a credit risk</a:t>
            </a:r>
            <a:endParaRPr lang="en-US" sz="2200">
              <a:solidFill>
                <a:schemeClr val="bg1"/>
              </a:solidFill>
            </a:endParaRPr>
          </a:p>
          <a:p>
            <a:pPr marL="342900" indent="-342900"/>
            <a:r>
              <a:rPr lang="en-US" sz="2200" b="1">
                <a:solidFill>
                  <a:schemeClr val="bg1"/>
                </a:solidFill>
              </a:rPr>
              <a:t>Stereotyped as frail </a:t>
            </a:r>
            <a:r>
              <a:rPr lang="en-US" sz="2200">
                <a:solidFill>
                  <a:schemeClr val="bg1"/>
                </a:solidFill>
              </a:rPr>
              <a:t>and not economically active </a:t>
            </a:r>
          </a:p>
          <a:p>
            <a:endParaRPr lang="en-US" sz="2000"/>
          </a:p>
          <a:p>
            <a:pPr marL="34299" indent="0">
              <a:buNone/>
            </a:pPr>
            <a:endParaRPr lang="en-US" sz="2000" b="1">
              <a:solidFill>
                <a:schemeClr val="bg1"/>
              </a:solidFill>
            </a:endParaRPr>
          </a:p>
        </p:txBody>
      </p:sp>
    </p:spTree>
    <p:extLst>
      <p:ext uri="{BB962C8B-B14F-4D97-AF65-F5344CB8AC3E}">
        <p14:creationId xmlns:p14="http://schemas.microsoft.com/office/powerpoint/2010/main" val="2509199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DBB70B07-E31D-AE4B-84A7-E1AC3395E1E7}"/>
              </a:ext>
            </a:extLst>
          </p:cNvPr>
          <p:cNvSpPr>
            <a:spLocks noGrp="1"/>
          </p:cNvSpPr>
          <p:nvPr>
            <p:ph sz="half" idx="1"/>
          </p:nvPr>
        </p:nvSpPr>
        <p:spPr>
          <a:xfrm>
            <a:off x="1296538" y="1569493"/>
            <a:ext cx="3759918" cy="4343400"/>
          </a:xfrm>
          <a:solidFill>
            <a:srgbClr val="003971">
              <a:alpha val="69804"/>
            </a:srgbClr>
          </a:solidFill>
        </p:spPr>
        <p:txBody>
          <a:bodyPr>
            <a:normAutofit/>
          </a:bodyPr>
          <a:lstStyle/>
          <a:p>
            <a:pPr marL="34299" indent="0">
              <a:buNone/>
            </a:pPr>
            <a:r>
              <a:rPr lang="en-US" sz="2000" b="1">
                <a:solidFill>
                  <a:schemeClr val="bg1"/>
                </a:solidFill>
              </a:rPr>
              <a:t>Challenges for retirees from the formal sector, especially public services</a:t>
            </a:r>
          </a:p>
          <a:p>
            <a:r>
              <a:rPr lang="en-US" sz="2000">
                <a:solidFill>
                  <a:schemeClr val="bg1"/>
                </a:solidFill>
              </a:rPr>
              <a:t>Retirement age set at 60 years </a:t>
            </a:r>
          </a:p>
          <a:p>
            <a:r>
              <a:rPr lang="en-US" sz="2000">
                <a:solidFill>
                  <a:schemeClr val="bg1"/>
                </a:solidFill>
              </a:rPr>
              <a:t>Inadequate post-retirement orientation</a:t>
            </a:r>
          </a:p>
          <a:p>
            <a:r>
              <a:rPr lang="en-US" sz="2000">
                <a:solidFill>
                  <a:schemeClr val="bg1"/>
                </a:solidFill>
              </a:rPr>
              <a:t>Challenges in getting approved for public service pension</a:t>
            </a:r>
          </a:p>
          <a:p>
            <a:r>
              <a:rPr lang="en-US" sz="2000">
                <a:solidFill>
                  <a:schemeClr val="bg1"/>
                </a:solidFill>
              </a:rPr>
              <a:t>Government retirees unable to access Senior Citizen’s Grant</a:t>
            </a:r>
          </a:p>
        </p:txBody>
      </p:sp>
      <p:sp>
        <p:nvSpPr>
          <p:cNvPr id="3" name="Content Placeholder 2">
            <a:extLst>
              <a:ext uri="{FF2B5EF4-FFF2-40B4-BE49-F238E27FC236}">
                <a16:creationId xmlns:a16="http://schemas.microsoft.com/office/drawing/2014/main" xmlns="" id="{E5A65C82-6886-9F44-811B-B89A71D2617D}"/>
              </a:ext>
            </a:extLst>
          </p:cNvPr>
          <p:cNvSpPr>
            <a:spLocks noGrp="1"/>
          </p:cNvSpPr>
          <p:nvPr>
            <p:ph sz="half" idx="2"/>
          </p:nvPr>
        </p:nvSpPr>
        <p:spPr>
          <a:xfrm>
            <a:off x="5456420" y="1438977"/>
            <a:ext cx="6088417" cy="624432"/>
          </a:xfrm>
        </p:spPr>
        <p:txBody>
          <a:bodyPr/>
          <a:lstStyle/>
          <a:p>
            <a:pPr marL="34299" indent="0" algn="ctr">
              <a:buNone/>
            </a:pPr>
            <a:r>
              <a:rPr lang="en-US" b="1" dirty="0">
                <a:solidFill>
                  <a:srgbClr val="003971"/>
                </a:solidFill>
              </a:rPr>
              <a:t>Percentage of people living in households receiving any form of pensions </a:t>
            </a:r>
            <a:endParaRPr lang="en-US" dirty="0">
              <a:solidFill>
                <a:srgbClr val="003971"/>
              </a:solidFill>
            </a:endParaRPr>
          </a:p>
        </p:txBody>
      </p:sp>
      <p:sp>
        <p:nvSpPr>
          <p:cNvPr id="4" name="Title 3">
            <a:extLst>
              <a:ext uri="{FF2B5EF4-FFF2-40B4-BE49-F238E27FC236}">
                <a16:creationId xmlns:a16="http://schemas.microsoft.com/office/drawing/2014/main" xmlns="" id="{D632091A-0ABB-5044-9188-5C2BDA5DE502}"/>
              </a:ext>
            </a:extLst>
          </p:cNvPr>
          <p:cNvSpPr>
            <a:spLocks noGrp="1"/>
          </p:cNvSpPr>
          <p:nvPr>
            <p:ph type="title"/>
          </p:nvPr>
        </p:nvSpPr>
        <p:spPr/>
        <p:txBody>
          <a:bodyPr/>
          <a:lstStyle/>
          <a:p>
            <a:r>
              <a:rPr lang="en-US" dirty="0"/>
              <a:t>INCOME SECURITY for non-SCG RECIPIENTS</a:t>
            </a:r>
          </a:p>
        </p:txBody>
      </p:sp>
      <p:graphicFrame>
        <p:nvGraphicFramePr>
          <p:cNvPr id="6" name="Chart 5">
            <a:extLst>
              <a:ext uri="{FF2B5EF4-FFF2-40B4-BE49-F238E27FC236}">
                <a16:creationId xmlns:a16="http://schemas.microsoft.com/office/drawing/2014/main" xmlns="" id="{43EE4AA1-9706-944C-91BE-51556195F20D}"/>
              </a:ext>
            </a:extLst>
          </p:cNvPr>
          <p:cNvGraphicFramePr/>
          <p:nvPr>
            <p:extLst>
              <p:ext uri="{D42A27DB-BD31-4B8C-83A1-F6EECF244321}">
                <p14:modId xmlns:p14="http://schemas.microsoft.com/office/powerpoint/2010/main" val="4207612923"/>
              </p:ext>
            </p:extLst>
          </p:nvPr>
        </p:nvGraphicFramePr>
        <p:xfrm>
          <a:off x="5456420" y="2073521"/>
          <a:ext cx="6206882" cy="4297299"/>
        </p:xfrm>
        <a:graphic>
          <a:graphicData uri="http://schemas.openxmlformats.org/drawingml/2006/chart">
            <c:chart xmlns:c="http://schemas.openxmlformats.org/drawingml/2006/chart" xmlns:r="http://schemas.openxmlformats.org/officeDocument/2006/relationships" r:id="rId2"/>
          </a:graphicData>
        </a:graphic>
      </p:graphicFrame>
      <p:cxnSp>
        <p:nvCxnSpPr>
          <p:cNvPr id="8" name="Straight Connector 7">
            <a:extLst>
              <a:ext uri="{FF2B5EF4-FFF2-40B4-BE49-F238E27FC236}">
                <a16:creationId xmlns:a16="http://schemas.microsoft.com/office/drawing/2014/main" xmlns="" id="{B4B6E89D-4C7F-6E40-B1AB-2E2867C93A39}"/>
              </a:ext>
            </a:extLst>
          </p:cNvPr>
          <p:cNvCxnSpPr/>
          <p:nvPr/>
        </p:nvCxnSpPr>
        <p:spPr>
          <a:xfrm>
            <a:off x="5456420" y="1438977"/>
            <a:ext cx="0" cy="5419023"/>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166775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4861C49-E0FD-7044-B361-AD45F98BAB1D}"/>
              </a:ext>
            </a:extLst>
          </p:cNvPr>
          <p:cNvSpPr>
            <a:spLocks noGrp="1"/>
          </p:cNvSpPr>
          <p:nvPr>
            <p:ph sz="half" idx="1"/>
          </p:nvPr>
        </p:nvSpPr>
        <p:spPr>
          <a:xfrm>
            <a:off x="604013" y="1715938"/>
            <a:ext cx="4709960" cy="4343400"/>
          </a:xfrm>
          <a:solidFill>
            <a:srgbClr val="003971">
              <a:alpha val="69804"/>
            </a:srgbClr>
          </a:solidFill>
        </p:spPr>
        <p:txBody>
          <a:bodyPr>
            <a:normAutofit lnSpcReduction="10000"/>
          </a:bodyPr>
          <a:lstStyle/>
          <a:p>
            <a:pPr marL="34299" indent="0">
              <a:buNone/>
            </a:pPr>
            <a:r>
              <a:rPr lang="en-US" sz="2000" b="1" dirty="0">
                <a:solidFill>
                  <a:schemeClr val="bg1"/>
                </a:solidFill>
              </a:rPr>
              <a:t>The SCG is documented to improve children’s schooling and nutrition, boost local economies and provide additional income to entire households</a:t>
            </a:r>
          </a:p>
          <a:p>
            <a:pPr marL="34299" indent="0">
              <a:buNone/>
            </a:pPr>
            <a:r>
              <a:rPr lang="en-US" sz="2000" b="1" dirty="0">
                <a:solidFill>
                  <a:schemeClr val="bg1"/>
                </a:solidFill>
              </a:rPr>
              <a:t>For SCG recipients, the likelihood of being in poverty dropped by almost 18 percentage points</a:t>
            </a:r>
          </a:p>
          <a:p>
            <a:pPr marL="34299" indent="0">
              <a:buNone/>
            </a:pPr>
            <a:r>
              <a:rPr lang="en-US" sz="2000" dirty="0">
                <a:solidFill>
                  <a:schemeClr val="bg1"/>
                </a:solidFill>
              </a:rPr>
              <a:t>The </a:t>
            </a:r>
            <a:r>
              <a:rPr lang="en-US" sz="2000" b="1" dirty="0">
                <a:solidFill>
                  <a:schemeClr val="bg1"/>
                </a:solidFill>
              </a:rPr>
              <a:t>poverty rate among recipient households would fall by 21% </a:t>
            </a:r>
            <a:r>
              <a:rPr lang="en-US" sz="2000" dirty="0">
                <a:solidFill>
                  <a:schemeClr val="bg1"/>
                </a:solidFill>
              </a:rPr>
              <a:t>if</a:t>
            </a:r>
            <a:r>
              <a:rPr lang="en-US" sz="2000" b="1" dirty="0">
                <a:solidFill>
                  <a:schemeClr val="bg1"/>
                </a:solidFill>
              </a:rPr>
              <a:t> everyone over-65 years </a:t>
            </a:r>
            <a:r>
              <a:rPr lang="en-US" sz="2000" dirty="0">
                <a:solidFill>
                  <a:schemeClr val="bg1"/>
                </a:solidFill>
              </a:rPr>
              <a:t>were to receive the SCG </a:t>
            </a:r>
          </a:p>
          <a:p>
            <a:pPr marL="34299" indent="0">
              <a:buNone/>
            </a:pPr>
            <a:r>
              <a:rPr lang="en-US" sz="2000" b="1" dirty="0">
                <a:solidFill>
                  <a:schemeClr val="bg1"/>
                </a:solidFill>
              </a:rPr>
              <a:t>The poverty rate among recipient households would fall by 33%, </a:t>
            </a:r>
            <a:r>
              <a:rPr lang="en-US" sz="2000" dirty="0">
                <a:solidFill>
                  <a:schemeClr val="bg1"/>
                </a:solidFill>
              </a:rPr>
              <a:t>if the SCG were raised to </a:t>
            </a:r>
            <a:r>
              <a:rPr lang="en-US" sz="2000" b="1" dirty="0">
                <a:solidFill>
                  <a:schemeClr val="bg1"/>
                </a:solidFill>
              </a:rPr>
              <a:t>UGX 40,000 per month</a:t>
            </a:r>
          </a:p>
          <a:p>
            <a:pPr marL="34299" indent="0">
              <a:buNone/>
            </a:pPr>
            <a:endParaRPr lang="en-US" sz="2000" b="1" dirty="0">
              <a:solidFill>
                <a:schemeClr val="bg1"/>
              </a:solidFill>
            </a:endParaRPr>
          </a:p>
        </p:txBody>
      </p:sp>
      <p:sp>
        <p:nvSpPr>
          <p:cNvPr id="4" name="Title 3">
            <a:extLst>
              <a:ext uri="{FF2B5EF4-FFF2-40B4-BE49-F238E27FC236}">
                <a16:creationId xmlns:a16="http://schemas.microsoft.com/office/drawing/2014/main" xmlns="" id="{56F5057A-DF28-924D-BC67-000D39CE37C6}"/>
              </a:ext>
            </a:extLst>
          </p:cNvPr>
          <p:cNvSpPr>
            <a:spLocks noGrp="1"/>
          </p:cNvSpPr>
          <p:nvPr>
            <p:ph type="title"/>
          </p:nvPr>
        </p:nvSpPr>
        <p:spPr/>
        <p:txBody>
          <a:bodyPr/>
          <a:lstStyle/>
          <a:p>
            <a:r>
              <a:rPr lang="en-US"/>
              <a:t>SENIOR CITIZENS’ GRANT: ACHIEVEMENTS</a:t>
            </a:r>
          </a:p>
        </p:txBody>
      </p:sp>
      <p:pic>
        <p:nvPicPr>
          <p:cNvPr id="6" name="Picture 5">
            <a:extLst>
              <a:ext uri="{FF2B5EF4-FFF2-40B4-BE49-F238E27FC236}">
                <a16:creationId xmlns:a16="http://schemas.microsoft.com/office/drawing/2014/main" xmlns="" id="{2AED6E51-2CA7-A243-827F-D80F9A4A01C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913580" y="2001921"/>
            <a:ext cx="5689692" cy="4095328"/>
          </a:xfrm>
          <a:prstGeom prst="rect">
            <a:avLst/>
          </a:prstGeom>
        </p:spPr>
      </p:pic>
      <p:sp>
        <p:nvSpPr>
          <p:cNvPr id="7" name="Content Placeholder 2">
            <a:extLst>
              <a:ext uri="{FF2B5EF4-FFF2-40B4-BE49-F238E27FC236}">
                <a16:creationId xmlns:a16="http://schemas.microsoft.com/office/drawing/2014/main" xmlns="" id="{AD5EF3F8-94FC-AC46-A2E9-F306F9360B60}"/>
              </a:ext>
            </a:extLst>
          </p:cNvPr>
          <p:cNvSpPr txBox="1">
            <a:spLocks/>
          </p:cNvSpPr>
          <p:nvPr/>
        </p:nvSpPr>
        <p:spPr>
          <a:xfrm>
            <a:off x="5913580" y="1377489"/>
            <a:ext cx="6088417" cy="624432"/>
          </a:xfrm>
          <a:prstGeom prst="rect">
            <a:avLst/>
          </a:prstGeom>
        </p:spPr>
        <p:txBody>
          <a:bodyPr vert="horz" lIns="91440" tIns="45720" rIns="91440" bIns="45720" rtlCol="0">
            <a:normAutofit/>
          </a:bodyPr>
          <a:lstStyle>
            <a:lvl1pPr marL="205795" indent="-171496" algn="l" defTabSz="685983" rtl="0" eaLnBrk="1" latinLnBrk="0" hangingPunct="1">
              <a:lnSpc>
                <a:spcPct val="90000"/>
              </a:lnSpc>
              <a:spcBef>
                <a:spcPts val="1350"/>
              </a:spcBef>
              <a:buClr>
                <a:srgbClr val="2EA8DC"/>
              </a:buClr>
              <a:buSzPct val="100000"/>
              <a:buFont typeface="Arial" pitchFamily="34" charset="0"/>
              <a:buChar char="•"/>
              <a:defRPr sz="1800" kern="1200">
                <a:solidFill>
                  <a:schemeClr val="tx1"/>
                </a:solidFill>
                <a:latin typeface="PT Sans" panose="020B0503020203020204" pitchFamily="34" charset="77"/>
                <a:ea typeface="+mn-ea"/>
                <a:cs typeface="+mn-cs"/>
              </a:defRPr>
            </a:lvl1pPr>
            <a:lvl2pPr marL="377291" indent="-171496" algn="l" defTabSz="685983" rtl="0" eaLnBrk="1" latinLnBrk="0" hangingPunct="1">
              <a:lnSpc>
                <a:spcPct val="90000"/>
              </a:lnSpc>
              <a:spcBef>
                <a:spcPts val="450"/>
              </a:spcBef>
              <a:buClr>
                <a:srgbClr val="2EA8DC"/>
              </a:buClr>
              <a:buSzPct val="100000"/>
              <a:buFont typeface="Arial" pitchFamily="34" charset="0"/>
              <a:buChar char="•"/>
              <a:defRPr sz="1500" kern="1200">
                <a:solidFill>
                  <a:schemeClr val="tx1"/>
                </a:solidFill>
                <a:latin typeface="PT Sans" panose="020B0503020203020204" pitchFamily="34" charset="77"/>
                <a:ea typeface="+mn-ea"/>
                <a:cs typeface="+mn-cs"/>
              </a:defRPr>
            </a:lvl2pPr>
            <a:lvl3pPr marL="548786" indent="-171496" algn="l" defTabSz="685983" rtl="0" eaLnBrk="1" latinLnBrk="0" hangingPunct="1">
              <a:lnSpc>
                <a:spcPct val="90000"/>
              </a:lnSpc>
              <a:spcBef>
                <a:spcPts val="450"/>
              </a:spcBef>
              <a:buClr>
                <a:srgbClr val="2EA8DC"/>
              </a:buClr>
              <a:buSzPct val="100000"/>
              <a:buFont typeface="Arial" pitchFamily="34" charset="0"/>
              <a:buChar char="•"/>
              <a:defRPr sz="1350" kern="1200">
                <a:solidFill>
                  <a:schemeClr val="tx1"/>
                </a:solidFill>
                <a:latin typeface="PT Sans" panose="020B0503020203020204" pitchFamily="34" charset="77"/>
                <a:ea typeface="+mn-ea"/>
                <a:cs typeface="+mn-cs"/>
              </a:defRPr>
            </a:lvl3pPr>
            <a:lvl4pPr marL="720282"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4pPr>
            <a:lvl5pPr marL="891778"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lgn="ctr">
              <a:buFont typeface="Arial" pitchFamily="34" charset="0"/>
              <a:buNone/>
            </a:pPr>
            <a:r>
              <a:rPr lang="en-GB" b="1" dirty="0">
                <a:solidFill>
                  <a:srgbClr val="003971"/>
                </a:solidFill>
              </a:rPr>
              <a:t>Illustration of difference-in-difference of poverty rates between SCG beneficiaries and comparison group</a:t>
            </a:r>
            <a:endParaRPr lang="en-US" dirty="0">
              <a:solidFill>
                <a:srgbClr val="003971"/>
              </a:solidFill>
            </a:endParaRPr>
          </a:p>
        </p:txBody>
      </p:sp>
      <p:cxnSp>
        <p:nvCxnSpPr>
          <p:cNvPr id="11" name="Straight Connector 10">
            <a:extLst>
              <a:ext uri="{FF2B5EF4-FFF2-40B4-BE49-F238E27FC236}">
                <a16:creationId xmlns:a16="http://schemas.microsoft.com/office/drawing/2014/main" xmlns="" id="{4ECF02DA-224D-534F-BC36-E55F1B9C13D6}"/>
              </a:ext>
            </a:extLst>
          </p:cNvPr>
          <p:cNvCxnSpPr>
            <a:cxnSpLocks/>
          </p:cNvCxnSpPr>
          <p:nvPr/>
        </p:nvCxnSpPr>
        <p:spPr>
          <a:xfrm>
            <a:off x="5913580" y="1377489"/>
            <a:ext cx="0" cy="5480511"/>
          </a:xfrm>
          <a:prstGeom prst="line">
            <a:avLst/>
          </a:prstGeom>
          <a:ln w="28575">
            <a:solidFill>
              <a:srgbClr val="00397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230628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905D4B22-9230-0742-94E8-DC5FD1E3CA49}"/>
              </a:ext>
            </a:extLst>
          </p:cNvPr>
          <p:cNvSpPr>
            <a:spLocks noGrp="1"/>
          </p:cNvSpPr>
          <p:nvPr>
            <p:ph type="title"/>
          </p:nvPr>
        </p:nvSpPr>
        <p:spPr/>
        <p:txBody>
          <a:bodyPr>
            <a:normAutofit/>
          </a:bodyPr>
          <a:lstStyle/>
          <a:p>
            <a:r>
              <a:rPr lang="en-US" dirty="0"/>
              <a:t>the senior citizens’ grant: challenges</a:t>
            </a:r>
          </a:p>
        </p:txBody>
      </p:sp>
      <p:pic>
        <p:nvPicPr>
          <p:cNvPr id="5" name="picture">
            <a:extLst>
              <a:ext uri="{FF2B5EF4-FFF2-40B4-BE49-F238E27FC236}">
                <a16:creationId xmlns:a16="http://schemas.microsoft.com/office/drawing/2014/main" xmlns="" id="{7ED56193-7E84-5C40-8F16-1E52B9FEECAA}"/>
              </a:ext>
            </a:extLst>
          </p:cNvPr>
          <p:cNvPicPr/>
          <p:nvPr/>
        </p:nvPicPr>
        <p:blipFill>
          <a:blip r:embed="rId2">
            <a:extLst>
              <a:ext uri="{28A0092B-C50C-407E-A947-70E740481C1C}">
                <a14:useLocalDpi xmlns:a14="http://schemas.microsoft.com/office/drawing/2010/main" val="0"/>
              </a:ext>
            </a:extLst>
          </a:blip>
          <a:stretch>
            <a:fillRect/>
          </a:stretch>
        </p:blipFill>
        <p:spPr>
          <a:xfrm>
            <a:off x="4559300" y="1633929"/>
            <a:ext cx="6638352" cy="4568044"/>
          </a:xfrm>
          <a:prstGeom prst="rect">
            <a:avLst/>
          </a:prstGeom>
        </p:spPr>
      </p:pic>
      <p:sp>
        <p:nvSpPr>
          <p:cNvPr id="3" name="TextBox 2">
            <a:extLst>
              <a:ext uri="{FF2B5EF4-FFF2-40B4-BE49-F238E27FC236}">
                <a16:creationId xmlns:a16="http://schemas.microsoft.com/office/drawing/2014/main" xmlns="" id="{9B28B4D0-A24E-EB49-BE5D-8EEFA9129BA3}"/>
              </a:ext>
            </a:extLst>
          </p:cNvPr>
          <p:cNvSpPr txBox="1"/>
          <p:nvPr/>
        </p:nvSpPr>
        <p:spPr>
          <a:xfrm>
            <a:off x="584616" y="2094147"/>
            <a:ext cx="3974684" cy="1754326"/>
          </a:xfrm>
          <a:prstGeom prst="rect">
            <a:avLst/>
          </a:prstGeom>
          <a:solidFill>
            <a:schemeClr val="bg1">
              <a:lumMod val="95000"/>
              <a:alpha val="69804"/>
            </a:schemeClr>
          </a:solidFill>
          <a:ln w="28575">
            <a:solidFill>
              <a:srgbClr val="003971"/>
            </a:solidFill>
          </a:ln>
        </p:spPr>
        <p:txBody>
          <a:bodyPr wrap="square" rtlCol="0">
            <a:spAutoFit/>
          </a:bodyPr>
          <a:lstStyle/>
          <a:p>
            <a:pPr algn="ctr">
              <a:lnSpc>
                <a:spcPct val="90000"/>
              </a:lnSpc>
            </a:pPr>
            <a:r>
              <a:rPr lang="en-GB" sz="2000" dirty="0">
                <a:solidFill>
                  <a:schemeClr val="tx1">
                    <a:lumMod val="75000"/>
                    <a:lumOff val="25000"/>
                  </a:schemeClr>
                </a:solidFill>
                <a:latin typeface="PT Sans" panose="020B0503020203020204" pitchFamily="34" charset="77"/>
              </a:rPr>
              <a:t>PILOT DISTRICTS</a:t>
            </a:r>
          </a:p>
          <a:p>
            <a:pPr>
              <a:lnSpc>
                <a:spcPct val="90000"/>
              </a:lnSpc>
            </a:pPr>
            <a:r>
              <a:rPr lang="en-GB" sz="2000" b="1" dirty="0">
                <a:solidFill>
                  <a:srgbClr val="003971"/>
                </a:solidFill>
                <a:latin typeface="PT Sans" panose="020B0503020203020204" pitchFamily="34" charset="77"/>
              </a:rPr>
              <a:t>Over 60%</a:t>
            </a:r>
            <a:r>
              <a:rPr lang="en-GB" sz="2000" dirty="0">
                <a:solidFill>
                  <a:srgbClr val="003971"/>
                </a:solidFill>
                <a:latin typeface="PT Sans" panose="020B0503020203020204" pitchFamily="34" charset="77"/>
              </a:rPr>
              <a:t> </a:t>
            </a:r>
            <a:r>
              <a:rPr lang="en-GB" sz="2000" dirty="0">
                <a:solidFill>
                  <a:schemeClr val="tx1">
                    <a:lumMod val="75000"/>
                    <a:lumOff val="25000"/>
                  </a:schemeClr>
                </a:solidFill>
                <a:latin typeface="PT Sans" panose="020B0503020203020204" pitchFamily="34" charset="77"/>
              </a:rPr>
              <a:t>of older persons across pilot districts are </a:t>
            </a:r>
            <a:r>
              <a:rPr lang="en-GB" sz="2000" b="1" dirty="0">
                <a:solidFill>
                  <a:srgbClr val="003971"/>
                </a:solidFill>
                <a:latin typeface="PT Sans" panose="020B0503020203020204" pitchFamily="34" charset="77"/>
              </a:rPr>
              <a:t>receiving the pension </a:t>
            </a:r>
          </a:p>
          <a:p>
            <a:pPr>
              <a:lnSpc>
                <a:spcPct val="90000"/>
              </a:lnSpc>
            </a:pPr>
            <a:r>
              <a:rPr lang="en-GB" sz="2000" b="1" dirty="0">
                <a:solidFill>
                  <a:srgbClr val="003971"/>
                </a:solidFill>
                <a:latin typeface="PT Sans" panose="020B0503020203020204" pitchFamily="34" charset="77"/>
              </a:rPr>
              <a:t>Over 80% </a:t>
            </a:r>
            <a:r>
              <a:rPr lang="en-GB" sz="2000" dirty="0">
                <a:solidFill>
                  <a:schemeClr val="tx1">
                    <a:lumMod val="75000"/>
                    <a:lumOff val="25000"/>
                  </a:schemeClr>
                </a:solidFill>
                <a:latin typeface="PT Sans" panose="020B0503020203020204" pitchFamily="34" charset="77"/>
              </a:rPr>
              <a:t>of older persons targeted in </a:t>
            </a:r>
            <a:r>
              <a:rPr lang="en-GB" sz="2000" b="1" dirty="0">
                <a:solidFill>
                  <a:srgbClr val="003971"/>
                </a:solidFill>
                <a:latin typeface="PT Sans" panose="020B0503020203020204" pitchFamily="34" charset="77"/>
              </a:rPr>
              <a:t>10 of the pilot districts </a:t>
            </a:r>
            <a:endParaRPr lang="en-US" sz="2000" b="1" dirty="0">
              <a:solidFill>
                <a:srgbClr val="003971"/>
              </a:solidFill>
              <a:latin typeface="PT Sans" panose="020B0503020203020204" pitchFamily="34" charset="77"/>
            </a:endParaRPr>
          </a:p>
        </p:txBody>
      </p:sp>
      <p:sp>
        <p:nvSpPr>
          <p:cNvPr id="6" name="TextBox 5">
            <a:extLst>
              <a:ext uri="{FF2B5EF4-FFF2-40B4-BE49-F238E27FC236}">
                <a16:creationId xmlns:a16="http://schemas.microsoft.com/office/drawing/2014/main" xmlns="" id="{8705A273-2076-1D4B-932E-0455C9AF7A31}"/>
              </a:ext>
            </a:extLst>
          </p:cNvPr>
          <p:cNvSpPr txBox="1"/>
          <p:nvPr/>
        </p:nvSpPr>
        <p:spPr>
          <a:xfrm>
            <a:off x="584616" y="4596239"/>
            <a:ext cx="3974684" cy="923330"/>
          </a:xfrm>
          <a:prstGeom prst="rect">
            <a:avLst/>
          </a:prstGeom>
          <a:solidFill>
            <a:schemeClr val="bg1">
              <a:lumMod val="95000"/>
            </a:schemeClr>
          </a:solidFill>
          <a:ln w="28575">
            <a:solidFill>
              <a:srgbClr val="F05D3B"/>
            </a:solidFill>
          </a:ln>
        </p:spPr>
        <p:txBody>
          <a:bodyPr wrap="square" rtlCol="0">
            <a:spAutoFit/>
          </a:bodyPr>
          <a:lstStyle/>
          <a:p>
            <a:pPr algn="ctr">
              <a:lnSpc>
                <a:spcPct val="90000"/>
              </a:lnSpc>
            </a:pPr>
            <a:r>
              <a:rPr lang="en-GB" sz="2000" dirty="0">
                <a:latin typeface="PT Sans" panose="020B0503020203020204" pitchFamily="34" charset="77"/>
              </a:rPr>
              <a:t>ROLL OUT DISTRICTS</a:t>
            </a:r>
          </a:p>
          <a:p>
            <a:pPr>
              <a:lnSpc>
                <a:spcPct val="90000"/>
              </a:lnSpc>
            </a:pPr>
            <a:r>
              <a:rPr lang="en-GB" sz="2000" b="1" dirty="0">
                <a:latin typeface="PT Sans" panose="020B0503020203020204" pitchFamily="34" charset="77"/>
              </a:rPr>
              <a:t>Less than 40% </a:t>
            </a:r>
            <a:r>
              <a:rPr lang="en-GB" sz="2000" dirty="0">
                <a:latin typeface="PT Sans" panose="020B0503020203020204" pitchFamily="34" charset="77"/>
              </a:rPr>
              <a:t>of older persons being targeted</a:t>
            </a:r>
            <a:r>
              <a:rPr lang="en-GB" sz="2000" b="1" dirty="0">
                <a:latin typeface="PT Sans" panose="020B0503020203020204" pitchFamily="34" charset="77"/>
              </a:rPr>
              <a:t> in roll out districts </a:t>
            </a:r>
          </a:p>
        </p:txBody>
      </p:sp>
    </p:spTree>
    <p:extLst>
      <p:ext uri="{BB962C8B-B14F-4D97-AF65-F5344CB8AC3E}">
        <p14:creationId xmlns:p14="http://schemas.microsoft.com/office/powerpoint/2010/main" val="29052192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xmlns="" id="{5F06B545-8946-B54D-B082-F5538D6654CA}"/>
              </a:ext>
            </a:extLst>
          </p:cNvPr>
          <p:cNvPicPr>
            <a:picLocks noChangeAspect="1"/>
          </p:cNvPicPr>
          <p:nvPr/>
        </p:nvPicPr>
        <p:blipFill>
          <a:blip r:embed="rId2">
            <a:alphaModFix amt="70000"/>
            <a:extLst>
              <a:ext uri="{28A0092B-C50C-407E-A947-70E740481C1C}">
                <a14:useLocalDpi xmlns:a14="http://schemas.microsoft.com/office/drawing/2010/main" val="0"/>
              </a:ext>
            </a:extLst>
          </a:blip>
          <a:stretch>
            <a:fillRect/>
          </a:stretch>
        </p:blipFill>
        <p:spPr>
          <a:xfrm>
            <a:off x="1612276" y="-4997"/>
            <a:ext cx="9150662" cy="6862997"/>
          </a:xfrm>
          <a:prstGeom prst="rect">
            <a:avLst/>
          </a:prstGeom>
        </p:spPr>
      </p:pic>
      <p:sp>
        <p:nvSpPr>
          <p:cNvPr id="5" name="Rectangle 4">
            <a:extLst>
              <a:ext uri="{FF2B5EF4-FFF2-40B4-BE49-F238E27FC236}">
                <a16:creationId xmlns:a16="http://schemas.microsoft.com/office/drawing/2014/main" xmlns="" id="{CF076CBC-9FE4-0344-9DF7-36E63107E48F}"/>
              </a:ext>
            </a:extLst>
          </p:cNvPr>
          <p:cNvSpPr/>
          <p:nvPr/>
        </p:nvSpPr>
        <p:spPr>
          <a:xfrm>
            <a:off x="2788169" y="5683415"/>
            <a:ext cx="9403829" cy="794744"/>
          </a:xfrm>
          <a:prstGeom prst="rect">
            <a:avLst/>
          </a:prstGeom>
          <a:solidFill>
            <a:srgbClr val="0266A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6" name="Title 1">
            <a:extLst>
              <a:ext uri="{FF2B5EF4-FFF2-40B4-BE49-F238E27FC236}">
                <a16:creationId xmlns:a16="http://schemas.microsoft.com/office/drawing/2014/main" xmlns="" id="{F7E46F86-AFB7-A04E-B48C-6EC7E8E6D210}"/>
              </a:ext>
            </a:extLst>
          </p:cNvPr>
          <p:cNvSpPr txBox="1">
            <a:spLocks/>
          </p:cNvSpPr>
          <p:nvPr/>
        </p:nvSpPr>
        <p:spPr>
          <a:xfrm>
            <a:off x="2788169" y="5701077"/>
            <a:ext cx="9403831" cy="794745"/>
          </a:xfrm>
          <a:prstGeom prst="rect">
            <a:avLst/>
          </a:prstGeom>
        </p:spPr>
        <p:txBody>
          <a:bodyPr/>
          <a:lstStyle>
            <a:lvl1pPr algn="l" defTabSz="685983" rtl="0" eaLnBrk="1" latinLnBrk="0" hangingPunct="1">
              <a:lnSpc>
                <a:spcPct val="90000"/>
              </a:lnSpc>
              <a:spcBef>
                <a:spcPct val="0"/>
              </a:spcBef>
              <a:buNone/>
              <a:defRPr sz="3001" b="1" kern="1200" cap="all" baseline="0">
                <a:solidFill>
                  <a:schemeClr val="bg1"/>
                </a:solidFill>
                <a:latin typeface="PT Sans" panose="020B0503020203020204" pitchFamily="34" charset="77"/>
                <a:ea typeface="+mj-ea"/>
                <a:cs typeface="+mj-cs"/>
              </a:defRPr>
            </a:lvl1pPr>
          </a:lstStyle>
          <a:p>
            <a:r>
              <a:rPr lang="en-US" sz="4000"/>
              <a:t>Key takeaways</a:t>
            </a:r>
          </a:p>
        </p:txBody>
      </p:sp>
      <p:cxnSp>
        <p:nvCxnSpPr>
          <p:cNvPr id="7" name="Straight Connector 6">
            <a:extLst>
              <a:ext uri="{FF2B5EF4-FFF2-40B4-BE49-F238E27FC236}">
                <a16:creationId xmlns:a16="http://schemas.microsoft.com/office/drawing/2014/main" xmlns="" id="{EA613C1F-6C25-5D45-AD0A-49B23CB87F4B}"/>
              </a:ext>
            </a:extLst>
          </p:cNvPr>
          <p:cNvCxnSpPr>
            <a:cxnSpLocks/>
          </p:cNvCxnSpPr>
          <p:nvPr/>
        </p:nvCxnSpPr>
        <p:spPr>
          <a:xfrm>
            <a:off x="2772353" y="5683414"/>
            <a:ext cx="0" cy="794745"/>
          </a:xfrm>
          <a:prstGeom prst="line">
            <a:avLst/>
          </a:prstGeom>
          <a:ln w="50800">
            <a:solidFill>
              <a:srgbClr val="F05D3B"/>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7982752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115DD42B-A69E-B44C-B4D2-C64520BFE062}"/>
              </a:ext>
            </a:extLst>
          </p:cNvPr>
          <p:cNvSpPr>
            <a:spLocks noGrp="1"/>
          </p:cNvSpPr>
          <p:nvPr>
            <p:ph sz="half" idx="1"/>
          </p:nvPr>
        </p:nvSpPr>
        <p:spPr>
          <a:xfrm>
            <a:off x="1998954" y="1540708"/>
            <a:ext cx="8075293" cy="4620250"/>
          </a:xfrm>
          <a:solidFill>
            <a:srgbClr val="003971">
              <a:alpha val="69804"/>
            </a:srgbClr>
          </a:solidFill>
        </p:spPr>
        <p:txBody>
          <a:bodyPr>
            <a:normAutofit fontScale="92500" lnSpcReduction="20000"/>
          </a:bodyPr>
          <a:lstStyle/>
          <a:p>
            <a:pPr marL="285750" indent="-285750" defTabSz="914400" eaLnBrk="0" fontAlgn="base" hangingPunct="0">
              <a:lnSpc>
                <a:spcPct val="100000"/>
              </a:lnSpc>
              <a:spcBef>
                <a:spcPct val="0"/>
              </a:spcBef>
              <a:spcAft>
                <a:spcPct val="0"/>
              </a:spcAft>
              <a:buClrTx/>
              <a:buSzTx/>
            </a:pPr>
            <a:endParaRPr lang="en-GB" altLang="en-US" sz="1500" b="1" dirty="0">
              <a:solidFill>
                <a:schemeClr val="bg1"/>
              </a:solidFill>
              <a:ea typeface="Calibri" panose="020F0502020204030204" pitchFamily="34" charset="0"/>
              <a:cs typeface="Calibri" panose="020F0502020204030204" pitchFamily="34"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Calibri" panose="020F0502020204030204" pitchFamily="34" charset="0"/>
              </a:rPr>
              <a:t>Support active ageing: integrated service provision</a:t>
            </a:r>
          </a:p>
          <a:p>
            <a:pPr marL="342900" indent="-342900" defTabSz="914400" eaLnBrk="0" fontAlgn="base" hangingPunct="0">
              <a:lnSpc>
                <a:spcPct val="100000"/>
              </a:lnSpc>
              <a:spcBef>
                <a:spcPct val="0"/>
              </a:spcBef>
              <a:spcAft>
                <a:spcPct val="0"/>
              </a:spcAft>
              <a:buClrTx/>
              <a:buSzTx/>
            </a:pPr>
            <a:endParaRPr lang="en-GB" altLang="en-US" sz="2500" b="1" dirty="0">
              <a:solidFill>
                <a:schemeClr val="bg1"/>
              </a:solidFill>
              <a:ea typeface="Calibri" panose="020F0502020204030204" pitchFamily="34" charset="0"/>
              <a:cs typeface="Calibri" panose="020F0502020204030204" pitchFamily="34"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Calibri" panose="020F0502020204030204" pitchFamily="34" charset="0"/>
              </a:rPr>
              <a:t>Addressing age-based discrimination in services</a:t>
            </a:r>
          </a:p>
          <a:p>
            <a:pPr marL="342900" indent="-342900" defTabSz="914400" eaLnBrk="0" fontAlgn="base" hangingPunct="0">
              <a:lnSpc>
                <a:spcPct val="100000"/>
              </a:lnSpc>
              <a:spcBef>
                <a:spcPct val="0"/>
              </a:spcBef>
              <a:spcAft>
                <a:spcPct val="0"/>
              </a:spcAft>
              <a:buClrTx/>
              <a:buSzTx/>
            </a:pPr>
            <a:endParaRPr lang="en-GB" altLang="en-US" sz="2500" b="1" dirty="0">
              <a:solidFill>
                <a:schemeClr val="bg1"/>
              </a:solidFill>
              <a:ea typeface="Calibri" panose="020F0502020204030204" pitchFamily="34" charset="0"/>
              <a:cs typeface="Times New Roman" panose="02020603050405020304" pitchFamily="18"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Times New Roman" panose="02020603050405020304" pitchFamily="18" charset="0"/>
              </a:rPr>
              <a:t>Implementing a universal old age pension</a:t>
            </a:r>
          </a:p>
          <a:p>
            <a:pPr marL="342900" indent="-342900" defTabSz="914400" eaLnBrk="0" fontAlgn="base" hangingPunct="0">
              <a:lnSpc>
                <a:spcPct val="100000"/>
              </a:lnSpc>
              <a:spcBef>
                <a:spcPct val="0"/>
              </a:spcBef>
              <a:spcAft>
                <a:spcPct val="0"/>
              </a:spcAft>
              <a:buClrTx/>
              <a:buSzTx/>
            </a:pPr>
            <a:endParaRPr lang="en-GB" altLang="en-US" sz="2500" b="1" dirty="0">
              <a:solidFill>
                <a:schemeClr val="bg1"/>
              </a:solidFill>
              <a:ea typeface="Calibri" panose="020F0502020204030204" pitchFamily="34" charset="0"/>
              <a:cs typeface="Calibri" panose="020F0502020204030204" pitchFamily="34"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Calibri" panose="020F0502020204030204" pitchFamily="34" charset="0"/>
              </a:rPr>
              <a:t>Life cycle approach to social protection</a:t>
            </a:r>
          </a:p>
          <a:p>
            <a:pPr marL="342900" indent="-342900" defTabSz="914400" eaLnBrk="0" fontAlgn="base" hangingPunct="0">
              <a:lnSpc>
                <a:spcPct val="100000"/>
              </a:lnSpc>
              <a:spcBef>
                <a:spcPct val="0"/>
              </a:spcBef>
              <a:spcAft>
                <a:spcPct val="0"/>
              </a:spcAft>
              <a:buClrTx/>
              <a:buSzTx/>
            </a:pPr>
            <a:endParaRPr lang="en-GB" altLang="en-US" sz="2500" dirty="0">
              <a:solidFill>
                <a:schemeClr val="bg1"/>
              </a:solidFill>
              <a:ea typeface="Calibri" panose="020F0502020204030204" pitchFamily="34" charset="0"/>
              <a:cs typeface="Times New Roman" panose="02020603050405020304" pitchFamily="18"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Times New Roman" panose="02020603050405020304" pitchFamily="18" charset="0"/>
              </a:rPr>
              <a:t>Improving health care for older persons</a:t>
            </a:r>
          </a:p>
          <a:p>
            <a:pPr marL="342900" indent="-342900" defTabSz="914400" eaLnBrk="0" fontAlgn="base" hangingPunct="0">
              <a:lnSpc>
                <a:spcPct val="100000"/>
              </a:lnSpc>
              <a:spcBef>
                <a:spcPct val="0"/>
              </a:spcBef>
              <a:spcAft>
                <a:spcPct val="0"/>
              </a:spcAft>
              <a:buClrTx/>
              <a:buSzTx/>
            </a:pPr>
            <a:endParaRPr lang="en-US" altLang="en-US" sz="2500" dirty="0">
              <a:solidFill>
                <a:schemeClr val="bg1"/>
              </a:solidFill>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Times New Roman" panose="02020603050405020304" pitchFamily="18" charset="0"/>
              </a:rPr>
              <a:t>Establishing long-term care systems</a:t>
            </a:r>
            <a:endParaRPr lang="en-GB" altLang="en-US" sz="2500" dirty="0">
              <a:solidFill>
                <a:schemeClr val="bg1"/>
              </a:solidFill>
              <a:ea typeface="Calibri" panose="020F0502020204030204" pitchFamily="34" charset="0"/>
              <a:cs typeface="Times New Roman" panose="02020603050405020304" pitchFamily="18" charset="0"/>
            </a:endParaRPr>
          </a:p>
          <a:p>
            <a:pPr marL="342900" indent="-342900" defTabSz="914400" eaLnBrk="0" fontAlgn="base" hangingPunct="0">
              <a:lnSpc>
                <a:spcPct val="100000"/>
              </a:lnSpc>
              <a:spcBef>
                <a:spcPct val="0"/>
              </a:spcBef>
              <a:spcAft>
                <a:spcPct val="0"/>
              </a:spcAft>
              <a:buClrTx/>
              <a:buSzTx/>
            </a:pPr>
            <a:endParaRPr lang="en-GB" altLang="en-US" sz="2500" dirty="0">
              <a:solidFill>
                <a:schemeClr val="bg1"/>
              </a:solidFill>
              <a:ea typeface="Calibri" panose="020F0502020204030204" pitchFamily="34" charset="0"/>
              <a:cs typeface="Times New Roman" panose="02020603050405020304" pitchFamily="18"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Times New Roman" panose="02020603050405020304" pitchFamily="18" charset="0"/>
              </a:rPr>
              <a:t>Access to justice systems </a:t>
            </a:r>
          </a:p>
          <a:p>
            <a:pPr marL="342900" indent="-342900" defTabSz="914400" eaLnBrk="0" fontAlgn="base" hangingPunct="0">
              <a:lnSpc>
                <a:spcPct val="100000"/>
              </a:lnSpc>
              <a:spcBef>
                <a:spcPct val="0"/>
              </a:spcBef>
              <a:spcAft>
                <a:spcPct val="0"/>
              </a:spcAft>
              <a:buClrTx/>
              <a:buSzTx/>
            </a:pPr>
            <a:endParaRPr lang="en-GB" altLang="en-US" sz="2500" b="1" dirty="0">
              <a:solidFill>
                <a:schemeClr val="bg1"/>
              </a:solidFill>
              <a:ea typeface="Calibri" panose="020F0502020204030204" pitchFamily="34" charset="0"/>
              <a:cs typeface="Times New Roman" panose="02020603050405020304" pitchFamily="18" charset="0"/>
            </a:endParaRPr>
          </a:p>
          <a:p>
            <a:pPr marL="342900" indent="-342900" defTabSz="914400" eaLnBrk="0" fontAlgn="base" hangingPunct="0">
              <a:lnSpc>
                <a:spcPct val="100000"/>
              </a:lnSpc>
              <a:spcBef>
                <a:spcPct val="0"/>
              </a:spcBef>
              <a:spcAft>
                <a:spcPct val="0"/>
              </a:spcAft>
              <a:buClrTx/>
              <a:buSzTx/>
            </a:pPr>
            <a:r>
              <a:rPr lang="en-GB" altLang="en-US" sz="2500" b="1" dirty="0">
                <a:solidFill>
                  <a:schemeClr val="bg1"/>
                </a:solidFill>
                <a:ea typeface="Calibri" panose="020F0502020204030204" pitchFamily="34" charset="0"/>
                <a:cs typeface="Calibri" panose="020F0502020204030204" pitchFamily="34" charset="0"/>
              </a:rPr>
              <a:t>Strengthening political influence</a:t>
            </a:r>
          </a:p>
          <a:p>
            <a:pPr marL="342900" indent="-342900" defTabSz="914400" eaLnBrk="0" fontAlgn="base" hangingPunct="0">
              <a:lnSpc>
                <a:spcPct val="100000"/>
              </a:lnSpc>
              <a:spcBef>
                <a:spcPct val="0"/>
              </a:spcBef>
              <a:spcAft>
                <a:spcPct val="0"/>
              </a:spcAft>
              <a:buClrTx/>
              <a:buSzTx/>
            </a:pPr>
            <a:endParaRPr lang="en-GB" altLang="en-US" sz="2500" b="1" dirty="0">
              <a:solidFill>
                <a:schemeClr val="bg1"/>
              </a:solidFill>
              <a:ea typeface="Calibri" panose="020F0502020204030204" pitchFamily="34" charset="0"/>
              <a:cs typeface="Calibri" panose="020F0502020204030204" pitchFamily="34" charset="0"/>
            </a:endParaRPr>
          </a:p>
          <a:p>
            <a:pPr marL="285750" indent="-285750" defTabSz="914400" eaLnBrk="0" fontAlgn="base" hangingPunct="0">
              <a:lnSpc>
                <a:spcPct val="100000"/>
              </a:lnSpc>
              <a:spcBef>
                <a:spcPct val="0"/>
              </a:spcBef>
              <a:spcAft>
                <a:spcPct val="0"/>
              </a:spcAft>
              <a:buClrTx/>
              <a:buSzTx/>
            </a:pPr>
            <a:endParaRPr lang="en-GB" altLang="en-US" sz="1500" b="1" dirty="0">
              <a:solidFill>
                <a:schemeClr val="bg1"/>
              </a:solidFill>
              <a:ea typeface="Calibri" panose="020F0502020204030204" pitchFamily="34" charset="0"/>
              <a:cs typeface="Calibri" panose="020F0502020204030204" pitchFamily="34" charset="0"/>
            </a:endParaRPr>
          </a:p>
        </p:txBody>
      </p:sp>
      <p:sp>
        <p:nvSpPr>
          <p:cNvPr id="4" name="Title 3">
            <a:extLst>
              <a:ext uri="{FF2B5EF4-FFF2-40B4-BE49-F238E27FC236}">
                <a16:creationId xmlns:a16="http://schemas.microsoft.com/office/drawing/2014/main" xmlns="" id="{388E55CD-E81E-5849-93AA-ECE0C31FAA14}"/>
              </a:ext>
            </a:extLst>
          </p:cNvPr>
          <p:cNvSpPr>
            <a:spLocks noGrp="1"/>
          </p:cNvSpPr>
          <p:nvPr>
            <p:ph type="title"/>
          </p:nvPr>
        </p:nvSpPr>
        <p:spPr/>
        <p:txBody>
          <a:bodyPr/>
          <a:lstStyle/>
          <a:p>
            <a:r>
              <a:rPr lang="en-US"/>
              <a:t>RECOMMENDATIONS</a:t>
            </a:r>
          </a:p>
        </p:txBody>
      </p:sp>
    </p:spTree>
    <p:extLst>
      <p:ext uri="{BB962C8B-B14F-4D97-AF65-F5344CB8AC3E}">
        <p14:creationId xmlns:p14="http://schemas.microsoft.com/office/powerpoint/2010/main" val="3421007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ontent Placeholder 4">
            <a:extLst>
              <a:ext uri="{FF2B5EF4-FFF2-40B4-BE49-F238E27FC236}">
                <a16:creationId xmlns:a16="http://schemas.microsoft.com/office/drawing/2014/main" xmlns="" id="{98D5248C-C0B2-7044-80B4-ECC9C0301975}"/>
              </a:ext>
            </a:extLst>
          </p:cNvPr>
          <p:cNvGraphicFramePr>
            <a:graphicFrameLocks noGrp="1"/>
          </p:cNvGraphicFramePr>
          <p:nvPr>
            <p:ph sz="half" idx="1"/>
            <p:extLst>
              <p:ext uri="{D42A27DB-BD31-4B8C-83A1-F6EECF244321}">
                <p14:modId xmlns:p14="http://schemas.microsoft.com/office/powerpoint/2010/main" val="655555568"/>
              </p:ext>
            </p:extLst>
          </p:nvPr>
        </p:nvGraphicFramePr>
        <p:xfrm>
          <a:off x="928255" y="1316183"/>
          <a:ext cx="10515599" cy="4336473"/>
        </p:xfrm>
        <a:graphic>
          <a:graphicData uri="http://schemas.openxmlformats.org/drawingml/2006/table">
            <a:tbl>
              <a:tblPr firstRow="1" firstCol="1" bandRow="1">
                <a:tableStyleId>{85BE263C-DBD7-4A20-BB59-AAB30ACAA65A}</a:tableStyleId>
              </a:tblPr>
              <a:tblGrid>
                <a:gridCol w="4508123">
                  <a:extLst>
                    <a:ext uri="{9D8B030D-6E8A-4147-A177-3AD203B41FA5}">
                      <a16:colId xmlns:a16="http://schemas.microsoft.com/office/drawing/2014/main" xmlns="" val="2220937727"/>
                    </a:ext>
                  </a:extLst>
                </a:gridCol>
                <a:gridCol w="6007476">
                  <a:extLst>
                    <a:ext uri="{9D8B030D-6E8A-4147-A177-3AD203B41FA5}">
                      <a16:colId xmlns:a16="http://schemas.microsoft.com/office/drawing/2014/main" xmlns="" val="4197711615"/>
                    </a:ext>
                  </a:extLst>
                </a:gridCol>
              </a:tblGrid>
              <a:tr h="595079">
                <a:tc>
                  <a:txBody>
                    <a:bodyPr/>
                    <a:lstStyle/>
                    <a:p>
                      <a:pPr algn="ctr">
                        <a:spcAft>
                          <a:spcPts val="0"/>
                        </a:spcAft>
                      </a:pPr>
                      <a:r>
                        <a:rPr lang="en-US" sz="2000">
                          <a:effectLst/>
                          <a:latin typeface="PT Sans" panose="020B0503020203020204" pitchFamily="34" charset="77"/>
                        </a:rPr>
                        <a:t>Overarching questions</a:t>
                      </a:r>
                      <a:endParaRPr lang="en-GB" sz="2000">
                        <a:effectLst/>
                        <a:latin typeface="PT Sans" panose="020B0503020203020204" pitchFamily="34" charset="77"/>
                        <a:ea typeface="Calibri" panose="020F0502020204030204" pitchFamily="34" charset="0"/>
                      </a:endParaRPr>
                    </a:p>
                  </a:txBody>
                  <a:tcPr marL="48679" marR="48679" marT="0" marB="0" anchor="ctr">
                    <a:solidFill>
                      <a:srgbClr val="003971"/>
                    </a:solidFill>
                  </a:tcPr>
                </a:tc>
                <a:tc>
                  <a:txBody>
                    <a:bodyPr/>
                    <a:lstStyle/>
                    <a:p>
                      <a:pPr algn="ctr">
                        <a:spcAft>
                          <a:spcPts val="0"/>
                        </a:spcAft>
                      </a:pPr>
                      <a:r>
                        <a:rPr lang="en-US" sz="2000">
                          <a:effectLst/>
                          <a:latin typeface="PT Sans" panose="020B0503020203020204" pitchFamily="34" charset="77"/>
                        </a:rPr>
                        <a:t>Study objectives</a:t>
                      </a:r>
                      <a:endParaRPr lang="en-GB" sz="2000">
                        <a:effectLst/>
                        <a:latin typeface="PT Sans" panose="020B0503020203020204" pitchFamily="34" charset="77"/>
                        <a:ea typeface="Calibri" panose="020F0502020204030204" pitchFamily="34" charset="0"/>
                      </a:endParaRPr>
                    </a:p>
                  </a:txBody>
                  <a:tcPr marL="48679" marR="48679" marT="0" marB="0" anchor="ctr">
                    <a:solidFill>
                      <a:srgbClr val="003971"/>
                    </a:solidFill>
                  </a:tcPr>
                </a:tc>
                <a:extLst>
                  <a:ext uri="{0D108BD9-81ED-4DB2-BD59-A6C34878D82A}">
                    <a16:rowId xmlns:a16="http://schemas.microsoft.com/office/drawing/2014/main" xmlns="" val="1201141235"/>
                  </a:ext>
                </a:extLst>
              </a:tr>
              <a:tr h="2072655">
                <a:tc>
                  <a:txBody>
                    <a:bodyPr/>
                    <a:lstStyle/>
                    <a:p>
                      <a:pPr algn="just">
                        <a:spcAft>
                          <a:spcPts val="0"/>
                        </a:spcAft>
                      </a:pPr>
                      <a:r>
                        <a:rPr lang="en-US" sz="1600" i="1">
                          <a:effectLst/>
                          <a:latin typeface="PT Sans" panose="020B0503020203020204" pitchFamily="34" charset="77"/>
                        </a:rPr>
                        <a:t>What is the current situation of older populations (60+ and above) in Uganda? </a:t>
                      </a:r>
                      <a:endParaRPr lang="en-GB" sz="1600" i="1">
                        <a:effectLst/>
                        <a:latin typeface="PT Sans" panose="020B0503020203020204" pitchFamily="34" charset="77"/>
                        <a:ea typeface="Calibri" panose="020F0502020204030204" pitchFamily="34" charset="0"/>
                      </a:endParaRPr>
                    </a:p>
                  </a:txBody>
                  <a:tcPr marL="48679" marR="48679" marT="0" marB="0" anchor="ctr">
                    <a:solidFill>
                      <a:srgbClr val="0266A2">
                        <a:alpha val="69804"/>
                      </a:srgbClr>
                    </a:solidFill>
                  </a:tcPr>
                </a:tc>
                <a:tc>
                  <a:txBody>
                    <a:bodyPr/>
                    <a:lstStyle/>
                    <a:p>
                      <a:pPr marL="342900" marR="0" lvl="0" indent="-342900" algn="just" defTabSz="685983" rtl="0" eaLnBrk="1" fontAlgn="auto" latinLnBrk="0" hangingPunct="1">
                        <a:lnSpc>
                          <a:spcPct val="100000"/>
                        </a:lnSpc>
                        <a:spcBef>
                          <a:spcPts val="0"/>
                        </a:spcBef>
                        <a:spcAft>
                          <a:spcPts val="0"/>
                        </a:spcAft>
                        <a:buClrTx/>
                        <a:buSzTx/>
                        <a:buFont typeface="+mj-lt"/>
                        <a:buAutoNum type="alphaLcParenR"/>
                        <a:tabLst/>
                        <a:defRPr/>
                      </a:pPr>
                      <a:r>
                        <a:rPr lang="en-GB" sz="1600" kern="1200">
                          <a:solidFill>
                            <a:schemeClr val="dk1"/>
                          </a:solidFill>
                          <a:effectLst/>
                          <a:latin typeface="PT Sans" panose="020B0503020203020204" pitchFamily="34" charset="77"/>
                          <a:ea typeface="+mn-ea"/>
                          <a:cs typeface="+mn-cs"/>
                        </a:rPr>
                        <a:t>Understand the socio-economic, cultural, health and disability situation of persons in Uganda</a:t>
                      </a:r>
                      <a:r>
                        <a:rPr lang="en-GB" sz="1600">
                          <a:effectLst/>
                          <a:latin typeface="PT Sans" panose="020B0503020203020204" pitchFamily="34" charset="77"/>
                        </a:rPr>
                        <a:t> </a:t>
                      </a:r>
                    </a:p>
                    <a:p>
                      <a:pPr marL="342900" lvl="0" indent="-342900" algn="just">
                        <a:spcAft>
                          <a:spcPts val="0"/>
                        </a:spcAft>
                        <a:buFont typeface="+mj-lt"/>
                        <a:buAutoNum type="alphaLcParenR"/>
                      </a:pPr>
                      <a:r>
                        <a:rPr lang="en-GB" sz="1600">
                          <a:effectLst/>
                          <a:latin typeface="PT Sans" panose="020B0503020203020204" pitchFamily="34" charset="77"/>
                        </a:rPr>
                        <a:t>Provide an overview of differences by </a:t>
                      </a:r>
                    </a:p>
                    <a:p>
                      <a:pPr marL="342900" lvl="0" indent="-342900" algn="just">
                        <a:spcAft>
                          <a:spcPts val="0"/>
                        </a:spcAft>
                        <a:buFont typeface="Arial" panose="020B0604020202020204" pitchFamily="34" charset="0"/>
                        <a:buChar char="•"/>
                      </a:pPr>
                      <a:r>
                        <a:rPr lang="en-GB" sz="1600">
                          <a:effectLst/>
                          <a:latin typeface="PT Sans" panose="020B0503020203020204" pitchFamily="34" charset="77"/>
                        </a:rPr>
                        <a:t>Gender</a:t>
                      </a:r>
                    </a:p>
                    <a:p>
                      <a:pPr marL="342900" lvl="0" indent="-342900" algn="just">
                        <a:spcAft>
                          <a:spcPts val="0"/>
                        </a:spcAft>
                        <a:buFont typeface="Arial" panose="020B0604020202020204" pitchFamily="34" charset="0"/>
                        <a:buChar char="•"/>
                      </a:pPr>
                      <a:r>
                        <a:rPr lang="en-GB" sz="1600">
                          <a:effectLst/>
                          <a:latin typeface="PT Sans" panose="020B0503020203020204" pitchFamily="34" charset="77"/>
                        </a:rPr>
                        <a:t>Disability</a:t>
                      </a:r>
                    </a:p>
                    <a:p>
                      <a:pPr marL="342900" lvl="0" indent="-342900" algn="just">
                        <a:spcAft>
                          <a:spcPts val="0"/>
                        </a:spcAft>
                        <a:buFont typeface="Arial" panose="020B0604020202020204" pitchFamily="34" charset="0"/>
                        <a:buChar char="•"/>
                      </a:pPr>
                      <a:r>
                        <a:rPr lang="en-GB" sz="1600">
                          <a:effectLst/>
                          <a:latin typeface="PT Sans" panose="020B0503020203020204" pitchFamily="34" charset="77"/>
                        </a:rPr>
                        <a:t>Living arrangements</a:t>
                      </a:r>
                    </a:p>
                    <a:p>
                      <a:pPr marL="342900" marR="0" lvl="0" indent="-342900" algn="just"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effectLst/>
                          <a:latin typeface="PT Sans" panose="020B0503020203020204" pitchFamily="34" charset="77"/>
                        </a:rPr>
                        <a:t>Location</a:t>
                      </a:r>
                    </a:p>
                    <a:p>
                      <a:pPr marL="342900" marR="0" lvl="0" indent="-342900" algn="just" defTabSz="685983"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600">
                          <a:effectLst/>
                          <a:latin typeface="PT Sans" panose="020B0503020203020204" pitchFamily="34" charset="77"/>
                        </a:rPr>
                        <a:t>Other relevant disaggregators</a:t>
                      </a:r>
                    </a:p>
                  </a:txBody>
                  <a:tcPr marL="48679" marR="48679" marT="0" marB="0"/>
                </a:tc>
                <a:extLst>
                  <a:ext uri="{0D108BD9-81ED-4DB2-BD59-A6C34878D82A}">
                    <a16:rowId xmlns:a16="http://schemas.microsoft.com/office/drawing/2014/main" xmlns="" val="2055570330"/>
                  </a:ext>
                </a:extLst>
              </a:tr>
              <a:tr h="1668739">
                <a:tc>
                  <a:txBody>
                    <a:bodyPr/>
                    <a:lstStyle/>
                    <a:p>
                      <a:pPr algn="just">
                        <a:spcAft>
                          <a:spcPts val="0"/>
                        </a:spcAft>
                      </a:pPr>
                      <a:r>
                        <a:rPr lang="en-US" sz="1600" i="1">
                          <a:effectLst/>
                          <a:latin typeface="PT Sans" panose="020B0503020203020204" pitchFamily="34" charset="77"/>
                        </a:rPr>
                        <a:t>What are the priority actions that need to be taken at the policy level to improve the lives of older persons in Uganda?</a:t>
                      </a:r>
                      <a:endParaRPr lang="en-GB" sz="1600" i="1">
                        <a:effectLst/>
                        <a:latin typeface="PT Sans" panose="020B0503020203020204" pitchFamily="34" charset="77"/>
                      </a:endParaRPr>
                    </a:p>
                    <a:p>
                      <a:pPr algn="just">
                        <a:spcAft>
                          <a:spcPts val="0"/>
                        </a:spcAft>
                      </a:pPr>
                      <a:r>
                        <a:rPr lang="en-US" sz="1600">
                          <a:effectLst/>
                          <a:latin typeface="PT Sans" panose="020B0503020203020204" pitchFamily="34" charset="77"/>
                        </a:rPr>
                        <a:t> </a:t>
                      </a:r>
                      <a:endParaRPr lang="en-GB" sz="1600">
                        <a:effectLst/>
                        <a:latin typeface="PT Sans" panose="020B0503020203020204" pitchFamily="34" charset="77"/>
                        <a:ea typeface="Calibri" panose="020F0502020204030204" pitchFamily="34" charset="0"/>
                      </a:endParaRPr>
                    </a:p>
                  </a:txBody>
                  <a:tcPr marL="48679" marR="48679" marT="0" marB="0" anchor="ctr">
                    <a:solidFill>
                      <a:srgbClr val="0266A2">
                        <a:alpha val="69804"/>
                      </a:srgbClr>
                    </a:solidFill>
                  </a:tcPr>
                </a:tc>
                <a:tc>
                  <a:txBody>
                    <a:bodyPr/>
                    <a:lstStyle/>
                    <a:p>
                      <a:pPr marL="342900" lvl="0" indent="-342900" algn="just">
                        <a:spcAft>
                          <a:spcPts val="0"/>
                        </a:spcAft>
                        <a:buFont typeface="+mj-lt"/>
                        <a:buAutoNum type="alphaLcParenR"/>
                      </a:pPr>
                      <a:r>
                        <a:rPr lang="en-GB" sz="1600">
                          <a:effectLst/>
                          <a:latin typeface="PT Sans" panose="020B0503020203020204" pitchFamily="34" charset="77"/>
                        </a:rPr>
                        <a:t>Provide an overview of challenges and achievements of services provision to older persons </a:t>
                      </a:r>
                    </a:p>
                    <a:p>
                      <a:pPr marL="342900" lvl="0" indent="-342900" algn="just">
                        <a:spcAft>
                          <a:spcPts val="0"/>
                        </a:spcAft>
                        <a:buFont typeface="+mj-lt"/>
                        <a:buAutoNum type="alphaLcParenR"/>
                      </a:pPr>
                      <a:r>
                        <a:rPr lang="en-GB" sz="1600">
                          <a:effectLst/>
                          <a:latin typeface="PT Sans" panose="020B0503020203020204" pitchFamily="34" charset="77"/>
                        </a:rPr>
                        <a:t>Identify actionable priorities to inform policy level strategies for older persons</a:t>
                      </a:r>
                      <a:endParaRPr lang="en-GB" sz="1600">
                        <a:effectLst/>
                        <a:latin typeface="PT Sans" panose="020B0503020203020204" pitchFamily="34" charset="77"/>
                        <a:ea typeface="Calibri" panose="020F0502020204030204" pitchFamily="34" charset="0"/>
                      </a:endParaRPr>
                    </a:p>
                  </a:txBody>
                  <a:tcPr marL="48679" marR="48679" marT="0" marB="0"/>
                </a:tc>
                <a:extLst>
                  <a:ext uri="{0D108BD9-81ED-4DB2-BD59-A6C34878D82A}">
                    <a16:rowId xmlns:a16="http://schemas.microsoft.com/office/drawing/2014/main" xmlns="" val="1630567898"/>
                  </a:ext>
                </a:extLst>
              </a:tr>
            </a:tbl>
          </a:graphicData>
        </a:graphic>
      </p:graphicFrame>
      <p:sp>
        <p:nvSpPr>
          <p:cNvPr id="4" name="Title 3">
            <a:extLst>
              <a:ext uri="{FF2B5EF4-FFF2-40B4-BE49-F238E27FC236}">
                <a16:creationId xmlns:a16="http://schemas.microsoft.com/office/drawing/2014/main" xmlns="" id="{A67AE704-CB0F-4D4E-AE6A-3929E234DF58}"/>
              </a:ext>
            </a:extLst>
          </p:cNvPr>
          <p:cNvSpPr>
            <a:spLocks noGrp="1"/>
          </p:cNvSpPr>
          <p:nvPr>
            <p:ph type="title"/>
          </p:nvPr>
        </p:nvSpPr>
        <p:spPr/>
        <p:txBody>
          <a:bodyPr/>
          <a:lstStyle/>
          <a:p>
            <a:r>
              <a:rPr lang="en-US"/>
              <a:t>STUDY questions and objectives</a:t>
            </a:r>
          </a:p>
        </p:txBody>
      </p:sp>
    </p:spTree>
    <p:extLst>
      <p:ext uri="{BB962C8B-B14F-4D97-AF65-F5344CB8AC3E}">
        <p14:creationId xmlns:p14="http://schemas.microsoft.com/office/powerpoint/2010/main" val="7391574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AA5B3BF6-9143-0447-8E13-F9CA43C0D528}"/>
              </a:ext>
            </a:extLst>
          </p:cNvPr>
          <p:cNvSpPr>
            <a:spLocks noGrp="1"/>
          </p:cNvSpPr>
          <p:nvPr>
            <p:ph type="title"/>
          </p:nvPr>
        </p:nvSpPr>
        <p:spPr/>
        <p:txBody>
          <a:bodyPr>
            <a:normAutofit fontScale="90000"/>
          </a:bodyPr>
          <a:lstStyle/>
          <a:p>
            <a:r>
              <a:rPr lang="en-US" sz="3200"/>
              <a:t>EXAMPLE: HOW CAN THE STATE PROVIDE better health care?</a:t>
            </a:r>
            <a:endParaRPr lang="en-US"/>
          </a:p>
        </p:txBody>
      </p:sp>
      <p:sp>
        <p:nvSpPr>
          <p:cNvPr id="6" name="Rectangle 5">
            <a:extLst>
              <a:ext uri="{FF2B5EF4-FFF2-40B4-BE49-F238E27FC236}">
                <a16:creationId xmlns:a16="http://schemas.microsoft.com/office/drawing/2014/main" xmlns="" id="{D691B03B-15B6-F94A-8328-D05D4D9A4DD2}"/>
              </a:ext>
            </a:extLst>
          </p:cNvPr>
          <p:cNvSpPr/>
          <p:nvPr/>
        </p:nvSpPr>
        <p:spPr>
          <a:xfrm>
            <a:off x="952026" y="1405796"/>
            <a:ext cx="5583836" cy="2959267"/>
          </a:xfrm>
          <a:prstGeom prst="rect">
            <a:avLst/>
          </a:prstGeom>
          <a:solidFill>
            <a:schemeClr val="bg1">
              <a:lumMod val="95000"/>
            </a:schemeClr>
          </a:solidFill>
          <a:ln w="28575">
            <a:solidFill>
              <a:srgbClr val="00397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000" b="1">
                <a:solidFill>
                  <a:srgbClr val="003971"/>
                </a:solidFill>
                <a:latin typeface="PT Sans" panose="020B0503020203020204" pitchFamily="34" charset="77"/>
              </a:rPr>
              <a:t>Availability</a:t>
            </a:r>
          </a:p>
          <a:p>
            <a:pPr marL="342900" indent="-34290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Bringing the health services used by older people closer to their communities</a:t>
            </a:r>
          </a:p>
          <a:p>
            <a:pPr marL="342900" indent="-34290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Providing early diagnosis for prevention and onset of non-communicable diseases and disability</a:t>
            </a:r>
          </a:p>
          <a:p>
            <a:pPr marL="342900" indent="-34290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Providing rehabilitation and palliative care services</a:t>
            </a:r>
          </a:p>
          <a:p>
            <a:pPr marL="342900" indent="-34290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Improving availability of assistive devices </a:t>
            </a:r>
          </a:p>
          <a:p>
            <a:pPr marL="342900" indent="-34290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Addressing treatable impairments such as cataracts </a:t>
            </a:r>
          </a:p>
        </p:txBody>
      </p:sp>
      <p:sp>
        <p:nvSpPr>
          <p:cNvPr id="7" name="Rectangle 6">
            <a:extLst>
              <a:ext uri="{FF2B5EF4-FFF2-40B4-BE49-F238E27FC236}">
                <a16:creationId xmlns:a16="http://schemas.microsoft.com/office/drawing/2014/main" xmlns="" id="{64A91796-C611-7349-9B56-634AB8284887}"/>
              </a:ext>
            </a:extLst>
          </p:cNvPr>
          <p:cNvSpPr/>
          <p:nvPr/>
        </p:nvSpPr>
        <p:spPr>
          <a:xfrm>
            <a:off x="6745723" y="1418287"/>
            <a:ext cx="4486905" cy="1679679"/>
          </a:xfrm>
          <a:prstGeom prst="rect">
            <a:avLst/>
          </a:prstGeom>
          <a:solidFill>
            <a:schemeClr val="bg1">
              <a:lumMod val="95000"/>
            </a:schemeClr>
          </a:solidFill>
          <a:ln w="28575">
            <a:solidFill>
              <a:srgbClr val="F05D3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000" b="1">
                <a:solidFill>
                  <a:srgbClr val="F05D3B"/>
                </a:solidFill>
                <a:latin typeface="PT Sans" panose="020B0503020203020204" pitchFamily="34" charset="77"/>
              </a:rPr>
              <a:t>Accessibility</a:t>
            </a:r>
          </a:p>
          <a:p>
            <a:pPr marL="285750" indent="-28575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Ensuring affordability of treatment </a:t>
            </a:r>
          </a:p>
          <a:p>
            <a:pPr marL="285750" indent="-28575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Improving physical accessibility</a:t>
            </a:r>
          </a:p>
          <a:p>
            <a:pPr marL="285750" indent="-28575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Creating access to information </a:t>
            </a:r>
          </a:p>
        </p:txBody>
      </p:sp>
      <p:sp>
        <p:nvSpPr>
          <p:cNvPr id="8" name="Rectangle 7">
            <a:extLst>
              <a:ext uri="{FF2B5EF4-FFF2-40B4-BE49-F238E27FC236}">
                <a16:creationId xmlns:a16="http://schemas.microsoft.com/office/drawing/2014/main" xmlns="" id="{8E646BE2-326D-284D-B21D-0EEE905803BB}"/>
              </a:ext>
            </a:extLst>
          </p:cNvPr>
          <p:cNvSpPr/>
          <p:nvPr/>
        </p:nvSpPr>
        <p:spPr>
          <a:xfrm>
            <a:off x="2048957" y="4634886"/>
            <a:ext cx="4486905" cy="1679679"/>
          </a:xfrm>
          <a:prstGeom prst="rect">
            <a:avLst/>
          </a:prstGeom>
          <a:solidFill>
            <a:schemeClr val="bg1">
              <a:lumMod val="95000"/>
            </a:schemeClr>
          </a:solidFill>
          <a:ln w="28575">
            <a:solidFill>
              <a:srgbClr val="2F8B9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000" b="1">
                <a:solidFill>
                  <a:srgbClr val="2F8B9B"/>
                </a:solidFill>
                <a:latin typeface="PT Sans" panose="020B0503020203020204" pitchFamily="34" charset="77"/>
              </a:rPr>
              <a:t>Acceptability</a:t>
            </a:r>
          </a:p>
          <a:p>
            <a:pPr marL="285750" indent="-28575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Changing attitudes of community health workers</a:t>
            </a:r>
          </a:p>
          <a:p>
            <a:pPr marL="285750" indent="-285750">
              <a:buFont typeface="Arial" panose="020B0604020202020204" pitchFamily="34" charset="0"/>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Establishing a gender and age-sensitive health care system </a:t>
            </a:r>
          </a:p>
        </p:txBody>
      </p:sp>
      <p:sp>
        <p:nvSpPr>
          <p:cNvPr id="9" name="Rectangle 8">
            <a:extLst>
              <a:ext uri="{FF2B5EF4-FFF2-40B4-BE49-F238E27FC236}">
                <a16:creationId xmlns:a16="http://schemas.microsoft.com/office/drawing/2014/main" xmlns="" id="{C877ABDA-D6DC-214C-A409-D8B5FCFE2D67}"/>
              </a:ext>
            </a:extLst>
          </p:cNvPr>
          <p:cNvSpPr/>
          <p:nvPr/>
        </p:nvSpPr>
        <p:spPr>
          <a:xfrm>
            <a:off x="6745723" y="3295337"/>
            <a:ext cx="4486905" cy="1679679"/>
          </a:xfrm>
          <a:prstGeom prst="rect">
            <a:avLst/>
          </a:prstGeom>
          <a:solidFill>
            <a:schemeClr val="bg1">
              <a:lumMod val="95000"/>
            </a:schemeClr>
          </a:solidFill>
          <a:ln w="28575">
            <a:solidFill>
              <a:srgbClr val="F8B336"/>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000" b="1">
                <a:solidFill>
                  <a:srgbClr val="F8B336"/>
                </a:solidFill>
                <a:latin typeface="PT Sans" panose="020B0503020203020204" pitchFamily="34" charset="77"/>
              </a:rPr>
              <a:t>Quality</a:t>
            </a:r>
          </a:p>
          <a:p>
            <a:pPr marL="342900" indent="-342900">
              <a:buFont typeface="Symbol" pitchFamily="2" charset="2"/>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Training of health professionals on ageing related issues</a:t>
            </a:r>
          </a:p>
          <a:p>
            <a:pPr marL="342900" indent="-342900">
              <a:buFont typeface="Symbol" pitchFamily="2" charset="2"/>
              <a:buChar char=""/>
            </a:pPr>
            <a:r>
              <a:rPr lang="en-GB">
                <a:solidFill>
                  <a:schemeClr val="tx1">
                    <a:lumMod val="75000"/>
                    <a:lumOff val="25000"/>
                  </a:schemeClr>
                </a:solidFill>
                <a:latin typeface="PT Sans" panose="020B0503020203020204" pitchFamily="34" charset="77"/>
                <a:ea typeface="Times New Roman" panose="02020603050405020304" pitchFamily="18" charset="0"/>
              </a:rPr>
              <a:t>Provision of appropriate diagnostic equipment and medication </a:t>
            </a:r>
          </a:p>
        </p:txBody>
      </p:sp>
    </p:spTree>
    <p:extLst>
      <p:ext uri="{BB962C8B-B14F-4D97-AF65-F5344CB8AC3E}">
        <p14:creationId xmlns:p14="http://schemas.microsoft.com/office/powerpoint/2010/main" val="2400833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 name="Oval 45">
            <a:extLst>
              <a:ext uri="{FF2B5EF4-FFF2-40B4-BE49-F238E27FC236}">
                <a16:creationId xmlns:a16="http://schemas.microsoft.com/office/drawing/2014/main" xmlns="" id="{AE398EC2-0B4A-1243-84F4-B46DB66352A8}"/>
              </a:ext>
            </a:extLst>
          </p:cNvPr>
          <p:cNvSpPr/>
          <p:nvPr/>
        </p:nvSpPr>
        <p:spPr>
          <a:xfrm>
            <a:off x="7840659" y="1172268"/>
            <a:ext cx="4172932" cy="3944963"/>
          </a:xfrm>
          <a:prstGeom prst="ellipse">
            <a:avLst/>
          </a:prstGeom>
          <a:solidFill>
            <a:srgbClr val="2F8B9B">
              <a:alpha val="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3" name="Content Placeholder 2">
            <a:extLst>
              <a:ext uri="{FF2B5EF4-FFF2-40B4-BE49-F238E27FC236}">
                <a16:creationId xmlns:a16="http://schemas.microsoft.com/office/drawing/2014/main" xmlns="" id="{00F60E0E-0CD1-2646-B882-AFDEAF30DDF0}"/>
              </a:ext>
            </a:extLst>
          </p:cNvPr>
          <p:cNvSpPr>
            <a:spLocks noGrp="1"/>
          </p:cNvSpPr>
          <p:nvPr>
            <p:ph sz="half" idx="2"/>
          </p:nvPr>
        </p:nvSpPr>
        <p:spPr>
          <a:xfrm>
            <a:off x="911295" y="5112390"/>
            <a:ext cx="3323591" cy="1568023"/>
          </a:xfrm>
          <a:solidFill>
            <a:srgbClr val="003971">
              <a:alpha val="69804"/>
            </a:srgbClr>
          </a:solidFill>
        </p:spPr>
        <p:txBody>
          <a:bodyPr>
            <a:normAutofit/>
          </a:bodyPr>
          <a:lstStyle/>
          <a:p>
            <a:r>
              <a:rPr lang="en-GB" altLang="en-US" b="1">
                <a:solidFill>
                  <a:schemeClr val="bg1"/>
                </a:solidFill>
                <a:ea typeface="Calibri" panose="020F0502020204030204" pitchFamily="34" charset="0"/>
                <a:cs typeface="Calibri" panose="020F0502020204030204" pitchFamily="34" charset="0"/>
              </a:rPr>
              <a:t>Shift in institutional approach to enable ageing with dignity</a:t>
            </a:r>
          </a:p>
          <a:p>
            <a:r>
              <a:rPr lang="en-GB" b="1">
                <a:solidFill>
                  <a:schemeClr val="bg1"/>
                </a:solidFill>
                <a:cs typeface="Calibri" panose="020F0502020204030204" pitchFamily="34" charset="0"/>
              </a:rPr>
              <a:t>Separation </a:t>
            </a:r>
            <a:r>
              <a:rPr lang="en-GB">
                <a:solidFill>
                  <a:schemeClr val="bg1"/>
                </a:solidFill>
                <a:cs typeface="Calibri" panose="020F0502020204030204" pitchFamily="34" charset="0"/>
              </a:rPr>
              <a:t>of </a:t>
            </a:r>
            <a:r>
              <a:rPr lang="en-GB" b="1">
                <a:solidFill>
                  <a:schemeClr val="bg1"/>
                </a:solidFill>
                <a:cs typeface="Calibri" panose="020F0502020204030204" pitchFamily="34" charset="0"/>
              </a:rPr>
              <a:t>older persons </a:t>
            </a:r>
            <a:r>
              <a:rPr lang="en-GB">
                <a:solidFill>
                  <a:schemeClr val="bg1"/>
                </a:solidFill>
                <a:cs typeface="Calibri" panose="020F0502020204030204" pitchFamily="34" charset="0"/>
              </a:rPr>
              <a:t>and</a:t>
            </a:r>
            <a:r>
              <a:rPr lang="en-GB" b="1">
                <a:solidFill>
                  <a:schemeClr val="bg1"/>
                </a:solidFill>
                <a:cs typeface="Calibri" panose="020F0502020204030204" pitchFamily="34" charset="0"/>
              </a:rPr>
              <a:t> disability </a:t>
            </a:r>
            <a:r>
              <a:rPr lang="en-GB">
                <a:solidFill>
                  <a:schemeClr val="bg1"/>
                </a:solidFill>
                <a:cs typeface="Calibri" panose="020F0502020204030204" pitchFamily="34" charset="0"/>
              </a:rPr>
              <a:t>in </a:t>
            </a:r>
            <a:r>
              <a:rPr lang="en-GB" b="1">
                <a:solidFill>
                  <a:schemeClr val="bg1"/>
                </a:solidFill>
                <a:cs typeface="Calibri" panose="020F0502020204030204" pitchFamily="34" charset="0"/>
              </a:rPr>
              <a:t>policy </a:t>
            </a:r>
            <a:r>
              <a:rPr lang="en-GB">
                <a:solidFill>
                  <a:schemeClr val="bg1"/>
                </a:solidFill>
                <a:cs typeface="Calibri" panose="020F0502020204030204" pitchFamily="34" charset="0"/>
              </a:rPr>
              <a:t>and </a:t>
            </a:r>
            <a:r>
              <a:rPr lang="en-GB" b="1">
                <a:solidFill>
                  <a:schemeClr val="bg1"/>
                </a:solidFill>
                <a:cs typeface="Calibri" panose="020F0502020204030204" pitchFamily="34" charset="0"/>
              </a:rPr>
              <a:t>institutional structures</a:t>
            </a:r>
            <a:endParaRPr lang="en-US" b="1">
              <a:solidFill>
                <a:schemeClr val="bg1"/>
              </a:solidFill>
            </a:endParaRPr>
          </a:p>
        </p:txBody>
      </p:sp>
      <p:sp>
        <p:nvSpPr>
          <p:cNvPr id="4" name="Title 3">
            <a:extLst>
              <a:ext uri="{FF2B5EF4-FFF2-40B4-BE49-F238E27FC236}">
                <a16:creationId xmlns:a16="http://schemas.microsoft.com/office/drawing/2014/main" xmlns="" id="{215E1B69-E3C9-1F49-B511-43380D2AE57C}"/>
              </a:ext>
            </a:extLst>
          </p:cNvPr>
          <p:cNvSpPr>
            <a:spLocks noGrp="1"/>
          </p:cNvSpPr>
          <p:nvPr>
            <p:ph type="title"/>
          </p:nvPr>
        </p:nvSpPr>
        <p:spPr/>
        <p:txBody>
          <a:bodyPr/>
          <a:lstStyle/>
          <a:p>
            <a:r>
              <a:rPr lang="en-US"/>
              <a:t>OLDER PERSONS’ ACT: CREATING A THEORY OF CHANGE</a:t>
            </a:r>
          </a:p>
        </p:txBody>
      </p:sp>
      <p:sp>
        <p:nvSpPr>
          <p:cNvPr id="8" name="Rounded Rectangle 7">
            <a:extLst>
              <a:ext uri="{FF2B5EF4-FFF2-40B4-BE49-F238E27FC236}">
                <a16:creationId xmlns:a16="http://schemas.microsoft.com/office/drawing/2014/main" xmlns="" id="{785CFFA2-7728-0142-B5D9-49B5522AC55B}"/>
              </a:ext>
            </a:extLst>
          </p:cNvPr>
          <p:cNvSpPr/>
          <p:nvPr/>
        </p:nvSpPr>
        <p:spPr>
          <a:xfrm>
            <a:off x="382400" y="1379979"/>
            <a:ext cx="2368446" cy="3537679"/>
          </a:xfrm>
          <a:prstGeom prst="roundRect">
            <a:avLst/>
          </a:prstGeom>
          <a:solidFill>
            <a:srgbClr val="003971">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a:latin typeface="PT Sans" panose="020B0503020203020204" pitchFamily="34" charset="77"/>
              </a:rPr>
              <a:t>The state of Uganda</a:t>
            </a:r>
          </a:p>
          <a:p>
            <a:pPr algn="ctr"/>
            <a:endParaRPr lang="en-US" sz="2400" b="1">
              <a:latin typeface="PT Sans" panose="020B0503020203020204" pitchFamily="34" charset="77"/>
            </a:endParaRPr>
          </a:p>
          <a:p>
            <a:pPr algn="ctr"/>
            <a:endParaRPr lang="en-US" sz="2400" b="1">
              <a:latin typeface="PT Sans" panose="020B0503020203020204" pitchFamily="34" charset="77"/>
            </a:endParaRPr>
          </a:p>
          <a:p>
            <a:pPr algn="ctr"/>
            <a:endParaRPr lang="en-US" sz="2400" b="1">
              <a:latin typeface="PT Sans" panose="020B0503020203020204" pitchFamily="34" charset="77"/>
            </a:endParaRPr>
          </a:p>
          <a:p>
            <a:pPr algn="ctr"/>
            <a:endParaRPr lang="en-US" sz="2400" b="1">
              <a:latin typeface="PT Sans" panose="020B0503020203020204" pitchFamily="34" charset="77"/>
            </a:endParaRPr>
          </a:p>
          <a:p>
            <a:pPr algn="ctr"/>
            <a:endParaRPr lang="en-US" sz="2400" b="1">
              <a:latin typeface="PT Sans" panose="020B0503020203020204" pitchFamily="34" charset="77"/>
            </a:endParaRPr>
          </a:p>
          <a:p>
            <a:pPr algn="ctr"/>
            <a:endParaRPr lang="en-US" sz="2400" b="1">
              <a:latin typeface="PT Sans" panose="020B0503020203020204" pitchFamily="34" charset="77"/>
            </a:endParaRPr>
          </a:p>
          <a:p>
            <a:pPr algn="ctr"/>
            <a:endParaRPr lang="en-US" sz="2400" b="1">
              <a:latin typeface="PT Sans" panose="020B0503020203020204" pitchFamily="34" charset="77"/>
            </a:endParaRPr>
          </a:p>
        </p:txBody>
      </p:sp>
      <p:sp>
        <p:nvSpPr>
          <p:cNvPr id="43" name="Rectangle 42">
            <a:extLst>
              <a:ext uri="{FF2B5EF4-FFF2-40B4-BE49-F238E27FC236}">
                <a16:creationId xmlns:a16="http://schemas.microsoft.com/office/drawing/2014/main" xmlns="" id="{DD062E2F-DB01-F042-9929-F106A3EAC280}"/>
              </a:ext>
            </a:extLst>
          </p:cNvPr>
          <p:cNvSpPr/>
          <p:nvPr/>
        </p:nvSpPr>
        <p:spPr>
          <a:xfrm>
            <a:off x="4118058" y="1379978"/>
            <a:ext cx="2916626" cy="3537679"/>
          </a:xfrm>
          <a:prstGeom prst="rect">
            <a:avLst/>
          </a:prstGeom>
          <a:solidFill>
            <a:schemeClr val="bg1">
              <a:lumMod val="95000"/>
            </a:schemeClr>
          </a:solidFill>
          <a:ln w="28575">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dirty="0">
                <a:solidFill>
                  <a:srgbClr val="F05D3B"/>
                </a:solidFill>
                <a:latin typeface="PT Sans" panose="020B0503020203020204" pitchFamily="34" charset="77"/>
              </a:rPr>
              <a:t>Promotion and protection of freedom and rights</a:t>
            </a:r>
          </a:p>
          <a:p>
            <a:pPr algn="ctr"/>
            <a:endParaRPr lang="en-US" sz="2400" b="1" dirty="0">
              <a:solidFill>
                <a:schemeClr val="tx1">
                  <a:lumMod val="75000"/>
                  <a:lumOff val="25000"/>
                </a:schemeClr>
              </a:solidFill>
              <a:latin typeface="PT Sans" panose="020B0503020203020204" pitchFamily="34" charset="77"/>
            </a:endParaRPr>
          </a:p>
          <a:p>
            <a:pPr algn="ctr"/>
            <a:r>
              <a:rPr lang="en-US" sz="2400" b="1" dirty="0">
                <a:solidFill>
                  <a:srgbClr val="2F8B9B"/>
                </a:solidFill>
                <a:latin typeface="PT Sans" panose="020B0503020203020204" pitchFamily="34" charset="77"/>
              </a:rPr>
              <a:t>Economic empowerment</a:t>
            </a:r>
          </a:p>
          <a:p>
            <a:pPr algn="ctr"/>
            <a:endParaRPr lang="en-US" sz="2400" b="1" dirty="0">
              <a:solidFill>
                <a:schemeClr val="tx1">
                  <a:lumMod val="75000"/>
                  <a:lumOff val="25000"/>
                </a:schemeClr>
              </a:solidFill>
              <a:latin typeface="PT Sans" panose="020B0503020203020204" pitchFamily="34" charset="77"/>
            </a:endParaRPr>
          </a:p>
          <a:p>
            <a:pPr algn="ctr"/>
            <a:r>
              <a:rPr lang="en-US" sz="2400" b="1" dirty="0">
                <a:solidFill>
                  <a:srgbClr val="F8B336"/>
                </a:solidFill>
                <a:latin typeface="PT Sans" panose="020B0503020203020204" pitchFamily="34" charset="77"/>
              </a:rPr>
              <a:t>Improved health and wellbeing</a:t>
            </a:r>
          </a:p>
        </p:txBody>
      </p:sp>
      <p:sp>
        <p:nvSpPr>
          <p:cNvPr id="9" name="Rectangle 8">
            <a:extLst>
              <a:ext uri="{FF2B5EF4-FFF2-40B4-BE49-F238E27FC236}">
                <a16:creationId xmlns:a16="http://schemas.microsoft.com/office/drawing/2014/main" xmlns="" id="{EDF689BA-706B-354F-B01B-61D9BC96CDAF}"/>
              </a:ext>
            </a:extLst>
          </p:cNvPr>
          <p:cNvSpPr/>
          <p:nvPr/>
        </p:nvSpPr>
        <p:spPr>
          <a:xfrm>
            <a:off x="382400" y="2440932"/>
            <a:ext cx="2368446" cy="827810"/>
          </a:xfrm>
          <a:prstGeom prst="rect">
            <a:avLst/>
          </a:prstGeom>
          <a:solidFill>
            <a:srgbClr val="97C1C8"/>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a:solidFill>
                  <a:schemeClr val="bg1"/>
                </a:solidFill>
                <a:latin typeface="PT Sans" panose="020B0503020203020204" pitchFamily="34" charset="77"/>
              </a:rPr>
              <a:t>Social protection throughout the lifecycle to prepare for old age </a:t>
            </a:r>
          </a:p>
        </p:txBody>
      </p:sp>
      <p:sp>
        <p:nvSpPr>
          <p:cNvPr id="10" name="Rectangle 9">
            <a:extLst>
              <a:ext uri="{FF2B5EF4-FFF2-40B4-BE49-F238E27FC236}">
                <a16:creationId xmlns:a16="http://schemas.microsoft.com/office/drawing/2014/main" xmlns="" id="{BB7E6375-5391-D94F-97B9-F0721D6F59DB}"/>
              </a:ext>
            </a:extLst>
          </p:cNvPr>
          <p:cNvSpPr/>
          <p:nvPr/>
        </p:nvSpPr>
        <p:spPr>
          <a:xfrm>
            <a:off x="382400" y="3560111"/>
            <a:ext cx="2368446" cy="749509"/>
          </a:xfrm>
          <a:prstGeom prst="rect">
            <a:avLst/>
          </a:prstGeom>
          <a:solidFill>
            <a:srgbClr val="4DABC4">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a:solidFill>
                  <a:schemeClr val="bg1"/>
                </a:solidFill>
                <a:latin typeface="PT Sans" panose="020B0503020203020204" pitchFamily="34" charset="77"/>
              </a:rPr>
              <a:t>Integrated service provision for older persons</a:t>
            </a:r>
          </a:p>
        </p:txBody>
      </p:sp>
      <p:sp>
        <p:nvSpPr>
          <p:cNvPr id="11" name="Right Arrow 10">
            <a:extLst>
              <a:ext uri="{FF2B5EF4-FFF2-40B4-BE49-F238E27FC236}">
                <a16:creationId xmlns:a16="http://schemas.microsoft.com/office/drawing/2014/main" xmlns="" id="{00721102-83EE-0E4D-B0AA-1760817EE978}"/>
              </a:ext>
            </a:extLst>
          </p:cNvPr>
          <p:cNvSpPr/>
          <p:nvPr/>
        </p:nvSpPr>
        <p:spPr>
          <a:xfrm>
            <a:off x="2751278" y="1845465"/>
            <a:ext cx="1716224" cy="1377025"/>
          </a:xfrm>
          <a:prstGeom prst="rightArrow">
            <a:avLst/>
          </a:prstGeom>
          <a:solidFill>
            <a:srgbClr val="0989B1">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a:latin typeface="PT Sans" panose="020B0503020203020204" pitchFamily="34" charset="77"/>
              </a:rPr>
              <a:t>Shift in policy discourse</a:t>
            </a:r>
          </a:p>
        </p:txBody>
      </p:sp>
      <p:grpSp>
        <p:nvGrpSpPr>
          <p:cNvPr id="12" name="Group 11">
            <a:extLst>
              <a:ext uri="{FF2B5EF4-FFF2-40B4-BE49-F238E27FC236}">
                <a16:creationId xmlns:a16="http://schemas.microsoft.com/office/drawing/2014/main" xmlns="" id="{59838020-04B7-5141-BEC3-CE001755E7F2}"/>
              </a:ext>
            </a:extLst>
          </p:cNvPr>
          <p:cNvGrpSpPr/>
          <p:nvPr/>
        </p:nvGrpSpPr>
        <p:grpSpPr>
          <a:xfrm>
            <a:off x="9104228" y="2527064"/>
            <a:ext cx="1685161" cy="1826940"/>
            <a:chOff x="3527211" y="560494"/>
            <a:chExt cx="5137578" cy="6163732"/>
          </a:xfrm>
        </p:grpSpPr>
        <p:sp>
          <p:nvSpPr>
            <p:cNvPr id="13" name="Shape 6">
              <a:extLst>
                <a:ext uri="{FF2B5EF4-FFF2-40B4-BE49-F238E27FC236}">
                  <a16:creationId xmlns:a16="http://schemas.microsoft.com/office/drawing/2014/main" xmlns="" id="{E8D454B3-D5A2-E14A-A403-91C0B31D4598}"/>
                </a:ext>
              </a:extLst>
            </p:cNvPr>
            <p:cNvSpPr/>
            <p:nvPr/>
          </p:nvSpPr>
          <p:spPr>
            <a:xfrm>
              <a:off x="6183557" y="3995935"/>
              <a:ext cx="2130360" cy="2728291"/>
            </a:xfrm>
            <a:custGeom>
              <a:avLst/>
              <a:gdLst/>
              <a:ahLst/>
              <a:cxnLst>
                <a:cxn ang="0">
                  <a:pos x="wd2" y="hd2"/>
                </a:cxn>
                <a:cxn ang="5400000">
                  <a:pos x="wd2" y="hd2"/>
                </a:cxn>
                <a:cxn ang="10800000">
                  <a:pos x="wd2" y="hd2"/>
                </a:cxn>
                <a:cxn ang="16200000">
                  <a:pos x="wd2" y="hd2"/>
                </a:cxn>
              </a:cxnLst>
              <a:rect l="0" t="0" r="r" b="b"/>
              <a:pathLst>
                <a:path w="20715" h="20824" extrusionOk="0">
                  <a:moveTo>
                    <a:pt x="9472" y="487"/>
                  </a:moveTo>
                  <a:cubicBezTo>
                    <a:pt x="11195" y="-776"/>
                    <a:pt x="12861" y="667"/>
                    <a:pt x="10908" y="1975"/>
                  </a:cubicBezTo>
                  <a:cubicBezTo>
                    <a:pt x="9144" y="3156"/>
                    <a:pt x="7863" y="4680"/>
                    <a:pt x="9242" y="5943"/>
                  </a:cubicBezTo>
                  <a:cubicBezTo>
                    <a:pt x="10621" y="7206"/>
                    <a:pt x="16940" y="6890"/>
                    <a:pt x="19468" y="2471"/>
                  </a:cubicBezTo>
                  <a:cubicBezTo>
                    <a:pt x="19870" y="1569"/>
                    <a:pt x="21306" y="1434"/>
                    <a:pt x="20444" y="3373"/>
                  </a:cubicBezTo>
                  <a:cubicBezTo>
                    <a:pt x="19583" y="5312"/>
                    <a:pt x="14278" y="9926"/>
                    <a:pt x="5604" y="11910"/>
                  </a:cubicBezTo>
                  <a:cubicBezTo>
                    <a:pt x="5029" y="12001"/>
                    <a:pt x="5163" y="14195"/>
                    <a:pt x="6140" y="17713"/>
                  </a:cubicBezTo>
                  <a:cubicBezTo>
                    <a:pt x="6772" y="19742"/>
                    <a:pt x="6772" y="20824"/>
                    <a:pt x="6772" y="20824"/>
                  </a:cubicBezTo>
                  <a:lnTo>
                    <a:pt x="568" y="20824"/>
                  </a:lnTo>
                  <a:cubicBezTo>
                    <a:pt x="568" y="20824"/>
                    <a:pt x="395" y="13925"/>
                    <a:pt x="51" y="10407"/>
                  </a:cubicBezTo>
                  <a:cubicBezTo>
                    <a:pt x="-294" y="6890"/>
                    <a:pt x="1142" y="4906"/>
                    <a:pt x="3785" y="3598"/>
                  </a:cubicBezTo>
                  <a:cubicBezTo>
                    <a:pt x="6427" y="2290"/>
                    <a:pt x="7863" y="1343"/>
                    <a:pt x="9472" y="487"/>
                  </a:cubicBezTo>
                  <a:close/>
                </a:path>
              </a:pathLst>
            </a:custGeom>
            <a:solidFill>
              <a:schemeClr val="bg2">
                <a:lumMod val="5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4" name="Shape 7">
              <a:extLst>
                <a:ext uri="{FF2B5EF4-FFF2-40B4-BE49-F238E27FC236}">
                  <a16:creationId xmlns:a16="http://schemas.microsoft.com/office/drawing/2014/main" xmlns="" id="{B86BBD3E-3A04-C345-B0DE-4B7FC491FE45}"/>
                </a:ext>
              </a:extLst>
            </p:cNvPr>
            <p:cNvSpPr/>
            <p:nvPr/>
          </p:nvSpPr>
          <p:spPr>
            <a:xfrm>
              <a:off x="5641900" y="3216839"/>
              <a:ext cx="899459" cy="1311331"/>
            </a:xfrm>
            <a:custGeom>
              <a:avLst/>
              <a:gdLst/>
              <a:ahLst/>
              <a:cxnLst>
                <a:cxn ang="0">
                  <a:pos x="wd2" y="hd2"/>
                </a:cxn>
                <a:cxn ang="5400000">
                  <a:pos x="wd2" y="hd2"/>
                </a:cxn>
                <a:cxn ang="10800000">
                  <a:pos x="wd2" y="hd2"/>
                </a:cxn>
                <a:cxn ang="16200000">
                  <a:pos x="wd2" y="hd2"/>
                </a:cxn>
              </a:cxnLst>
              <a:rect l="0" t="0" r="r" b="b"/>
              <a:pathLst>
                <a:path w="15553" h="21600" extrusionOk="0">
                  <a:moveTo>
                    <a:pt x="8366" y="0"/>
                  </a:moveTo>
                  <a:cubicBezTo>
                    <a:pt x="-1772" y="5251"/>
                    <a:pt x="-3467" y="20424"/>
                    <a:pt x="7572" y="21593"/>
                  </a:cubicBezTo>
                  <a:lnTo>
                    <a:pt x="7723" y="21600"/>
                  </a:lnTo>
                  <a:cubicBezTo>
                    <a:pt x="18133" y="20726"/>
                    <a:pt x="17771" y="6679"/>
                    <a:pt x="8962" y="353"/>
                  </a:cubicBezTo>
                  <a:cubicBezTo>
                    <a:pt x="8962" y="353"/>
                    <a:pt x="8366" y="0"/>
                    <a:pt x="8366" y="0"/>
                  </a:cubicBezTo>
                  <a:close/>
                </a:path>
              </a:pathLst>
            </a:custGeom>
            <a:solidFill>
              <a:schemeClr val="tx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5" name="Shape 8">
              <a:extLst>
                <a:ext uri="{FF2B5EF4-FFF2-40B4-BE49-F238E27FC236}">
                  <a16:creationId xmlns:a16="http://schemas.microsoft.com/office/drawing/2014/main" xmlns="" id="{0822919E-C0D0-9141-A0B4-54FC08F27036}"/>
                </a:ext>
              </a:extLst>
            </p:cNvPr>
            <p:cNvSpPr/>
            <p:nvPr/>
          </p:nvSpPr>
          <p:spPr>
            <a:xfrm>
              <a:off x="6198397" y="2185465"/>
              <a:ext cx="847992" cy="1082563"/>
            </a:xfrm>
            <a:custGeom>
              <a:avLst/>
              <a:gdLst/>
              <a:ahLst/>
              <a:cxnLst>
                <a:cxn ang="0">
                  <a:pos x="wd2" y="hd2"/>
                </a:cxn>
                <a:cxn ang="5400000">
                  <a:pos x="wd2" y="hd2"/>
                </a:cxn>
                <a:cxn ang="10800000">
                  <a:pos x="wd2" y="hd2"/>
                </a:cxn>
                <a:cxn ang="16200000">
                  <a:pos x="wd2" y="hd2"/>
                </a:cxn>
              </a:cxnLst>
              <a:rect l="0" t="0" r="r" b="b"/>
              <a:pathLst>
                <a:path w="14207" h="19144" extrusionOk="0">
                  <a:moveTo>
                    <a:pt x="11938" y="0"/>
                  </a:moveTo>
                  <a:cubicBezTo>
                    <a:pt x="2083" y="1055"/>
                    <a:pt x="-4544" y="13770"/>
                    <a:pt x="3787" y="18662"/>
                  </a:cubicBezTo>
                  <a:lnTo>
                    <a:pt x="3904" y="18721"/>
                  </a:lnTo>
                  <a:cubicBezTo>
                    <a:pt x="12450" y="21600"/>
                    <a:pt x="17056" y="9152"/>
                    <a:pt x="12286" y="518"/>
                  </a:cubicBezTo>
                  <a:cubicBezTo>
                    <a:pt x="12286" y="518"/>
                    <a:pt x="11938" y="0"/>
                    <a:pt x="11938" y="0"/>
                  </a:cubicBezTo>
                  <a:close/>
                </a:path>
              </a:pathLst>
            </a:custGeom>
            <a:solidFill>
              <a:schemeClr val="accent4"/>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6" name="Shape 9">
              <a:extLst>
                <a:ext uri="{FF2B5EF4-FFF2-40B4-BE49-F238E27FC236}">
                  <a16:creationId xmlns:a16="http://schemas.microsoft.com/office/drawing/2014/main" xmlns="" id="{C7883BAE-DB7A-0947-A3CB-BF12D46C5DFE}"/>
                </a:ext>
              </a:extLst>
            </p:cNvPr>
            <p:cNvSpPr/>
            <p:nvPr/>
          </p:nvSpPr>
          <p:spPr>
            <a:xfrm>
              <a:off x="7430110" y="3765916"/>
              <a:ext cx="712438" cy="846244"/>
            </a:xfrm>
            <a:custGeom>
              <a:avLst/>
              <a:gdLst/>
              <a:ahLst/>
              <a:cxnLst>
                <a:cxn ang="0">
                  <a:pos x="wd2" y="hd2"/>
                </a:cxn>
                <a:cxn ang="5400000">
                  <a:pos x="wd2" y="hd2"/>
                </a:cxn>
                <a:cxn ang="10800000">
                  <a:pos x="wd2" y="hd2"/>
                </a:cxn>
                <a:cxn ang="16200000">
                  <a:pos x="wd2" y="hd2"/>
                </a:cxn>
              </a:cxnLst>
              <a:rect l="0" t="0" r="r" b="b"/>
              <a:pathLst>
                <a:path w="14963" h="18351" extrusionOk="0">
                  <a:moveTo>
                    <a:pt x="14115" y="1"/>
                  </a:moveTo>
                  <a:cubicBezTo>
                    <a:pt x="4478" y="-132"/>
                    <a:pt x="-4484" y="11676"/>
                    <a:pt x="2468" y="17520"/>
                  </a:cubicBezTo>
                  <a:lnTo>
                    <a:pt x="2568" y="17593"/>
                  </a:lnTo>
                  <a:cubicBezTo>
                    <a:pt x="10141" y="21468"/>
                    <a:pt x="17116" y="9682"/>
                    <a:pt x="14341" y="556"/>
                  </a:cubicBezTo>
                  <a:cubicBezTo>
                    <a:pt x="14341" y="556"/>
                    <a:pt x="14115" y="1"/>
                    <a:pt x="14115" y="1"/>
                  </a:cubicBezTo>
                  <a:close/>
                </a:path>
              </a:pathLst>
            </a:custGeom>
            <a:solidFill>
              <a:schemeClr val="accent4">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7" name="Shape 10">
              <a:extLst>
                <a:ext uri="{FF2B5EF4-FFF2-40B4-BE49-F238E27FC236}">
                  <a16:creationId xmlns:a16="http://schemas.microsoft.com/office/drawing/2014/main" xmlns="" id="{E4848CC2-B35A-7544-8390-9B7D3196F00C}"/>
                </a:ext>
              </a:extLst>
            </p:cNvPr>
            <p:cNvSpPr/>
            <p:nvPr/>
          </p:nvSpPr>
          <p:spPr>
            <a:xfrm>
              <a:off x="6124197" y="1287650"/>
              <a:ext cx="613777" cy="958254"/>
            </a:xfrm>
            <a:custGeom>
              <a:avLst/>
              <a:gdLst/>
              <a:ahLst/>
              <a:cxnLst>
                <a:cxn ang="0">
                  <a:pos x="wd2" y="hd2"/>
                </a:cxn>
                <a:cxn ang="5400000">
                  <a:pos x="wd2" y="hd2"/>
                </a:cxn>
                <a:cxn ang="10800000">
                  <a:pos x="wd2" y="hd2"/>
                </a:cxn>
                <a:cxn ang="16200000">
                  <a:pos x="wd2" y="hd2"/>
                </a:cxn>
              </a:cxnLst>
              <a:rect l="0" t="0" r="r" b="b"/>
              <a:pathLst>
                <a:path w="14450" h="20352" extrusionOk="0">
                  <a:moveTo>
                    <a:pt x="4212" y="0"/>
                  </a:moveTo>
                  <a:cubicBezTo>
                    <a:pt x="-3177" y="7111"/>
                    <a:pt x="-480" y="21600"/>
                    <a:pt x="9460" y="20266"/>
                  </a:cubicBezTo>
                  <a:lnTo>
                    <a:pt x="9593" y="20239"/>
                  </a:lnTo>
                  <a:cubicBezTo>
                    <a:pt x="18423" y="17141"/>
                    <a:pt x="14243" y="4150"/>
                    <a:pt x="4828" y="198"/>
                  </a:cubicBezTo>
                  <a:cubicBezTo>
                    <a:pt x="4828" y="198"/>
                    <a:pt x="4212" y="0"/>
                    <a:pt x="4212" y="0"/>
                  </a:cubicBezTo>
                  <a:close/>
                </a:path>
              </a:pathLst>
            </a:custGeom>
            <a:solidFill>
              <a:schemeClr val="accent5"/>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8" name="Shape 11">
              <a:extLst>
                <a:ext uri="{FF2B5EF4-FFF2-40B4-BE49-F238E27FC236}">
                  <a16:creationId xmlns:a16="http://schemas.microsoft.com/office/drawing/2014/main" xmlns="" id="{D7C67A3B-5FFF-1A41-AA50-DEF1AF886606}"/>
                </a:ext>
              </a:extLst>
            </p:cNvPr>
            <p:cNvSpPr/>
            <p:nvPr/>
          </p:nvSpPr>
          <p:spPr>
            <a:xfrm>
              <a:off x="7281711" y="2408064"/>
              <a:ext cx="792695" cy="1280746"/>
            </a:xfrm>
            <a:custGeom>
              <a:avLst/>
              <a:gdLst/>
              <a:ahLst/>
              <a:cxnLst>
                <a:cxn ang="0">
                  <a:pos x="wd2" y="hd2"/>
                </a:cxn>
                <a:cxn ang="5400000">
                  <a:pos x="wd2" y="hd2"/>
                </a:cxn>
                <a:cxn ang="10800000">
                  <a:pos x="wd2" y="hd2"/>
                </a:cxn>
                <a:cxn ang="16200000">
                  <a:pos x="wd2" y="hd2"/>
                </a:cxn>
              </a:cxnLst>
              <a:rect l="0" t="0" r="r" b="b"/>
              <a:pathLst>
                <a:path w="14973" h="21600" extrusionOk="0">
                  <a:moveTo>
                    <a:pt x="9344" y="0"/>
                  </a:moveTo>
                  <a:cubicBezTo>
                    <a:pt x="-835" y="4589"/>
                    <a:pt x="-3976" y="19679"/>
                    <a:pt x="6414" y="21583"/>
                  </a:cubicBezTo>
                  <a:lnTo>
                    <a:pt x="6557" y="21600"/>
                  </a:lnTo>
                  <a:cubicBezTo>
                    <a:pt x="16554" y="21415"/>
                    <a:pt x="17624" y="7315"/>
                    <a:pt x="9876" y="393"/>
                  </a:cubicBezTo>
                  <a:cubicBezTo>
                    <a:pt x="9876" y="393"/>
                    <a:pt x="9344" y="0"/>
                    <a:pt x="9344" y="0"/>
                  </a:cubicBezTo>
                  <a:close/>
                </a:path>
              </a:pathLst>
            </a:custGeom>
            <a:solidFill>
              <a:schemeClr val="accent3"/>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19" name="Shape 12">
              <a:extLst>
                <a:ext uri="{FF2B5EF4-FFF2-40B4-BE49-F238E27FC236}">
                  <a16:creationId xmlns:a16="http://schemas.microsoft.com/office/drawing/2014/main" xmlns="" id="{28A66F60-8D05-8746-B48A-B5DB5DBD837A}"/>
                </a:ext>
              </a:extLst>
            </p:cNvPr>
            <p:cNvSpPr/>
            <p:nvPr/>
          </p:nvSpPr>
          <p:spPr>
            <a:xfrm>
              <a:off x="6806834" y="857292"/>
              <a:ext cx="858492" cy="1203696"/>
            </a:xfrm>
            <a:custGeom>
              <a:avLst/>
              <a:gdLst/>
              <a:ahLst/>
              <a:cxnLst>
                <a:cxn ang="0">
                  <a:pos x="wd2" y="hd2"/>
                </a:cxn>
                <a:cxn ang="5400000">
                  <a:pos x="wd2" y="hd2"/>
                </a:cxn>
                <a:cxn ang="10800000">
                  <a:pos x="wd2" y="hd2"/>
                </a:cxn>
                <a:cxn ang="16200000">
                  <a:pos x="wd2" y="hd2"/>
                </a:cxn>
              </a:cxnLst>
              <a:rect l="0" t="0" r="r" b="b"/>
              <a:pathLst>
                <a:path w="14238" h="19070" extrusionOk="0">
                  <a:moveTo>
                    <a:pt x="2155" y="0"/>
                  </a:moveTo>
                  <a:cubicBezTo>
                    <a:pt x="-3196" y="8084"/>
                    <a:pt x="2059" y="21600"/>
                    <a:pt x="10849" y="18658"/>
                  </a:cubicBezTo>
                  <a:lnTo>
                    <a:pt x="10966" y="18610"/>
                  </a:lnTo>
                  <a:cubicBezTo>
                    <a:pt x="18404" y="14154"/>
                    <a:pt x="12088" y="2329"/>
                    <a:pt x="2754" y="88"/>
                  </a:cubicBezTo>
                  <a:cubicBezTo>
                    <a:pt x="2754" y="88"/>
                    <a:pt x="2155" y="0"/>
                    <a:pt x="2155" y="0"/>
                  </a:cubicBezTo>
                  <a:close/>
                </a:path>
              </a:pathLst>
            </a:custGeom>
            <a:solidFill>
              <a:schemeClr val="accent1"/>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0" name="Shape 13">
              <a:extLst>
                <a:ext uri="{FF2B5EF4-FFF2-40B4-BE49-F238E27FC236}">
                  <a16:creationId xmlns:a16="http://schemas.microsoft.com/office/drawing/2014/main" xmlns="" id="{53BB8EDD-E251-1D41-B85B-45FED27C6A18}"/>
                </a:ext>
              </a:extLst>
            </p:cNvPr>
            <p:cNvSpPr/>
            <p:nvPr/>
          </p:nvSpPr>
          <p:spPr>
            <a:xfrm>
              <a:off x="8275986" y="3617517"/>
              <a:ext cx="384907" cy="457199"/>
            </a:xfrm>
            <a:custGeom>
              <a:avLst/>
              <a:gdLst/>
              <a:ahLst/>
              <a:cxnLst>
                <a:cxn ang="0">
                  <a:pos x="wd2" y="hd2"/>
                </a:cxn>
                <a:cxn ang="5400000">
                  <a:pos x="wd2" y="hd2"/>
                </a:cxn>
                <a:cxn ang="10800000">
                  <a:pos x="wd2" y="hd2"/>
                </a:cxn>
                <a:cxn ang="16200000">
                  <a:pos x="wd2" y="hd2"/>
                </a:cxn>
              </a:cxnLst>
              <a:rect l="0" t="0" r="r" b="b"/>
              <a:pathLst>
                <a:path w="14963" h="18351" extrusionOk="0">
                  <a:moveTo>
                    <a:pt x="14115" y="1"/>
                  </a:moveTo>
                  <a:cubicBezTo>
                    <a:pt x="4477" y="-132"/>
                    <a:pt x="-4484" y="11676"/>
                    <a:pt x="2468" y="17520"/>
                  </a:cubicBezTo>
                  <a:lnTo>
                    <a:pt x="2568" y="17593"/>
                  </a:lnTo>
                  <a:cubicBezTo>
                    <a:pt x="10141" y="21468"/>
                    <a:pt x="17116" y="9682"/>
                    <a:pt x="14341" y="556"/>
                  </a:cubicBezTo>
                  <a:cubicBezTo>
                    <a:pt x="14341" y="556"/>
                    <a:pt x="14115" y="1"/>
                    <a:pt x="14115" y="1"/>
                  </a:cubicBezTo>
                  <a:close/>
                </a:path>
              </a:pathLst>
            </a:custGeom>
            <a:solidFill>
              <a:schemeClr val="bg2">
                <a:lumMod val="75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1" name="Shape 14">
              <a:extLst>
                <a:ext uri="{FF2B5EF4-FFF2-40B4-BE49-F238E27FC236}">
                  <a16:creationId xmlns:a16="http://schemas.microsoft.com/office/drawing/2014/main" xmlns="" id="{04DE5C24-8715-7D48-A247-EAA99422C45F}"/>
                </a:ext>
              </a:extLst>
            </p:cNvPr>
            <p:cNvSpPr/>
            <p:nvPr/>
          </p:nvSpPr>
          <p:spPr>
            <a:xfrm>
              <a:off x="6428416" y="812773"/>
              <a:ext cx="255423" cy="413307"/>
            </a:xfrm>
            <a:custGeom>
              <a:avLst/>
              <a:gdLst/>
              <a:ahLst/>
              <a:cxnLst>
                <a:cxn ang="0">
                  <a:pos x="wd2" y="hd2"/>
                </a:cxn>
                <a:cxn ang="5400000">
                  <a:pos x="wd2" y="hd2"/>
                </a:cxn>
                <a:cxn ang="10800000">
                  <a:pos x="wd2" y="hd2"/>
                </a:cxn>
                <a:cxn ang="16200000">
                  <a:pos x="wd2" y="hd2"/>
                </a:cxn>
              </a:cxnLst>
              <a:rect l="0" t="0" r="r" b="b"/>
              <a:pathLst>
                <a:path w="15103" h="21254" extrusionOk="0">
                  <a:moveTo>
                    <a:pt x="5906" y="0"/>
                  </a:moveTo>
                  <a:cubicBezTo>
                    <a:pt x="-2850" y="6516"/>
                    <a:pt x="-1870" y="21600"/>
                    <a:pt x="8842" y="21247"/>
                  </a:cubicBezTo>
                  <a:lnTo>
                    <a:pt x="8987" y="21234"/>
                  </a:lnTo>
                  <a:cubicBezTo>
                    <a:pt x="18750" y="18966"/>
                    <a:pt x="16003" y="5263"/>
                    <a:pt x="6534" y="265"/>
                  </a:cubicBezTo>
                  <a:cubicBezTo>
                    <a:pt x="6534" y="265"/>
                    <a:pt x="5906" y="0"/>
                    <a:pt x="5906" y="0"/>
                  </a:cubicBezTo>
                  <a:close/>
                </a:path>
              </a:pathLst>
            </a:custGeom>
            <a:solidFill>
              <a:schemeClr val="accent6"/>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2" name="Shape 15">
              <a:extLst>
                <a:ext uri="{FF2B5EF4-FFF2-40B4-BE49-F238E27FC236}">
                  <a16:creationId xmlns:a16="http://schemas.microsoft.com/office/drawing/2014/main" xmlns="" id="{207F8D51-80BF-D84F-A5AA-3BD52D60D5B5}"/>
                </a:ext>
              </a:extLst>
            </p:cNvPr>
            <p:cNvSpPr/>
            <p:nvPr/>
          </p:nvSpPr>
          <p:spPr>
            <a:xfrm>
              <a:off x="5916438" y="560494"/>
              <a:ext cx="384533" cy="630417"/>
            </a:xfrm>
            <a:custGeom>
              <a:avLst/>
              <a:gdLst/>
              <a:ahLst/>
              <a:cxnLst>
                <a:cxn ang="0">
                  <a:pos x="wd2" y="hd2"/>
                </a:cxn>
                <a:cxn ang="5400000">
                  <a:pos x="wd2" y="hd2"/>
                </a:cxn>
                <a:cxn ang="10800000">
                  <a:pos x="wd2" y="hd2"/>
                </a:cxn>
                <a:cxn ang="16200000">
                  <a:pos x="wd2" y="hd2"/>
                </a:cxn>
              </a:cxnLst>
              <a:rect l="0" t="0" r="r" b="b"/>
              <a:pathLst>
                <a:path w="15575" h="21600" extrusionOk="0">
                  <a:moveTo>
                    <a:pt x="7382" y="0"/>
                  </a:moveTo>
                  <a:cubicBezTo>
                    <a:pt x="-2342" y="5899"/>
                    <a:pt x="-2868" y="21150"/>
                    <a:pt x="8249" y="21600"/>
                  </a:cubicBezTo>
                  <a:lnTo>
                    <a:pt x="8400" y="21597"/>
                  </a:lnTo>
                  <a:cubicBezTo>
                    <a:pt x="18732" y="20049"/>
                    <a:pt x="17290" y="6054"/>
                    <a:pt x="8004" y="313"/>
                  </a:cubicBezTo>
                  <a:cubicBezTo>
                    <a:pt x="8004" y="313"/>
                    <a:pt x="7382" y="0"/>
                    <a:pt x="7382" y="0"/>
                  </a:cubicBezTo>
                  <a:close/>
                </a:path>
              </a:pathLst>
            </a:custGeom>
            <a:solidFill>
              <a:schemeClr val="bg2">
                <a:lumMod val="9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3" name="Shape 16">
              <a:extLst>
                <a:ext uri="{FF2B5EF4-FFF2-40B4-BE49-F238E27FC236}">
                  <a16:creationId xmlns:a16="http://schemas.microsoft.com/office/drawing/2014/main" xmlns="" id="{D44D8230-4DB8-8D46-A247-2D26EB02AED1}"/>
                </a:ext>
              </a:extLst>
            </p:cNvPr>
            <p:cNvSpPr/>
            <p:nvPr/>
          </p:nvSpPr>
          <p:spPr>
            <a:xfrm>
              <a:off x="8090487" y="2244825"/>
              <a:ext cx="324116" cy="527798"/>
            </a:xfrm>
            <a:custGeom>
              <a:avLst/>
              <a:gdLst/>
              <a:ahLst/>
              <a:cxnLst>
                <a:cxn ang="0">
                  <a:pos x="wd2" y="hd2"/>
                </a:cxn>
                <a:cxn ang="5400000">
                  <a:pos x="wd2" y="hd2"/>
                </a:cxn>
                <a:cxn ang="10800000">
                  <a:pos x="wd2" y="hd2"/>
                </a:cxn>
                <a:cxn ang="16200000">
                  <a:pos x="wd2" y="hd2"/>
                </a:cxn>
              </a:cxnLst>
              <a:rect l="0" t="0" r="r" b="b"/>
              <a:pathLst>
                <a:path w="15267" h="21600" extrusionOk="0">
                  <a:moveTo>
                    <a:pt x="9009" y="0"/>
                  </a:moveTo>
                  <a:cubicBezTo>
                    <a:pt x="-1221" y="4894"/>
                    <a:pt x="-3817" y="20022"/>
                    <a:pt x="6895" y="21587"/>
                  </a:cubicBezTo>
                  <a:lnTo>
                    <a:pt x="7042" y="21600"/>
                  </a:lnTo>
                  <a:cubicBezTo>
                    <a:pt x="17266" y="21097"/>
                    <a:pt x="17783" y="7022"/>
                    <a:pt x="9569" y="374"/>
                  </a:cubicBezTo>
                  <a:cubicBezTo>
                    <a:pt x="9569" y="374"/>
                    <a:pt x="9009" y="0"/>
                    <a:pt x="9009" y="0"/>
                  </a:cubicBezTo>
                  <a:close/>
                </a:path>
              </a:pathLst>
            </a:custGeom>
            <a:solidFill>
              <a:schemeClr val="accent5"/>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4" name="Shape 18">
              <a:extLst>
                <a:ext uri="{FF2B5EF4-FFF2-40B4-BE49-F238E27FC236}">
                  <a16:creationId xmlns:a16="http://schemas.microsoft.com/office/drawing/2014/main" xmlns="" id="{38E96241-C43C-1C48-BDC1-3D37A8E507D3}"/>
                </a:ext>
              </a:extLst>
            </p:cNvPr>
            <p:cNvSpPr/>
            <p:nvPr/>
          </p:nvSpPr>
          <p:spPr>
            <a:xfrm>
              <a:off x="8172107" y="2890361"/>
              <a:ext cx="492682" cy="594623"/>
            </a:xfrm>
            <a:custGeom>
              <a:avLst/>
              <a:gdLst/>
              <a:ahLst/>
              <a:cxnLst>
                <a:cxn ang="0">
                  <a:pos x="wd2" y="hd2"/>
                </a:cxn>
                <a:cxn ang="5400000">
                  <a:pos x="wd2" y="hd2"/>
                </a:cxn>
                <a:cxn ang="10800000">
                  <a:pos x="wd2" y="hd2"/>
                </a:cxn>
                <a:cxn ang="16200000">
                  <a:pos x="wd2" y="hd2"/>
                </a:cxn>
              </a:cxnLst>
              <a:rect l="0" t="0" r="r" b="b"/>
              <a:pathLst>
                <a:path w="14867" h="18554" extrusionOk="0">
                  <a:moveTo>
                    <a:pt x="13937" y="0"/>
                  </a:moveTo>
                  <a:cubicBezTo>
                    <a:pt x="4283" y="34"/>
                    <a:pt x="-4500" y="12033"/>
                    <a:pt x="2558" y="17774"/>
                  </a:cubicBezTo>
                  <a:lnTo>
                    <a:pt x="2659" y="17845"/>
                  </a:lnTo>
                  <a:cubicBezTo>
                    <a:pt x="10306" y="21600"/>
                    <a:pt x="17100" y="9658"/>
                    <a:pt x="14172" y="553"/>
                  </a:cubicBezTo>
                  <a:cubicBezTo>
                    <a:pt x="14172" y="553"/>
                    <a:pt x="13937" y="0"/>
                    <a:pt x="13937" y="0"/>
                  </a:cubicBezTo>
                  <a:close/>
                </a:path>
              </a:pathLst>
            </a:custGeom>
            <a:solidFill>
              <a:schemeClr val="accent5">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5" name="Shape 19">
              <a:extLst>
                <a:ext uri="{FF2B5EF4-FFF2-40B4-BE49-F238E27FC236}">
                  <a16:creationId xmlns:a16="http://schemas.microsoft.com/office/drawing/2014/main" xmlns="" id="{4231E3F7-BB7A-7B44-A546-B6BB439BC733}"/>
                </a:ext>
              </a:extLst>
            </p:cNvPr>
            <p:cNvSpPr/>
            <p:nvPr/>
          </p:nvSpPr>
          <p:spPr>
            <a:xfrm>
              <a:off x="6740054" y="3224259"/>
              <a:ext cx="467178" cy="698807"/>
            </a:xfrm>
            <a:custGeom>
              <a:avLst/>
              <a:gdLst/>
              <a:ahLst/>
              <a:cxnLst>
                <a:cxn ang="0">
                  <a:pos x="wd2" y="hd2"/>
                </a:cxn>
                <a:cxn ang="5400000">
                  <a:pos x="wd2" y="hd2"/>
                </a:cxn>
                <a:cxn ang="10800000">
                  <a:pos x="wd2" y="hd2"/>
                </a:cxn>
                <a:cxn ang="16200000">
                  <a:pos x="wd2" y="hd2"/>
                </a:cxn>
              </a:cxnLst>
              <a:rect l="0" t="0" r="r" b="b"/>
              <a:pathLst>
                <a:path w="14210" h="20293" extrusionOk="0">
                  <a:moveTo>
                    <a:pt x="11106" y="0"/>
                  </a:moveTo>
                  <a:cubicBezTo>
                    <a:pt x="1157" y="2766"/>
                    <a:pt x="-4461" y="16681"/>
                    <a:pt x="4466" y="20150"/>
                  </a:cubicBezTo>
                  <a:lnTo>
                    <a:pt x="4591" y="20189"/>
                  </a:lnTo>
                  <a:cubicBezTo>
                    <a:pt x="13556" y="21600"/>
                    <a:pt x="17139" y="8303"/>
                    <a:pt x="11507" y="460"/>
                  </a:cubicBezTo>
                  <a:cubicBezTo>
                    <a:pt x="11507" y="460"/>
                    <a:pt x="11106" y="0"/>
                    <a:pt x="11106" y="0"/>
                  </a:cubicBezTo>
                  <a:close/>
                </a:path>
              </a:pathLst>
            </a:custGeom>
            <a:solidFill>
              <a:schemeClr val="accent6">
                <a:alpha val="25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6" name="Shape 20">
              <a:extLst>
                <a:ext uri="{FF2B5EF4-FFF2-40B4-BE49-F238E27FC236}">
                  <a16:creationId xmlns:a16="http://schemas.microsoft.com/office/drawing/2014/main" xmlns="" id="{F33C9583-934B-3B49-9D69-325725CCD5E4}"/>
                </a:ext>
              </a:extLst>
            </p:cNvPr>
            <p:cNvSpPr/>
            <p:nvPr/>
          </p:nvSpPr>
          <p:spPr>
            <a:xfrm>
              <a:off x="7712069" y="1606708"/>
              <a:ext cx="467178" cy="698807"/>
            </a:xfrm>
            <a:custGeom>
              <a:avLst/>
              <a:gdLst/>
              <a:ahLst/>
              <a:cxnLst>
                <a:cxn ang="0">
                  <a:pos x="wd2" y="hd2"/>
                </a:cxn>
                <a:cxn ang="5400000">
                  <a:pos x="wd2" y="hd2"/>
                </a:cxn>
                <a:cxn ang="10800000">
                  <a:pos x="wd2" y="hd2"/>
                </a:cxn>
                <a:cxn ang="16200000">
                  <a:pos x="wd2" y="hd2"/>
                </a:cxn>
              </a:cxnLst>
              <a:rect l="0" t="0" r="r" b="b"/>
              <a:pathLst>
                <a:path w="14210" h="20293" extrusionOk="0">
                  <a:moveTo>
                    <a:pt x="11106" y="0"/>
                  </a:moveTo>
                  <a:cubicBezTo>
                    <a:pt x="1157" y="2766"/>
                    <a:pt x="-4461" y="16681"/>
                    <a:pt x="4466" y="20150"/>
                  </a:cubicBezTo>
                  <a:lnTo>
                    <a:pt x="4591" y="20189"/>
                  </a:lnTo>
                  <a:cubicBezTo>
                    <a:pt x="13556" y="21600"/>
                    <a:pt x="17139" y="8303"/>
                    <a:pt x="11507" y="460"/>
                  </a:cubicBezTo>
                  <a:cubicBezTo>
                    <a:pt x="11507" y="460"/>
                    <a:pt x="11106" y="0"/>
                    <a:pt x="11106" y="0"/>
                  </a:cubicBezTo>
                  <a:close/>
                </a:path>
              </a:pathLst>
            </a:custGeom>
            <a:solidFill>
              <a:schemeClr val="bg2">
                <a:lumMod val="9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7" name="Shape 21">
              <a:extLst>
                <a:ext uri="{FF2B5EF4-FFF2-40B4-BE49-F238E27FC236}">
                  <a16:creationId xmlns:a16="http://schemas.microsoft.com/office/drawing/2014/main" xmlns="" id="{D61FF967-073D-6548-9F72-5369C2BA41E9}"/>
                </a:ext>
              </a:extLst>
            </p:cNvPr>
            <p:cNvSpPr/>
            <p:nvPr/>
          </p:nvSpPr>
          <p:spPr>
            <a:xfrm>
              <a:off x="3905629" y="3995935"/>
              <a:ext cx="2130360" cy="2728291"/>
            </a:xfrm>
            <a:custGeom>
              <a:avLst/>
              <a:gdLst/>
              <a:ahLst/>
              <a:cxnLst>
                <a:cxn ang="0">
                  <a:pos x="wd2" y="hd2"/>
                </a:cxn>
                <a:cxn ang="5400000">
                  <a:pos x="wd2" y="hd2"/>
                </a:cxn>
                <a:cxn ang="10800000">
                  <a:pos x="wd2" y="hd2"/>
                </a:cxn>
                <a:cxn ang="16200000">
                  <a:pos x="wd2" y="hd2"/>
                </a:cxn>
              </a:cxnLst>
              <a:rect l="0" t="0" r="r" b="b"/>
              <a:pathLst>
                <a:path w="20715" h="20824" extrusionOk="0">
                  <a:moveTo>
                    <a:pt x="11243" y="487"/>
                  </a:moveTo>
                  <a:cubicBezTo>
                    <a:pt x="9520" y="-776"/>
                    <a:pt x="7854" y="667"/>
                    <a:pt x="9807" y="1975"/>
                  </a:cubicBezTo>
                  <a:cubicBezTo>
                    <a:pt x="11571" y="3156"/>
                    <a:pt x="12852" y="4680"/>
                    <a:pt x="11473" y="5943"/>
                  </a:cubicBezTo>
                  <a:cubicBezTo>
                    <a:pt x="10094" y="7206"/>
                    <a:pt x="3775" y="6890"/>
                    <a:pt x="1247" y="2471"/>
                  </a:cubicBezTo>
                  <a:cubicBezTo>
                    <a:pt x="845" y="1569"/>
                    <a:pt x="-591" y="1434"/>
                    <a:pt x="271" y="3373"/>
                  </a:cubicBezTo>
                  <a:cubicBezTo>
                    <a:pt x="1132" y="5312"/>
                    <a:pt x="6437" y="9926"/>
                    <a:pt x="15111" y="11910"/>
                  </a:cubicBezTo>
                  <a:cubicBezTo>
                    <a:pt x="15686" y="12001"/>
                    <a:pt x="15552" y="14195"/>
                    <a:pt x="14575" y="17713"/>
                  </a:cubicBezTo>
                  <a:cubicBezTo>
                    <a:pt x="13943" y="19742"/>
                    <a:pt x="13943" y="20824"/>
                    <a:pt x="13943" y="20824"/>
                  </a:cubicBezTo>
                  <a:lnTo>
                    <a:pt x="20147" y="20824"/>
                  </a:lnTo>
                  <a:cubicBezTo>
                    <a:pt x="20147" y="20824"/>
                    <a:pt x="20320" y="13925"/>
                    <a:pt x="20664" y="10407"/>
                  </a:cubicBezTo>
                  <a:cubicBezTo>
                    <a:pt x="21009" y="6890"/>
                    <a:pt x="19573" y="4906"/>
                    <a:pt x="16930" y="3598"/>
                  </a:cubicBezTo>
                  <a:cubicBezTo>
                    <a:pt x="14288" y="2290"/>
                    <a:pt x="12852" y="1343"/>
                    <a:pt x="11243" y="487"/>
                  </a:cubicBezTo>
                  <a:close/>
                </a:path>
              </a:pathLst>
            </a:custGeom>
            <a:solidFill>
              <a:schemeClr val="accent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8" name="Shape 22">
              <a:extLst>
                <a:ext uri="{FF2B5EF4-FFF2-40B4-BE49-F238E27FC236}">
                  <a16:creationId xmlns:a16="http://schemas.microsoft.com/office/drawing/2014/main" xmlns="" id="{2BD3B91A-82E8-2E4E-AB53-C14FA4BB13A6}"/>
                </a:ext>
              </a:extLst>
            </p:cNvPr>
            <p:cNvSpPr/>
            <p:nvPr/>
          </p:nvSpPr>
          <p:spPr>
            <a:xfrm>
              <a:off x="5167022" y="2185465"/>
              <a:ext cx="847991" cy="1082563"/>
            </a:xfrm>
            <a:custGeom>
              <a:avLst/>
              <a:gdLst/>
              <a:ahLst/>
              <a:cxnLst>
                <a:cxn ang="0">
                  <a:pos x="wd2" y="hd2"/>
                </a:cxn>
                <a:cxn ang="5400000">
                  <a:pos x="wd2" y="hd2"/>
                </a:cxn>
                <a:cxn ang="10800000">
                  <a:pos x="wd2" y="hd2"/>
                </a:cxn>
                <a:cxn ang="16200000">
                  <a:pos x="wd2" y="hd2"/>
                </a:cxn>
              </a:cxnLst>
              <a:rect l="0" t="0" r="r" b="b"/>
              <a:pathLst>
                <a:path w="14207" h="19144" extrusionOk="0">
                  <a:moveTo>
                    <a:pt x="2269" y="0"/>
                  </a:moveTo>
                  <a:cubicBezTo>
                    <a:pt x="12124" y="1055"/>
                    <a:pt x="18751" y="13770"/>
                    <a:pt x="10420" y="18662"/>
                  </a:cubicBezTo>
                  <a:lnTo>
                    <a:pt x="10303" y="18721"/>
                  </a:lnTo>
                  <a:cubicBezTo>
                    <a:pt x="1757" y="21600"/>
                    <a:pt x="-2849" y="9152"/>
                    <a:pt x="1921" y="518"/>
                  </a:cubicBezTo>
                  <a:cubicBezTo>
                    <a:pt x="1921" y="518"/>
                    <a:pt x="2269" y="0"/>
                    <a:pt x="2269" y="0"/>
                  </a:cubicBezTo>
                  <a:close/>
                </a:path>
              </a:pathLst>
            </a:custGeom>
            <a:solidFill>
              <a:schemeClr val="bg2">
                <a:lumMod val="5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29" name="Shape 23">
              <a:extLst>
                <a:ext uri="{FF2B5EF4-FFF2-40B4-BE49-F238E27FC236}">
                  <a16:creationId xmlns:a16="http://schemas.microsoft.com/office/drawing/2014/main" xmlns="" id="{B20B0F4B-402F-D840-B307-1BDC7D0058A6}"/>
                </a:ext>
              </a:extLst>
            </p:cNvPr>
            <p:cNvSpPr/>
            <p:nvPr/>
          </p:nvSpPr>
          <p:spPr>
            <a:xfrm>
              <a:off x="4076288" y="3765916"/>
              <a:ext cx="712438" cy="846244"/>
            </a:xfrm>
            <a:custGeom>
              <a:avLst/>
              <a:gdLst/>
              <a:ahLst/>
              <a:cxnLst>
                <a:cxn ang="0">
                  <a:pos x="wd2" y="hd2"/>
                </a:cxn>
                <a:cxn ang="5400000">
                  <a:pos x="wd2" y="hd2"/>
                </a:cxn>
                <a:cxn ang="10800000">
                  <a:pos x="wd2" y="hd2"/>
                </a:cxn>
                <a:cxn ang="16200000">
                  <a:pos x="wd2" y="hd2"/>
                </a:cxn>
              </a:cxnLst>
              <a:rect l="0" t="0" r="r" b="b"/>
              <a:pathLst>
                <a:path w="14963" h="18351" extrusionOk="0">
                  <a:moveTo>
                    <a:pt x="848" y="1"/>
                  </a:moveTo>
                  <a:cubicBezTo>
                    <a:pt x="10485" y="-132"/>
                    <a:pt x="19447" y="11676"/>
                    <a:pt x="12495" y="17520"/>
                  </a:cubicBezTo>
                  <a:lnTo>
                    <a:pt x="12395" y="17593"/>
                  </a:lnTo>
                  <a:cubicBezTo>
                    <a:pt x="4822" y="21468"/>
                    <a:pt x="-2153" y="9682"/>
                    <a:pt x="622" y="556"/>
                  </a:cubicBezTo>
                  <a:cubicBezTo>
                    <a:pt x="622" y="556"/>
                    <a:pt x="848" y="1"/>
                    <a:pt x="848" y="1"/>
                  </a:cubicBezTo>
                  <a:close/>
                </a:path>
              </a:pathLst>
            </a:custGeom>
            <a:solidFill>
              <a:schemeClr val="accent3">
                <a:lumMod val="60000"/>
                <a:lumOff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0" name="Shape 24">
              <a:extLst>
                <a:ext uri="{FF2B5EF4-FFF2-40B4-BE49-F238E27FC236}">
                  <a16:creationId xmlns:a16="http://schemas.microsoft.com/office/drawing/2014/main" xmlns="" id="{9FF58AFE-3380-0244-B2B5-CDA128B8A762}"/>
                </a:ext>
              </a:extLst>
            </p:cNvPr>
            <p:cNvSpPr/>
            <p:nvPr/>
          </p:nvSpPr>
          <p:spPr>
            <a:xfrm>
              <a:off x="5463821" y="1398949"/>
              <a:ext cx="523232" cy="752639"/>
            </a:xfrm>
            <a:custGeom>
              <a:avLst/>
              <a:gdLst/>
              <a:ahLst/>
              <a:cxnLst>
                <a:cxn ang="0">
                  <a:pos x="wd2" y="hd2"/>
                </a:cxn>
                <a:cxn ang="5400000">
                  <a:pos x="wd2" y="hd2"/>
                </a:cxn>
                <a:cxn ang="10800000">
                  <a:pos x="wd2" y="hd2"/>
                </a:cxn>
                <a:cxn ang="16200000">
                  <a:pos x="wd2" y="hd2"/>
                </a:cxn>
              </a:cxnLst>
              <a:rect l="0" t="0" r="r" b="b"/>
              <a:pathLst>
                <a:path w="14202" h="19302" extrusionOk="0">
                  <a:moveTo>
                    <a:pt x="11711" y="0"/>
                  </a:moveTo>
                  <a:cubicBezTo>
                    <a:pt x="17443" y="7894"/>
                    <a:pt x="12665" y="21600"/>
                    <a:pt x="3661" y="18972"/>
                  </a:cubicBezTo>
                  <a:lnTo>
                    <a:pt x="3541" y="18929"/>
                  </a:lnTo>
                  <a:cubicBezTo>
                    <a:pt x="-4157" y="14738"/>
                    <a:pt x="1760" y="2685"/>
                    <a:pt x="11109" y="109"/>
                  </a:cubicBezTo>
                  <a:cubicBezTo>
                    <a:pt x="11109" y="109"/>
                    <a:pt x="11711" y="0"/>
                    <a:pt x="11711" y="0"/>
                  </a:cubicBezTo>
                  <a:close/>
                </a:path>
              </a:pathLst>
            </a:custGeom>
            <a:solidFill>
              <a:schemeClr val="accent1">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1" name="Shape 25">
              <a:extLst>
                <a:ext uri="{FF2B5EF4-FFF2-40B4-BE49-F238E27FC236}">
                  <a16:creationId xmlns:a16="http://schemas.microsoft.com/office/drawing/2014/main" xmlns="" id="{41E82750-98FE-EE42-9102-8FBC8E06D255}"/>
                </a:ext>
              </a:extLst>
            </p:cNvPr>
            <p:cNvSpPr/>
            <p:nvPr/>
          </p:nvSpPr>
          <p:spPr>
            <a:xfrm>
              <a:off x="4143068" y="2408064"/>
              <a:ext cx="792696" cy="1280746"/>
            </a:xfrm>
            <a:custGeom>
              <a:avLst/>
              <a:gdLst/>
              <a:ahLst/>
              <a:cxnLst>
                <a:cxn ang="0">
                  <a:pos x="wd2" y="hd2"/>
                </a:cxn>
                <a:cxn ang="5400000">
                  <a:pos x="wd2" y="hd2"/>
                </a:cxn>
                <a:cxn ang="10800000">
                  <a:pos x="wd2" y="hd2"/>
                </a:cxn>
                <a:cxn ang="16200000">
                  <a:pos x="wd2" y="hd2"/>
                </a:cxn>
              </a:cxnLst>
              <a:rect l="0" t="0" r="r" b="b"/>
              <a:pathLst>
                <a:path w="14973" h="21600" extrusionOk="0">
                  <a:moveTo>
                    <a:pt x="5629" y="0"/>
                  </a:moveTo>
                  <a:cubicBezTo>
                    <a:pt x="15808" y="4589"/>
                    <a:pt x="18949" y="19679"/>
                    <a:pt x="8559" y="21583"/>
                  </a:cubicBezTo>
                  <a:lnTo>
                    <a:pt x="8416" y="21600"/>
                  </a:lnTo>
                  <a:cubicBezTo>
                    <a:pt x="-1581" y="21415"/>
                    <a:pt x="-2651" y="7315"/>
                    <a:pt x="5097" y="393"/>
                  </a:cubicBezTo>
                  <a:cubicBezTo>
                    <a:pt x="5097" y="393"/>
                    <a:pt x="5629" y="0"/>
                    <a:pt x="5629" y="0"/>
                  </a:cubicBezTo>
                  <a:close/>
                </a:path>
              </a:pathLst>
            </a:custGeom>
            <a:solidFill>
              <a:schemeClr val="accent2"/>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2" name="Shape 26">
              <a:extLst>
                <a:ext uri="{FF2B5EF4-FFF2-40B4-BE49-F238E27FC236}">
                  <a16:creationId xmlns:a16="http://schemas.microsoft.com/office/drawing/2014/main" xmlns="" id="{A25F60F9-83C7-CE4A-8EE0-9C2B8A925703}"/>
                </a:ext>
              </a:extLst>
            </p:cNvPr>
            <p:cNvSpPr/>
            <p:nvPr/>
          </p:nvSpPr>
          <p:spPr>
            <a:xfrm>
              <a:off x="4551166" y="857292"/>
              <a:ext cx="858492" cy="1203696"/>
            </a:xfrm>
            <a:custGeom>
              <a:avLst/>
              <a:gdLst/>
              <a:ahLst/>
              <a:cxnLst>
                <a:cxn ang="0">
                  <a:pos x="wd2" y="hd2"/>
                </a:cxn>
                <a:cxn ang="5400000">
                  <a:pos x="wd2" y="hd2"/>
                </a:cxn>
                <a:cxn ang="10800000">
                  <a:pos x="wd2" y="hd2"/>
                </a:cxn>
                <a:cxn ang="16200000">
                  <a:pos x="wd2" y="hd2"/>
                </a:cxn>
              </a:cxnLst>
              <a:rect l="0" t="0" r="r" b="b"/>
              <a:pathLst>
                <a:path w="14238" h="19070" extrusionOk="0">
                  <a:moveTo>
                    <a:pt x="12083" y="0"/>
                  </a:moveTo>
                  <a:cubicBezTo>
                    <a:pt x="17434" y="8084"/>
                    <a:pt x="12179" y="21600"/>
                    <a:pt x="3389" y="18658"/>
                  </a:cubicBezTo>
                  <a:lnTo>
                    <a:pt x="3272" y="18610"/>
                  </a:lnTo>
                  <a:cubicBezTo>
                    <a:pt x="-4166" y="14154"/>
                    <a:pt x="2150" y="2329"/>
                    <a:pt x="11484" y="88"/>
                  </a:cubicBezTo>
                  <a:cubicBezTo>
                    <a:pt x="11484" y="88"/>
                    <a:pt x="12083" y="0"/>
                    <a:pt x="12083" y="0"/>
                  </a:cubicBezTo>
                  <a:close/>
                </a:path>
              </a:pathLst>
            </a:custGeom>
            <a:solidFill>
              <a:schemeClr val="accent3"/>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3" name="Shape 27">
              <a:extLst>
                <a:ext uri="{FF2B5EF4-FFF2-40B4-BE49-F238E27FC236}">
                  <a16:creationId xmlns:a16="http://schemas.microsoft.com/office/drawing/2014/main" xmlns="" id="{E913A9DB-2917-3941-8B64-627CEE122AB8}"/>
                </a:ext>
              </a:extLst>
            </p:cNvPr>
            <p:cNvSpPr/>
            <p:nvPr/>
          </p:nvSpPr>
          <p:spPr>
            <a:xfrm>
              <a:off x="3556891" y="3617517"/>
              <a:ext cx="384907" cy="457199"/>
            </a:xfrm>
            <a:custGeom>
              <a:avLst/>
              <a:gdLst/>
              <a:ahLst/>
              <a:cxnLst>
                <a:cxn ang="0">
                  <a:pos x="wd2" y="hd2"/>
                </a:cxn>
                <a:cxn ang="5400000">
                  <a:pos x="wd2" y="hd2"/>
                </a:cxn>
                <a:cxn ang="10800000">
                  <a:pos x="wd2" y="hd2"/>
                </a:cxn>
                <a:cxn ang="16200000">
                  <a:pos x="wd2" y="hd2"/>
                </a:cxn>
              </a:cxnLst>
              <a:rect l="0" t="0" r="r" b="b"/>
              <a:pathLst>
                <a:path w="14963" h="18351" extrusionOk="0">
                  <a:moveTo>
                    <a:pt x="848" y="1"/>
                  </a:moveTo>
                  <a:cubicBezTo>
                    <a:pt x="10485" y="-132"/>
                    <a:pt x="19447" y="11676"/>
                    <a:pt x="12495" y="17520"/>
                  </a:cubicBezTo>
                  <a:lnTo>
                    <a:pt x="12395" y="17593"/>
                  </a:lnTo>
                  <a:cubicBezTo>
                    <a:pt x="4822" y="21468"/>
                    <a:pt x="-2153" y="9682"/>
                    <a:pt x="622" y="556"/>
                  </a:cubicBezTo>
                  <a:cubicBezTo>
                    <a:pt x="622" y="556"/>
                    <a:pt x="848" y="1"/>
                    <a:pt x="848" y="1"/>
                  </a:cubicBezTo>
                  <a:close/>
                </a:path>
              </a:pathLst>
            </a:custGeom>
            <a:solidFill>
              <a:schemeClr val="accent4">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4" name="Shape 28">
              <a:extLst>
                <a:ext uri="{FF2B5EF4-FFF2-40B4-BE49-F238E27FC236}">
                  <a16:creationId xmlns:a16="http://schemas.microsoft.com/office/drawing/2014/main" xmlns="" id="{BCC824FF-EB55-7047-8C71-370448D1F607}"/>
                </a:ext>
              </a:extLst>
            </p:cNvPr>
            <p:cNvSpPr/>
            <p:nvPr/>
          </p:nvSpPr>
          <p:spPr>
            <a:xfrm>
              <a:off x="5530600" y="835032"/>
              <a:ext cx="276577" cy="447470"/>
            </a:xfrm>
            <a:custGeom>
              <a:avLst/>
              <a:gdLst/>
              <a:ahLst/>
              <a:cxnLst>
                <a:cxn ang="0">
                  <a:pos x="wd2" y="hd2"/>
                </a:cxn>
                <a:cxn ang="5400000">
                  <a:pos x="wd2" y="hd2"/>
                </a:cxn>
                <a:cxn ang="10800000">
                  <a:pos x="wd2" y="hd2"/>
                </a:cxn>
                <a:cxn ang="16200000">
                  <a:pos x="wd2" y="hd2"/>
                </a:cxn>
              </a:cxnLst>
              <a:rect l="0" t="0" r="r" b="b"/>
              <a:pathLst>
                <a:path w="15098" h="21248" extrusionOk="0">
                  <a:moveTo>
                    <a:pt x="9202" y="0"/>
                  </a:moveTo>
                  <a:cubicBezTo>
                    <a:pt x="17950" y="6519"/>
                    <a:pt x="16959" y="21600"/>
                    <a:pt x="6253" y="21242"/>
                  </a:cubicBezTo>
                  <a:lnTo>
                    <a:pt x="6107" y="21228"/>
                  </a:lnTo>
                  <a:cubicBezTo>
                    <a:pt x="-3650" y="18955"/>
                    <a:pt x="-895" y="5256"/>
                    <a:pt x="8575" y="264"/>
                  </a:cubicBezTo>
                  <a:cubicBezTo>
                    <a:pt x="8575" y="264"/>
                    <a:pt x="9202" y="0"/>
                    <a:pt x="9202" y="0"/>
                  </a:cubicBezTo>
                  <a:close/>
                </a:path>
              </a:pathLst>
            </a:custGeom>
            <a:solidFill>
              <a:schemeClr val="accent4"/>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5" name="Shape 29">
              <a:extLst>
                <a:ext uri="{FF2B5EF4-FFF2-40B4-BE49-F238E27FC236}">
                  <a16:creationId xmlns:a16="http://schemas.microsoft.com/office/drawing/2014/main" xmlns="" id="{F7C2B288-4FBD-8D4D-8577-32784CA0B0B3}"/>
                </a:ext>
              </a:extLst>
            </p:cNvPr>
            <p:cNvSpPr/>
            <p:nvPr/>
          </p:nvSpPr>
          <p:spPr>
            <a:xfrm>
              <a:off x="3757230" y="2296764"/>
              <a:ext cx="323062" cy="529051"/>
            </a:xfrm>
            <a:custGeom>
              <a:avLst/>
              <a:gdLst/>
              <a:ahLst/>
              <a:cxnLst>
                <a:cxn ang="0">
                  <a:pos x="wd2" y="hd2"/>
                </a:cxn>
                <a:cxn ang="5400000">
                  <a:pos x="wd2" y="hd2"/>
                </a:cxn>
                <a:cxn ang="10800000">
                  <a:pos x="wd2" y="hd2"/>
                </a:cxn>
                <a:cxn ang="16200000">
                  <a:pos x="wd2" y="hd2"/>
                </a:cxn>
              </a:cxnLst>
              <a:rect l="0" t="0" r="r" b="b"/>
              <a:pathLst>
                <a:path w="15566" h="21600" extrusionOk="0">
                  <a:moveTo>
                    <a:pt x="6988" y="0"/>
                  </a:moveTo>
                  <a:cubicBezTo>
                    <a:pt x="17212" y="5235"/>
                    <a:pt x="19148" y="20406"/>
                    <a:pt x="8125" y="21593"/>
                  </a:cubicBezTo>
                  <a:lnTo>
                    <a:pt x="7974" y="21600"/>
                  </a:lnTo>
                  <a:cubicBezTo>
                    <a:pt x="-2452" y="20742"/>
                    <a:pt x="-2313" y="6693"/>
                    <a:pt x="6398" y="354"/>
                  </a:cubicBezTo>
                  <a:cubicBezTo>
                    <a:pt x="6398" y="354"/>
                    <a:pt x="6988" y="0"/>
                    <a:pt x="6988" y="0"/>
                  </a:cubicBezTo>
                  <a:close/>
                </a:path>
              </a:pathLst>
            </a:custGeom>
            <a:solidFill>
              <a:schemeClr val="accent1">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6" name="Shape 31">
              <a:extLst>
                <a:ext uri="{FF2B5EF4-FFF2-40B4-BE49-F238E27FC236}">
                  <a16:creationId xmlns:a16="http://schemas.microsoft.com/office/drawing/2014/main" xmlns="" id="{387C1B1E-EB42-D449-82A7-25689F20AABA}"/>
                </a:ext>
              </a:extLst>
            </p:cNvPr>
            <p:cNvSpPr/>
            <p:nvPr/>
          </p:nvSpPr>
          <p:spPr>
            <a:xfrm>
              <a:off x="3527211" y="2942301"/>
              <a:ext cx="516522" cy="567851"/>
            </a:xfrm>
            <a:custGeom>
              <a:avLst/>
              <a:gdLst/>
              <a:ahLst/>
              <a:cxnLst>
                <a:cxn ang="0">
                  <a:pos x="wd2" y="hd2"/>
                </a:cxn>
                <a:cxn ang="5400000">
                  <a:pos x="wd2" y="hd2"/>
                </a:cxn>
                <a:cxn ang="10800000">
                  <a:pos x="wd2" y="hd2"/>
                </a:cxn>
                <a:cxn ang="16200000">
                  <a:pos x="wd2" y="hd2"/>
                </a:cxn>
              </a:cxnLst>
              <a:rect l="0" t="0" r="r" b="b"/>
              <a:pathLst>
                <a:path w="15500" h="17345" extrusionOk="0">
                  <a:moveTo>
                    <a:pt x="515" y="53"/>
                  </a:moveTo>
                  <a:cubicBezTo>
                    <a:pt x="10074" y="-855"/>
                    <a:pt x="19879" y="9980"/>
                    <a:pt x="13425" y="16261"/>
                  </a:cubicBezTo>
                  <a:lnTo>
                    <a:pt x="13331" y="16340"/>
                  </a:lnTo>
                  <a:cubicBezTo>
                    <a:pt x="6110" y="20745"/>
                    <a:pt x="-1721" y="9772"/>
                    <a:pt x="333" y="615"/>
                  </a:cubicBezTo>
                  <a:cubicBezTo>
                    <a:pt x="333" y="615"/>
                    <a:pt x="515" y="53"/>
                    <a:pt x="515" y="53"/>
                  </a:cubicBezTo>
                  <a:close/>
                </a:path>
              </a:pathLst>
            </a:custGeom>
            <a:solidFill>
              <a:schemeClr val="accent6">
                <a:alpha val="25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7" name="Shape 32">
              <a:extLst>
                <a:ext uri="{FF2B5EF4-FFF2-40B4-BE49-F238E27FC236}">
                  <a16:creationId xmlns:a16="http://schemas.microsoft.com/office/drawing/2014/main" xmlns="" id="{AFB1D4A7-477C-2149-9583-17B73559BCE4}"/>
                </a:ext>
              </a:extLst>
            </p:cNvPr>
            <p:cNvSpPr/>
            <p:nvPr/>
          </p:nvSpPr>
          <p:spPr>
            <a:xfrm>
              <a:off x="5011203" y="3224259"/>
              <a:ext cx="467177" cy="698807"/>
            </a:xfrm>
            <a:custGeom>
              <a:avLst/>
              <a:gdLst/>
              <a:ahLst/>
              <a:cxnLst>
                <a:cxn ang="0">
                  <a:pos x="wd2" y="hd2"/>
                </a:cxn>
                <a:cxn ang="5400000">
                  <a:pos x="wd2" y="hd2"/>
                </a:cxn>
                <a:cxn ang="10800000">
                  <a:pos x="wd2" y="hd2"/>
                </a:cxn>
                <a:cxn ang="16200000">
                  <a:pos x="wd2" y="hd2"/>
                </a:cxn>
              </a:cxnLst>
              <a:rect l="0" t="0" r="r" b="b"/>
              <a:pathLst>
                <a:path w="14210" h="20293" extrusionOk="0">
                  <a:moveTo>
                    <a:pt x="3104" y="0"/>
                  </a:moveTo>
                  <a:cubicBezTo>
                    <a:pt x="13053" y="2766"/>
                    <a:pt x="18671" y="16681"/>
                    <a:pt x="9744" y="20150"/>
                  </a:cubicBezTo>
                  <a:lnTo>
                    <a:pt x="9619" y="20189"/>
                  </a:lnTo>
                  <a:cubicBezTo>
                    <a:pt x="654" y="21600"/>
                    <a:pt x="-2929" y="8303"/>
                    <a:pt x="2703" y="460"/>
                  </a:cubicBezTo>
                  <a:cubicBezTo>
                    <a:pt x="2703" y="460"/>
                    <a:pt x="3104" y="0"/>
                    <a:pt x="3104" y="0"/>
                  </a:cubicBezTo>
                  <a:close/>
                </a:path>
              </a:pathLst>
            </a:custGeom>
            <a:solidFill>
              <a:schemeClr val="accent5">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sp>
          <p:nvSpPr>
            <p:cNvPr id="38" name="Shape 33">
              <a:extLst>
                <a:ext uri="{FF2B5EF4-FFF2-40B4-BE49-F238E27FC236}">
                  <a16:creationId xmlns:a16="http://schemas.microsoft.com/office/drawing/2014/main" xmlns="" id="{02B98A07-B6A3-4E45-A380-D0616DEEBCF6}"/>
                </a:ext>
              </a:extLst>
            </p:cNvPr>
            <p:cNvSpPr/>
            <p:nvPr/>
          </p:nvSpPr>
          <p:spPr>
            <a:xfrm>
              <a:off x="4039188" y="1606708"/>
              <a:ext cx="467178" cy="698807"/>
            </a:xfrm>
            <a:custGeom>
              <a:avLst/>
              <a:gdLst/>
              <a:ahLst/>
              <a:cxnLst>
                <a:cxn ang="0">
                  <a:pos x="wd2" y="hd2"/>
                </a:cxn>
                <a:cxn ang="5400000">
                  <a:pos x="wd2" y="hd2"/>
                </a:cxn>
                <a:cxn ang="10800000">
                  <a:pos x="wd2" y="hd2"/>
                </a:cxn>
                <a:cxn ang="16200000">
                  <a:pos x="wd2" y="hd2"/>
                </a:cxn>
              </a:cxnLst>
              <a:rect l="0" t="0" r="r" b="b"/>
              <a:pathLst>
                <a:path w="14210" h="20293" extrusionOk="0">
                  <a:moveTo>
                    <a:pt x="3104" y="0"/>
                  </a:moveTo>
                  <a:cubicBezTo>
                    <a:pt x="13053" y="2766"/>
                    <a:pt x="18671" y="16681"/>
                    <a:pt x="9744" y="20150"/>
                  </a:cubicBezTo>
                  <a:lnTo>
                    <a:pt x="9619" y="20189"/>
                  </a:lnTo>
                  <a:cubicBezTo>
                    <a:pt x="654" y="21600"/>
                    <a:pt x="-2929" y="8303"/>
                    <a:pt x="2703" y="460"/>
                  </a:cubicBezTo>
                  <a:cubicBezTo>
                    <a:pt x="2703" y="460"/>
                    <a:pt x="3104" y="0"/>
                    <a:pt x="3104" y="0"/>
                  </a:cubicBezTo>
                  <a:close/>
                </a:path>
              </a:pathLst>
            </a:custGeom>
            <a:solidFill>
              <a:schemeClr val="accent5">
                <a:alpha val="40000"/>
              </a:schemeClr>
            </a:solidFill>
            <a:ln w="12700">
              <a:miter lim="400000"/>
            </a:ln>
          </p:spPr>
          <p:txBody>
            <a:bodyPr lIns="0" tIns="0" rIns="0" bIns="0" anchor="ct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defRPr sz="3000">
                  <a:solidFill>
                    <a:srgbClr val="FFFFFF"/>
                  </a:solidFill>
                  <a:effectLst>
                    <a:outerShdw blurRad="38100" dist="12700" dir="5400000" rotWithShape="0">
                      <a:srgbClr val="000000">
                        <a:alpha val="50000"/>
                      </a:srgbClr>
                    </a:outerShdw>
                  </a:effectLst>
                </a:defRPr>
              </a:pPr>
              <a:endParaRPr/>
            </a:p>
          </p:txBody>
        </p:sp>
      </p:grpSp>
      <p:sp>
        <p:nvSpPr>
          <p:cNvPr id="44" name="Right Arrow 43">
            <a:extLst>
              <a:ext uri="{FF2B5EF4-FFF2-40B4-BE49-F238E27FC236}">
                <a16:creationId xmlns:a16="http://schemas.microsoft.com/office/drawing/2014/main" xmlns="" id="{2260F2BC-D6BE-454D-9832-D0183C8B618D}"/>
              </a:ext>
            </a:extLst>
          </p:cNvPr>
          <p:cNvSpPr/>
          <p:nvPr/>
        </p:nvSpPr>
        <p:spPr>
          <a:xfrm>
            <a:off x="7022515" y="2263234"/>
            <a:ext cx="1213599" cy="1377025"/>
          </a:xfrm>
          <a:prstGeom prst="rightArrow">
            <a:avLst/>
          </a:prstGeom>
          <a:solidFill>
            <a:srgbClr val="0989B1">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
        <p:nvSpPr>
          <p:cNvPr id="45" name="Right Arrow 44">
            <a:extLst>
              <a:ext uri="{FF2B5EF4-FFF2-40B4-BE49-F238E27FC236}">
                <a16:creationId xmlns:a16="http://schemas.microsoft.com/office/drawing/2014/main" xmlns="" id="{D1C41D8F-A5E2-1546-8760-AEB35B900F79}"/>
              </a:ext>
            </a:extLst>
          </p:cNvPr>
          <p:cNvSpPr/>
          <p:nvPr/>
        </p:nvSpPr>
        <p:spPr>
          <a:xfrm>
            <a:off x="2752315" y="2824210"/>
            <a:ext cx="1716224" cy="1377025"/>
          </a:xfrm>
          <a:prstGeom prst="rightArrow">
            <a:avLst/>
          </a:prstGeom>
          <a:solidFill>
            <a:srgbClr val="0989B1">
              <a:alpha val="50196"/>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1400" b="1" dirty="0">
                <a:latin typeface="PT Sans" panose="020B0503020203020204" pitchFamily="34" charset="77"/>
              </a:rPr>
              <a:t>Shift in social perceptions</a:t>
            </a:r>
          </a:p>
        </p:txBody>
      </p:sp>
      <p:sp>
        <p:nvSpPr>
          <p:cNvPr id="49" name="Rectangle 48">
            <a:extLst>
              <a:ext uri="{FF2B5EF4-FFF2-40B4-BE49-F238E27FC236}">
                <a16:creationId xmlns:a16="http://schemas.microsoft.com/office/drawing/2014/main" xmlns="" id="{84C381E3-85D9-1E4B-AAF9-57652D14182A}"/>
              </a:ext>
            </a:extLst>
          </p:cNvPr>
          <p:cNvSpPr/>
          <p:nvPr/>
        </p:nvSpPr>
        <p:spPr>
          <a:xfrm>
            <a:off x="8566215" y="1535287"/>
            <a:ext cx="2754279" cy="1455894"/>
          </a:xfrm>
          <a:prstGeom prst="rect">
            <a:avLst/>
          </a:prstGeom>
          <a:noFill/>
        </p:spPr>
        <p:txBody>
          <a:bodyPr wrap="none" lIns="91440" tIns="45720" rIns="91440" bIns="45720">
            <a:prstTxWarp prst="textArchUp">
              <a:avLst/>
            </a:prstTxWarp>
            <a:spAutoFit/>
          </a:bodyPr>
          <a:lstStyle/>
          <a:p>
            <a:pPr algn="ctr"/>
            <a:r>
              <a:rPr lang="en-US" sz="2400" b="1" cap="none" spc="0">
                <a:ln w="0"/>
                <a:solidFill>
                  <a:srgbClr val="2F8B9B"/>
                </a:solidFill>
                <a:latin typeface="PT Sans" panose="020B0503020203020204" pitchFamily="34" charset="77"/>
              </a:rPr>
              <a:t>Ageing with dignity</a:t>
            </a:r>
          </a:p>
        </p:txBody>
      </p:sp>
      <p:sp>
        <p:nvSpPr>
          <p:cNvPr id="50" name="TextBox 49">
            <a:extLst>
              <a:ext uri="{FF2B5EF4-FFF2-40B4-BE49-F238E27FC236}">
                <a16:creationId xmlns:a16="http://schemas.microsoft.com/office/drawing/2014/main" xmlns="" id="{C6BE1AE5-F5D6-AF45-BA03-46FF2418EAF5}"/>
              </a:ext>
            </a:extLst>
          </p:cNvPr>
          <p:cNvSpPr txBox="1"/>
          <p:nvPr/>
        </p:nvSpPr>
        <p:spPr>
          <a:xfrm>
            <a:off x="8089842" y="2213319"/>
            <a:ext cx="1581870" cy="590931"/>
          </a:xfrm>
          <a:prstGeom prst="rect">
            <a:avLst/>
          </a:prstGeom>
          <a:noFill/>
        </p:spPr>
        <p:txBody>
          <a:bodyPr wrap="square" rtlCol="0">
            <a:spAutoFit/>
          </a:bodyPr>
          <a:lstStyle/>
          <a:p>
            <a:pPr algn="ctr">
              <a:lnSpc>
                <a:spcPct val="90000"/>
              </a:lnSpc>
            </a:pPr>
            <a:r>
              <a:rPr lang="en-US" b="1">
                <a:solidFill>
                  <a:srgbClr val="003971"/>
                </a:solidFill>
                <a:latin typeface="PT Sans" panose="020B0503020203020204" pitchFamily="34" charset="77"/>
              </a:rPr>
              <a:t>Ability to contribute</a:t>
            </a:r>
          </a:p>
        </p:txBody>
      </p:sp>
      <p:sp>
        <p:nvSpPr>
          <p:cNvPr id="51" name="TextBox 50">
            <a:extLst>
              <a:ext uri="{FF2B5EF4-FFF2-40B4-BE49-F238E27FC236}">
                <a16:creationId xmlns:a16="http://schemas.microsoft.com/office/drawing/2014/main" xmlns="" id="{CFB0EDF7-8D47-3F45-B76C-783E7B9DAEA5}"/>
              </a:ext>
            </a:extLst>
          </p:cNvPr>
          <p:cNvSpPr txBox="1"/>
          <p:nvPr/>
        </p:nvSpPr>
        <p:spPr>
          <a:xfrm>
            <a:off x="10288816" y="2171571"/>
            <a:ext cx="1581870" cy="590931"/>
          </a:xfrm>
          <a:prstGeom prst="rect">
            <a:avLst/>
          </a:prstGeom>
          <a:noFill/>
        </p:spPr>
        <p:txBody>
          <a:bodyPr wrap="square" rtlCol="0">
            <a:spAutoFit/>
          </a:bodyPr>
          <a:lstStyle/>
          <a:p>
            <a:pPr algn="ctr">
              <a:lnSpc>
                <a:spcPct val="90000"/>
              </a:lnSpc>
            </a:pPr>
            <a:r>
              <a:rPr lang="en-US" b="1">
                <a:solidFill>
                  <a:srgbClr val="F05D3B"/>
                </a:solidFill>
                <a:latin typeface="PT Sans" panose="020B0503020203020204" pitchFamily="34" charset="77"/>
              </a:rPr>
              <a:t>Decision making power</a:t>
            </a:r>
          </a:p>
        </p:txBody>
      </p:sp>
      <p:sp>
        <p:nvSpPr>
          <p:cNvPr id="52" name="TextBox 51">
            <a:extLst>
              <a:ext uri="{FF2B5EF4-FFF2-40B4-BE49-F238E27FC236}">
                <a16:creationId xmlns:a16="http://schemas.microsoft.com/office/drawing/2014/main" xmlns="" id="{A6FE9052-6724-2947-919C-B5B98A46CD1E}"/>
              </a:ext>
            </a:extLst>
          </p:cNvPr>
          <p:cNvSpPr txBox="1"/>
          <p:nvPr/>
        </p:nvSpPr>
        <p:spPr>
          <a:xfrm>
            <a:off x="8157579" y="3883998"/>
            <a:ext cx="1581870" cy="590931"/>
          </a:xfrm>
          <a:prstGeom prst="rect">
            <a:avLst/>
          </a:prstGeom>
          <a:noFill/>
        </p:spPr>
        <p:txBody>
          <a:bodyPr wrap="square" rtlCol="0">
            <a:spAutoFit/>
          </a:bodyPr>
          <a:lstStyle/>
          <a:p>
            <a:pPr algn="ctr">
              <a:lnSpc>
                <a:spcPct val="90000"/>
              </a:lnSpc>
            </a:pPr>
            <a:r>
              <a:rPr lang="en-US" b="1">
                <a:solidFill>
                  <a:srgbClr val="F8B336"/>
                </a:solidFill>
                <a:latin typeface="PT Sans" panose="020B0503020203020204" pitchFamily="34" charset="77"/>
              </a:rPr>
              <a:t>Ability to cover needs</a:t>
            </a:r>
          </a:p>
        </p:txBody>
      </p:sp>
      <p:sp>
        <p:nvSpPr>
          <p:cNvPr id="53" name="TextBox 52">
            <a:extLst>
              <a:ext uri="{FF2B5EF4-FFF2-40B4-BE49-F238E27FC236}">
                <a16:creationId xmlns:a16="http://schemas.microsoft.com/office/drawing/2014/main" xmlns="" id="{268F3AA5-4482-4746-B081-473112BE434F}"/>
              </a:ext>
            </a:extLst>
          </p:cNvPr>
          <p:cNvSpPr txBox="1"/>
          <p:nvPr/>
        </p:nvSpPr>
        <p:spPr>
          <a:xfrm>
            <a:off x="10119468" y="3886328"/>
            <a:ext cx="1581870" cy="590931"/>
          </a:xfrm>
          <a:prstGeom prst="rect">
            <a:avLst/>
          </a:prstGeom>
          <a:noFill/>
        </p:spPr>
        <p:txBody>
          <a:bodyPr wrap="square" rtlCol="0">
            <a:spAutoFit/>
          </a:bodyPr>
          <a:lstStyle/>
          <a:p>
            <a:pPr algn="ctr">
              <a:lnSpc>
                <a:spcPct val="90000"/>
              </a:lnSpc>
            </a:pPr>
            <a:r>
              <a:rPr lang="en-US" b="1">
                <a:solidFill>
                  <a:srgbClr val="7030A0"/>
                </a:solidFill>
                <a:latin typeface="PT Sans" panose="020B0503020203020204" pitchFamily="34" charset="77"/>
              </a:rPr>
              <a:t>Relevance and respect</a:t>
            </a:r>
          </a:p>
        </p:txBody>
      </p:sp>
      <p:sp>
        <p:nvSpPr>
          <p:cNvPr id="55" name="Content Placeholder 2">
            <a:extLst>
              <a:ext uri="{FF2B5EF4-FFF2-40B4-BE49-F238E27FC236}">
                <a16:creationId xmlns:a16="http://schemas.microsoft.com/office/drawing/2014/main" xmlns="" id="{41E635DE-9E2E-A04F-A1C7-EFFB2193F4F0}"/>
              </a:ext>
            </a:extLst>
          </p:cNvPr>
          <p:cNvSpPr txBox="1">
            <a:spLocks/>
          </p:cNvSpPr>
          <p:nvPr/>
        </p:nvSpPr>
        <p:spPr>
          <a:xfrm>
            <a:off x="4234886" y="5112390"/>
            <a:ext cx="4437142" cy="1568023"/>
          </a:xfrm>
          <a:prstGeom prst="rect">
            <a:avLst/>
          </a:prstGeom>
          <a:solidFill>
            <a:srgbClr val="003971">
              <a:alpha val="69804"/>
            </a:srgbClr>
          </a:solidFill>
        </p:spPr>
        <p:txBody>
          <a:bodyPr vert="horz" lIns="91440" tIns="45720" rIns="91440" bIns="45720" rtlCol="0">
            <a:normAutofit fontScale="92500" lnSpcReduction="10000"/>
          </a:bodyPr>
          <a:lstStyle>
            <a:lvl1pPr marL="205795" indent="-171496" algn="l" defTabSz="685983" rtl="0" eaLnBrk="1" latinLnBrk="0" hangingPunct="1">
              <a:lnSpc>
                <a:spcPct val="90000"/>
              </a:lnSpc>
              <a:spcBef>
                <a:spcPts val="1350"/>
              </a:spcBef>
              <a:buClr>
                <a:srgbClr val="2EA8DC"/>
              </a:buClr>
              <a:buSzPct val="100000"/>
              <a:buFont typeface="Arial" pitchFamily="34" charset="0"/>
              <a:buChar char="•"/>
              <a:defRPr sz="1800" kern="1200">
                <a:solidFill>
                  <a:schemeClr val="tx1"/>
                </a:solidFill>
                <a:latin typeface="PT Sans" panose="020B0503020203020204" pitchFamily="34" charset="77"/>
                <a:ea typeface="+mn-ea"/>
                <a:cs typeface="+mn-cs"/>
              </a:defRPr>
            </a:lvl1pPr>
            <a:lvl2pPr marL="377291" indent="-171496" algn="l" defTabSz="685983" rtl="0" eaLnBrk="1" latinLnBrk="0" hangingPunct="1">
              <a:lnSpc>
                <a:spcPct val="90000"/>
              </a:lnSpc>
              <a:spcBef>
                <a:spcPts val="450"/>
              </a:spcBef>
              <a:buClr>
                <a:srgbClr val="2EA8DC"/>
              </a:buClr>
              <a:buSzPct val="100000"/>
              <a:buFont typeface="Arial" pitchFamily="34" charset="0"/>
              <a:buChar char="•"/>
              <a:defRPr sz="1500" kern="1200">
                <a:solidFill>
                  <a:schemeClr val="tx1"/>
                </a:solidFill>
                <a:latin typeface="PT Sans" panose="020B0503020203020204" pitchFamily="34" charset="77"/>
                <a:ea typeface="+mn-ea"/>
                <a:cs typeface="+mn-cs"/>
              </a:defRPr>
            </a:lvl2pPr>
            <a:lvl3pPr marL="548786" indent="-171496" algn="l" defTabSz="685983" rtl="0" eaLnBrk="1" latinLnBrk="0" hangingPunct="1">
              <a:lnSpc>
                <a:spcPct val="90000"/>
              </a:lnSpc>
              <a:spcBef>
                <a:spcPts val="450"/>
              </a:spcBef>
              <a:buClr>
                <a:srgbClr val="2EA8DC"/>
              </a:buClr>
              <a:buSzPct val="100000"/>
              <a:buFont typeface="Arial" pitchFamily="34" charset="0"/>
              <a:buChar char="•"/>
              <a:defRPr sz="1350" kern="1200">
                <a:solidFill>
                  <a:schemeClr val="tx1"/>
                </a:solidFill>
                <a:latin typeface="PT Sans" panose="020B0503020203020204" pitchFamily="34" charset="77"/>
                <a:ea typeface="+mn-ea"/>
                <a:cs typeface="+mn-cs"/>
              </a:defRPr>
            </a:lvl3pPr>
            <a:lvl4pPr marL="720282"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4pPr>
            <a:lvl5pPr marL="891778"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285750" indent="-285750"/>
            <a:r>
              <a:rPr lang="en-US" b="1">
                <a:solidFill>
                  <a:schemeClr val="bg1"/>
                </a:solidFill>
              </a:rPr>
              <a:t>Distinction</a:t>
            </a:r>
            <a:r>
              <a:rPr lang="en-US">
                <a:solidFill>
                  <a:schemeClr val="bg1"/>
                </a:solidFill>
              </a:rPr>
              <a:t> between </a:t>
            </a:r>
            <a:r>
              <a:rPr lang="en-US" b="1">
                <a:solidFill>
                  <a:schemeClr val="bg1"/>
                </a:solidFill>
              </a:rPr>
              <a:t>ageing as a medical condition </a:t>
            </a:r>
            <a:r>
              <a:rPr lang="en-US">
                <a:solidFill>
                  <a:schemeClr val="bg1"/>
                </a:solidFill>
              </a:rPr>
              <a:t>and </a:t>
            </a:r>
            <a:r>
              <a:rPr lang="en-US" b="1">
                <a:solidFill>
                  <a:schemeClr val="bg1"/>
                </a:solidFill>
              </a:rPr>
              <a:t>older persons as human beings with rights</a:t>
            </a:r>
          </a:p>
          <a:p>
            <a:pPr marL="285750" indent="-285750"/>
            <a:r>
              <a:rPr lang="en-US" b="1">
                <a:solidFill>
                  <a:schemeClr val="bg1"/>
                </a:solidFill>
              </a:rPr>
              <a:t>Distinction </a:t>
            </a:r>
            <a:r>
              <a:rPr lang="en-US">
                <a:solidFill>
                  <a:schemeClr val="bg1"/>
                </a:solidFill>
              </a:rPr>
              <a:t>between</a:t>
            </a:r>
            <a:r>
              <a:rPr lang="en-US" b="1">
                <a:solidFill>
                  <a:schemeClr val="bg1"/>
                </a:solidFill>
              </a:rPr>
              <a:t> older persons that are active </a:t>
            </a:r>
            <a:r>
              <a:rPr lang="en-US">
                <a:solidFill>
                  <a:schemeClr val="bg1"/>
                </a:solidFill>
              </a:rPr>
              <a:t>and</a:t>
            </a:r>
            <a:r>
              <a:rPr lang="en-US" b="1">
                <a:solidFill>
                  <a:schemeClr val="bg1"/>
                </a:solidFill>
              </a:rPr>
              <a:t> older persons with long-term care needs</a:t>
            </a:r>
          </a:p>
        </p:txBody>
      </p:sp>
    </p:spTree>
    <p:extLst>
      <p:ext uri="{BB962C8B-B14F-4D97-AF65-F5344CB8AC3E}">
        <p14:creationId xmlns:p14="http://schemas.microsoft.com/office/powerpoint/2010/main" val="24073294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688090" y="730501"/>
            <a:ext cx="11211810" cy="5408679"/>
          </a:xfrm>
          <a:prstGeom prst="rect">
            <a:avLst/>
          </a:prstGeom>
        </p:spPr>
      </p:pic>
      <p:sp>
        <p:nvSpPr>
          <p:cNvPr id="3" name="Rectangle 2">
            <a:extLst>
              <a:ext uri="{FF2B5EF4-FFF2-40B4-BE49-F238E27FC236}">
                <a16:creationId xmlns:a16="http://schemas.microsoft.com/office/drawing/2014/main" xmlns="" id="{2C94EA68-DB6B-614D-AA1B-686C79571A45}"/>
              </a:ext>
            </a:extLst>
          </p:cNvPr>
          <p:cNvSpPr/>
          <p:nvPr/>
        </p:nvSpPr>
        <p:spPr>
          <a:xfrm>
            <a:off x="1" y="6139181"/>
            <a:ext cx="12192000" cy="718820"/>
          </a:xfrm>
          <a:prstGeom prst="rect">
            <a:avLst/>
          </a:prstGeom>
          <a:solidFill>
            <a:srgbClr val="2EA8DC"/>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p>
        </p:txBody>
      </p:sp>
    </p:spTree>
    <p:extLst>
      <p:ext uri="{BB962C8B-B14F-4D97-AF65-F5344CB8AC3E}">
        <p14:creationId xmlns:p14="http://schemas.microsoft.com/office/powerpoint/2010/main" val="1606371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xmlns="" id="{6ECD7F8C-C150-A645-A227-A69ADC37ACE2}"/>
              </a:ext>
            </a:extLst>
          </p:cNvPr>
          <p:cNvSpPr>
            <a:spLocks noGrp="1"/>
          </p:cNvSpPr>
          <p:nvPr>
            <p:ph type="title"/>
          </p:nvPr>
        </p:nvSpPr>
        <p:spPr/>
        <p:txBody>
          <a:bodyPr/>
          <a:lstStyle/>
          <a:p>
            <a:r>
              <a:rPr lang="en-US"/>
              <a:t>Overview of methodology</a:t>
            </a:r>
          </a:p>
        </p:txBody>
      </p:sp>
      <p:graphicFrame>
        <p:nvGraphicFramePr>
          <p:cNvPr id="5" name="Content Placeholder 7">
            <a:extLst>
              <a:ext uri="{FF2B5EF4-FFF2-40B4-BE49-F238E27FC236}">
                <a16:creationId xmlns:a16="http://schemas.microsoft.com/office/drawing/2014/main" xmlns="" id="{61F77FE0-EFCF-544E-A2D7-FAEC2852DCFE}"/>
              </a:ext>
            </a:extLst>
          </p:cNvPr>
          <p:cNvGraphicFramePr>
            <a:graphicFrameLocks/>
          </p:cNvGraphicFramePr>
          <p:nvPr>
            <p:extLst>
              <p:ext uri="{D42A27DB-BD31-4B8C-83A1-F6EECF244321}">
                <p14:modId xmlns:p14="http://schemas.microsoft.com/office/powerpoint/2010/main" val="3703653658"/>
              </p:ext>
            </p:extLst>
          </p:nvPr>
        </p:nvGraphicFramePr>
        <p:xfrm>
          <a:off x="232498" y="1491066"/>
          <a:ext cx="9132765" cy="446234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8" name="Content Placeholder 1">
            <a:extLst>
              <a:ext uri="{FF2B5EF4-FFF2-40B4-BE49-F238E27FC236}">
                <a16:creationId xmlns:a16="http://schemas.microsoft.com/office/drawing/2014/main" xmlns="" id="{33775352-5D5D-B045-98E8-E0A19C52AF96}"/>
              </a:ext>
            </a:extLst>
          </p:cNvPr>
          <p:cNvSpPr>
            <a:spLocks noGrp="1"/>
          </p:cNvSpPr>
          <p:nvPr>
            <p:ph sz="half" idx="1"/>
          </p:nvPr>
        </p:nvSpPr>
        <p:spPr>
          <a:xfrm>
            <a:off x="9499600" y="1739900"/>
            <a:ext cx="2341105" cy="3975100"/>
          </a:xfrm>
          <a:solidFill>
            <a:srgbClr val="003971">
              <a:alpha val="69804"/>
            </a:srgbClr>
          </a:solidFill>
        </p:spPr>
        <p:txBody>
          <a:bodyPr>
            <a:normAutofit fontScale="92500"/>
          </a:bodyPr>
          <a:lstStyle/>
          <a:p>
            <a:pPr marL="34299" indent="0">
              <a:buNone/>
            </a:pPr>
            <a:endParaRPr lang="en-US" sz="1200">
              <a:solidFill>
                <a:schemeClr val="bg1"/>
              </a:solidFill>
              <a:highlight>
                <a:srgbClr val="FFFF00"/>
              </a:highlight>
            </a:endParaRPr>
          </a:p>
          <a:p>
            <a:pPr marL="34299" indent="0">
              <a:buNone/>
            </a:pPr>
            <a:r>
              <a:rPr lang="en-US" sz="1600" b="1">
                <a:solidFill>
                  <a:schemeClr val="bg1"/>
                </a:solidFill>
              </a:rPr>
              <a:t>LIMITATIONS</a:t>
            </a:r>
          </a:p>
          <a:p>
            <a:r>
              <a:rPr lang="en-US" sz="1600" b="1">
                <a:solidFill>
                  <a:schemeClr val="bg1"/>
                </a:solidFill>
              </a:rPr>
              <a:t>Budget constraints for primary data collection</a:t>
            </a:r>
          </a:p>
          <a:p>
            <a:r>
              <a:rPr lang="en-US" sz="1600" b="1">
                <a:solidFill>
                  <a:schemeClr val="bg1"/>
                </a:solidFill>
              </a:rPr>
              <a:t>Reliance on small sample size</a:t>
            </a:r>
            <a:endParaRPr lang="en-GB" sz="1600" b="1">
              <a:solidFill>
                <a:schemeClr val="bg1"/>
              </a:solidFill>
            </a:endParaRPr>
          </a:p>
          <a:p>
            <a:r>
              <a:rPr lang="en-US" sz="1600" b="1">
                <a:solidFill>
                  <a:schemeClr val="bg1"/>
                </a:solidFill>
              </a:rPr>
              <a:t>Limited disaggregation beyond 75 years</a:t>
            </a:r>
            <a:endParaRPr lang="en-GB" sz="1600" b="1">
              <a:solidFill>
                <a:schemeClr val="bg1"/>
              </a:solidFill>
            </a:endParaRPr>
          </a:p>
          <a:p>
            <a:r>
              <a:rPr lang="en-GB" sz="1600" b="1">
                <a:solidFill>
                  <a:schemeClr val="bg1"/>
                </a:solidFill>
              </a:rPr>
              <a:t>Underestimation of disability </a:t>
            </a:r>
          </a:p>
          <a:p>
            <a:r>
              <a:rPr lang="en-GB" sz="1600" b="1">
                <a:solidFill>
                  <a:schemeClr val="bg1"/>
                </a:solidFill>
              </a:rPr>
              <a:t>Absence of UNDHS data for persons beyond 49 years</a:t>
            </a:r>
          </a:p>
          <a:p>
            <a:pPr marL="34299" indent="0">
              <a:buNone/>
            </a:pPr>
            <a:endParaRPr lang="en-GB" sz="1400">
              <a:solidFill>
                <a:schemeClr val="bg1"/>
              </a:solidFill>
            </a:endParaRPr>
          </a:p>
          <a:p>
            <a:endParaRPr lang="en-GB" sz="1200">
              <a:solidFill>
                <a:schemeClr val="bg1"/>
              </a:solidFill>
            </a:endParaRPr>
          </a:p>
        </p:txBody>
      </p:sp>
    </p:spTree>
    <p:extLst>
      <p:ext uri="{BB962C8B-B14F-4D97-AF65-F5344CB8AC3E}">
        <p14:creationId xmlns:p14="http://schemas.microsoft.com/office/powerpoint/2010/main" val="5373486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87BC659A-FE22-D14E-A799-0FC4C1119A86}"/>
              </a:ext>
            </a:extLst>
          </p:cNvPr>
          <p:cNvSpPr>
            <a:spLocks noGrp="1"/>
          </p:cNvSpPr>
          <p:nvPr>
            <p:ph sz="half" idx="1"/>
          </p:nvPr>
        </p:nvSpPr>
        <p:spPr>
          <a:xfrm>
            <a:off x="885622" y="1876097"/>
            <a:ext cx="4709960" cy="4343400"/>
          </a:xfrm>
        </p:spPr>
        <p:txBody>
          <a:bodyPr/>
          <a:lstStyle/>
          <a:p>
            <a:endParaRPr lang="en-US"/>
          </a:p>
          <a:p>
            <a:endParaRPr lang="en-US"/>
          </a:p>
        </p:txBody>
      </p:sp>
      <p:sp>
        <p:nvSpPr>
          <p:cNvPr id="4" name="Title 3">
            <a:extLst>
              <a:ext uri="{FF2B5EF4-FFF2-40B4-BE49-F238E27FC236}">
                <a16:creationId xmlns:a16="http://schemas.microsoft.com/office/drawing/2014/main" xmlns="" id="{D2854DFB-1F80-5148-B14B-F726336B5699}"/>
              </a:ext>
            </a:extLst>
          </p:cNvPr>
          <p:cNvSpPr>
            <a:spLocks noGrp="1"/>
          </p:cNvSpPr>
          <p:nvPr>
            <p:ph type="title"/>
          </p:nvPr>
        </p:nvSpPr>
        <p:spPr/>
        <p:txBody>
          <a:bodyPr/>
          <a:lstStyle/>
          <a:p>
            <a:r>
              <a:rPr lang="en-US"/>
              <a:t>QUALITATIVE METHODS: COLLECTING PRIMARY DATA</a:t>
            </a:r>
          </a:p>
        </p:txBody>
      </p:sp>
      <p:sp>
        <p:nvSpPr>
          <p:cNvPr id="5" name="Rectangle 4">
            <a:extLst>
              <a:ext uri="{FF2B5EF4-FFF2-40B4-BE49-F238E27FC236}">
                <a16:creationId xmlns:a16="http://schemas.microsoft.com/office/drawing/2014/main" xmlns="" id="{C4ADB1EB-4C5A-4644-B5B8-06DC103677FD}"/>
              </a:ext>
            </a:extLst>
          </p:cNvPr>
          <p:cNvSpPr/>
          <p:nvPr/>
        </p:nvSpPr>
        <p:spPr>
          <a:xfrm>
            <a:off x="664885" y="1360147"/>
            <a:ext cx="5293324" cy="2444181"/>
          </a:xfrm>
          <a:prstGeom prst="rect">
            <a:avLst/>
          </a:prstGeom>
          <a:solidFill>
            <a:schemeClr val="bg1">
              <a:lumMod val="95000"/>
            </a:schemeClr>
          </a:solidFill>
          <a:ln w="38100">
            <a:solidFill>
              <a:srgbClr val="003971"/>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US" sz="2000" b="1">
                <a:solidFill>
                  <a:srgbClr val="003971"/>
                </a:solidFill>
                <a:latin typeface="PT Sans" panose="020B0503020203020204" pitchFamily="34" charset="77"/>
              </a:rPr>
              <a:t>WHY? </a:t>
            </a:r>
          </a:p>
          <a:p>
            <a:pPr marL="377199" indent="-342900">
              <a:buClr>
                <a:srgbClr val="003971"/>
              </a:buClr>
              <a:buFont typeface="+mj-lt"/>
              <a:buAutoNum type="arabicPeriod"/>
            </a:pPr>
            <a:r>
              <a:rPr lang="en-GB">
                <a:solidFill>
                  <a:schemeClr val="tx1">
                    <a:lumMod val="75000"/>
                    <a:lumOff val="25000"/>
                  </a:schemeClr>
                </a:solidFill>
                <a:latin typeface="PT Sans" panose="020B0503020203020204" pitchFamily="34" charset="77"/>
              </a:rPr>
              <a:t>Bring forth older persons’ voices on their experiences of ageing in Uganda </a:t>
            </a:r>
          </a:p>
          <a:p>
            <a:pPr marL="377199" indent="-342900">
              <a:buClr>
                <a:srgbClr val="003971"/>
              </a:buClr>
              <a:buFont typeface="+mj-lt"/>
              <a:buAutoNum type="arabicPeriod"/>
            </a:pPr>
            <a:r>
              <a:rPr lang="en-GB">
                <a:solidFill>
                  <a:schemeClr val="tx1">
                    <a:lumMod val="75000"/>
                    <a:lumOff val="25000"/>
                  </a:schemeClr>
                </a:solidFill>
                <a:latin typeface="PT Sans" panose="020B0503020203020204" pitchFamily="34" charset="77"/>
              </a:rPr>
              <a:t>Develop a contextualised picture of their </a:t>
            </a:r>
          </a:p>
          <a:p>
            <a:pPr marL="742950" lvl="1" indent="-285750">
              <a:buClr>
                <a:srgbClr val="003971"/>
              </a:buClr>
              <a:buSzPct val="100000"/>
              <a:buFont typeface="Arial" panose="020B0604020202020204" pitchFamily="34" charset="0"/>
              <a:buChar char="•"/>
            </a:pPr>
            <a:r>
              <a:rPr lang="en-GB">
                <a:solidFill>
                  <a:schemeClr val="tx1">
                    <a:lumMod val="75000"/>
                    <a:lumOff val="25000"/>
                  </a:schemeClr>
                </a:solidFill>
                <a:latin typeface="PT Sans" panose="020B0503020203020204" pitchFamily="34" charset="77"/>
              </a:rPr>
              <a:t>Role and relevance</a:t>
            </a:r>
          </a:p>
          <a:p>
            <a:pPr marL="742950" lvl="1" indent="-285750">
              <a:buClr>
                <a:srgbClr val="003971"/>
              </a:buClr>
              <a:buSzPct val="100000"/>
              <a:buFont typeface="Arial" panose="020B0604020202020204" pitchFamily="34" charset="0"/>
              <a:buChar char="•"/>
            </a:pPr>
            <a:r>
              <a:rPr lang="en-GB">
                <a:solidFill>
                  <a:schemeClr val="tx1">
                    <a:lumMod val="75000"/>
                    <a:lumOff val="25000"/>
                  </a:schemeClr>
                </a:solidFill>
                <a:latin typeface="PT Sans" panose="020B0503020203020204" pitchFamily="34" charset="77"/>
              </a:rPr>
              <a:t>Risks and vulnerabilities</a:t>
            </a:r>
          </a:p>
          <a:p>
            <a:pPr marL="742950" lvl="1" indent="-285750">
              <a:buClr>
                <a:srgbClr val="003971"/>
              </a:buClr>
              <a:buSzPct val="100000"/>
              <a:buFont typeface="Arial" panose="020B0604020202020204" pitchFamily="34" charset="0"/>
              <a:buChar char="•"/>
            </a:pPr>
            <a:r>
              <a:rPr lang="en-GB">
                <a:solidFill>
                  <a:schemeClr val="tx1">
                    <a:lumMod val="75000"/>
                    <a:lumOff val="25000"/>
                  </a:schemeClr>
                </a:solidFill>
                <a:latin typeface="PT Sans" panose="020B0503020203020204" pitchFamily="34" charset="77"/>
              </a:rPr>
              <a:t>Care systems</a:t>
            </a:r>
          </a:p>
          <a:p>
            <a:pPr marL="742950" lvl="1" indent="-285750">
              <a:buClr>
                <a:srgbClr val="003971"/>
              </a:buClr>
              <a:buSzPct val="100000"/>
              <a:buFont typeface="Arial" panose="020B0604020202020204" pitchFamily="34" charset="0"/>
              <a:buChar char="•"/>
            </a:pPr>
            <a:r>
              <a:rPr lang="en-GB">
                <a:solidFill>
                  <a:schemeClr val="tx1">
                    <a:lumMod val="75000"/>
                    <a:lumOff val="25000"/>
                  </a:schemeClr>
                </a:solidFill>
                <a:latin typeface="PT Sans" panose="020B0503020203020204" pitchFamily="34" charset="77"/>
              </a:rPr>
              <a:t>Knowledge of and access to services </a:t>
            </a:r>
          </a:p>
        </p:txBody>
      </p:sp>
      <p:sp>
        <p:nvSpPr>
          <p:cNvPr id="7" name="Rectangle 6">
            <a:extLst>
              <a:ext uri="{FF2B5EF4-FFF2-40B4-BE49-F238E27FC236}">
                <a16:creationId xmlns:a16="http://schemas.microsoft.com/office/drawing/2014/main" xmlns="" id="{A00A4911-09E4-D24C-AAEA-6A0FE3184419}"/>
              </a:ext>
            </a:extLst>
          </p:cNvPr>
          <p:cNvSpPr/>
          <p:nvPr/>
        </p:nvSpPr>
        <p:spPr>
          <a:xfrm>
            <a:off x="664885" y="4047797"/>
            <a:ext cx="5293324" cy="2444181"/>
          </a:xfrm>
          <a:prstGeom prst="rect">
            <a:avLst/>
          </a:prstGeom>
          <a:solidFill>
            <a:schemeClr val="bg1">
              <a:lumMod val="95000"/>
            </a:schemeClr>
          </a:solidFill>
          <a:ln w="38100">
            <a:solidFill>
              <a:srgbClr val="019675"/>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400" b="1">
                <a:solidFill>
                  <a:srgbClr val="019675"/>
                </a:solidFill>
                <a:latin typeface="PT Sans" panose="020B0503020203020204" pitchFamily="34" charset="77"/>
              </a:rPr>
              <a:t>WHO? </a:t>
            </a:r>
          </a:p>
          <a:p>
            <a:pPr marL="285750" indent="-285750">
              <a:buClr>
                <a:srgbClr val="019675"/>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Older persons</a:t>
            </a:r>
          </a:p>
          <a:p>
            <a:pPr marL="285750" indent="-285750">
              <a:buClr>
                <a:srgbClr val="019675"/>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Caregivers</a:t>
            </a:r>
          </a:p>
          <a:p>
            <a:pPr marL="285750" indent="-285750">
              <a:buClr>
                <a:srgbClr val="019675"/>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Community and clan leaders</a:t>
            </a:r>
          </a:p>
          <a:p>
            <a:pPr marL="285750" indent="-285750">
              <a:buClr>
                <a:srgbClr val="019675"/>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Government and non-government stakeholders at sub-county, district and national level</a:t>
            </a:r>
          </a:p>
        </p:txBody>
      </p:sp>
      <p:sp>
        <p:nvSpPr>
          <p:cNvPr id="11" name="Rectangle 10">
            <a:extLst>
              <a:ext uri="{FF2B5EF4-FFF2-40B4-BE49-F238E27FC236}">
                <a16:creationId xmlns:a16="http://schemas.microsoft.com/office/drawing/2014/main" xmlns="" id="{27553DFB-2E5F-DA42-BCDD-6F11F406B22E}"/>
              </a:ext>
            </a:extLst>
          </p:cNvPr>
          <p:cNvSpPr/>
          <p:nvPr/>
        </p:nvSpPr>
        <p:spPr>
          <a:xfrm>
            <a:off x="6178946" y="1360146"/>
            <a:ext cx="5293324" cy="2444181"/>
          </a:xfrm>
          <a:prstGeom prst="rect">
            <a:avLst/>
          </a:prstGeom>
          <a:solidFill>
            <a:schemeClr val="bg1">
              <a:lumMod val="95000"/>
            </a:schemeClr>
          </a:solidFill>
          <a:ln w="38100">
            <a:solidFill>
              <a:srgbClr val="F05D3B"/>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400" b="1">
                <a:solidFill>
                  <a:srgbClr val="F05D3B"/>
                </a:solidFill>
                <a:latin typeface="PT Sans" panose="020B0503020203020204" pitchFamily="34" charset="77"/>
              </a:rPr>
              <a:t>HOW? </a:t>
            </a:r>
          </a:p>
          <a:p>
            <a:pPr marL="285750" indent="-285750">
              <a:buClr>
                <a:srgbClr val="F05D3B"/>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Semi-structured individual interviews (SSIs)</a:t>
            </a:r>
          </a:p>
          <a:p>
            <a:pPr marL="285750" indent="-285750">
              <a:buClr>
                <a:srgbClr val="F05D3B"/>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Focus group discussions (FGDs)</a:t>
            </a:r>
          </a:p>
          <a:p>
            <a:pPr marL="285750" indent="-285750">
              <a:buClr>
                <a:srgbClr val="F05D3B"/>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Participatory tools</a:t>
            </a:r>
          </a:p>
          <a:p>
            <a:pPr marL="285750" indent="-285750">
              <a:buClr>
                <a:srgbClr val="F05D3B"/>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Key informant interviews (KIIs)</a:t>
            </a:r>
          </a:p>
        </p:txBody>
      </p:sp>
      <p:sp>
        <p:nvSpPr>
          <p:cNvPr id="12" name="Rectangle 11">
            <a:extLst>
              <a:ext uri="{FF2B5EF4-FFF2-40B4-BE49-F238E27FC236}">
                <a16:creationId xmlns:a16="http://schemas.microsoft.com/office/drawing/2014/main" xmlns="" id="{2A9AD148-163E-414D-B6F1-BF5F84401DBE}"/>
              </a:ext>
            </a:extLst>
          </p:cNvPr>
          <p:cNvSpPr/>
          <p:nvPr/>
        </p:nvSpPr>
        <p:spPr>
          <a:xfrm>
            <a:off x="6178946" y="4047797"/>
            <a:ext cx="5293324" cy="2444181"/>
          </a:xfrm>
          <a:prstGeom prst="rect">
            <a:avLst/>
          </a:prstGeom>
          <a:solidFill>
            <a:schemeClr val="bg1">
              <a:lumMod val="95000"/>
            </a:schemeClr>
          </a:solidFill>
          <a:ln w="38100">
            <a:solidFill>
              <a:srgbClr val="ECB102"/>
            </a:solidFill>
          </a:ln>
        </p:spPr>
        <p:style>
          <a:lnRef idx="2">
            <a:schemeClr val="dk1">
              <a:shade val="50000"/>
            </a:schemeClr>
          </a:lnRef>
          <a:fillRef idx="1">
            <a:schemeClr val="dk1"/>
          </a:fillRef>
          <a:effectRef idx="0">
            <a:schemeClr val="dk1"/>
          </a:effectRef>
          <a:fontRef idx="minor">
            <a:schemeClr val="lt1"/>
          </a:fontRef>
        </p:style>
        <p:txBody>
          <a:bodyPr rtlCol="0" anchor="ctr"/>
          <a:lstStyle/>
          <a:p>
            <a:pPr marL="34299" indent="0">
              <a:buNone/>
            </a:pPr>
            <a:r>
              <a:rPr lang="en-GB" sz="2400" b="1">
                <a:solidFill>
                  <a:srgbClr val="ECB102"/>
                </a:solidFill>
                <a:latin typeface="PT Sans" panose="020B0503020203020204" pitchFamily="34" charset="77"/>
              </a:rPr>
              <a:t>WHERE? </a:t>
            </a:r>
          </a:p>
          <a:p>
            <a:pPr marL="285750" indent="-285750">
              <a:buClr>
                <a:srgbClr val="ECB102"/>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West: </a:t>
            </a:r>
            <a:r>
              <a:rPr lang="en-GB" err="1">
                <a:solidFill>
                  <a:schemeClr val="tx1">
                    <a:lumMod val="75000"/>
                    <a:lumOff val="25000"/>
                  </a:schemeClr>
                </a:solidFill>
                <a:latin typeface="PT Sans" panose="020B0503020203020204" pitchFamily="34" charset="77"/>
              </a:rPr>
              <a:t>Rukungiri</a:t>
            </a:r>
            <a:endParaRPr lang="en-GB">
              <a:solidFill>
                <a:schemeClr val="tx1">
                  <a:lumMod val="75000"/>
                  <a:lumOff val="25000"/>
                </a:schemeClr>
              </a:solidFill>
              <a:latin typeface="PT Sans" panose="020B0503020203020204" pitchFamily="34" charset="77"/>
            </a:endParaRPr>
          </a:p>
          <a:p>
            <a:pPr marL="285750" indent="-285750">
              <a:buClr>
                <a:srgbClr val="ECB102"/>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Central: </a:t>
            </a:r>
            <a:r>
              <a:rPr lang="en-GB" err="1">
                <a:solidFill>
                  <a:schemeClr val="tx1">
                    <a:lumMod val="75000"/>
                    <a:lumOff val="25000"/>
                  </a:schemeClr>
                </a:solidFill>
                <a:latin typeface="PT Sans" panose="020B0503020203020204" pitchFamily="34" charset="77"/>
              </a:rPr>
              <a:t>Mubende</a:t>
            </a:r>
            <a:r>
              <a:rPr lang="en-GB">
                <a:solidFill>
                  <a:schemeClr val="tx1">
                    <a:lumMod val="75000"/>
                    <a:lumOff val="25000"/>
                  </a:schemeClr>
                </a:solidFill>
                <a:latin typeface="PT Sans" panose="020B0503020203020204" pitchFamily="34" charset="77"/>
              </a:rPr>
              <a:t> and Kampala</a:t>
            </a:r>
          </a:p>
          <a:p>
            <a:pPr marL="285750" indent="-285750">
              <a:buClr>
                <a:srgbClr val="ECB102"/>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East: </a:t>
            </a:r>
            <a:r>
              <a:rPr lang="en-GB" err="1">
                <a:solidFill>
                  <a:schemeClr val="tx1">
                    <a:lumMod val="75000"/>
                    <a:lumOff val="25000"/>
                  </a:schemeClr>
                </a:solidFill>
                <a:latin typeface="PT Sans" panose="020B0503020203020204" pitchFamily="34" charset="77"/>
              </a:rPr>
              <a:t>Sironko</a:t>
            </a:r>
            <a:r>
              <a:rPr lang="en-GB">
                <a:solidFill>
                  <a:schemeClr val="tx1">
                    <a:lumMod val="75000"/>
                    <a:lumOff val="25000"/>
                  </a:schemeClr>
                </a:solidFill>
                <a:latin typeface="PT Sans" panose="020B0503020203020204" pitchFamily="34" charset="77"/>
              </a:rPr>
              <a:t> and Tororo</a:t>
            </a:r>
          </a:p>
          <a:p>
            <a:pPr marL="285750" indent="-285750">
              <a:buClr>
                <a:srgbClr val="ECB102"/>
              </a:buClr>
              <a:buFont typeface="Arial" panose="020B0604020202020204" pitchFamily="34" charset="0"/>
              <a:buChar char="•"/>
            </a:pPr>
            <a:r>
              <a:rPr lang="en-GB">
                <a:solidFill>
                  <a:schemeClr val="tx1">
                    <a:lumMod val="75000"/>
                    <a:lumOff val="25000"/>
                  </a:schemeClr>
                </a:solidFill>
                <a:latin typeface="PT Sans" panose="020B0503020203020204" pitchFamily="34" charset="77"/>
              </a:rPr>
              <a:t>North: </a:t>
            </a:r>
            <a:r>
              <a:rPr lang="en-GB" err="1">
                <a:solidFill>
                  <a:schemeClr val="tx1">
                    <a:lumMod val="75000"/>
                    <a:lumOff val="25000"/>
                  </a:schemeClr>
                </a:solidFill>
                <a:latin typeface="PT Sans" panose="020B0503020203020204" pitchFamily="34" charset="77"/>
              </a:rPr>
              <a:t>Arua</a:t>
            </a:r>
            <a:r>
              <a:rPr lang="en-GB">
                <a:solidFill>
                  <a:schemeClr val="tx1">
                    <a:lumMod val="75000"/>
                    <a:lumOff val="25000"/>
                  </a:schemeClr>
                </a:solidFill>
                <a:latin typeface="PT Sans" panose="020B0503020203020204" pitchFamily="34" charset="77"/>
              </a:rPr>
              <a:t> and </a:t>
            </a:r>
            <a:r>
              <a:rPr lang="en-GB" err="1">
                <a:solidFill>
                  <a:schemeClr val="tx1">
                    <a:lumMod val="75000"/>
                    <a:lumOff val="25000"/>
                  </a:schemeClr>
                </a:solidFill>
                <a:latin typeface="PT Sans" panose="020B0503020203020204" pitchFamily="34" charset="77"/>
              </a:rPr>
              <a:t>Pader</a:t>
            </a:r>
            <a:endParaRPr lang="en-GB">
              <a:solidFill>
                <a:schemeClr val="tx1">
                  <a:lumMod val="75000"/>
                  <a:lumOff val="25000"/>
                </a:schemeClr>
              </a:solidFill>
              <a:latin typeface="PT Sans" panose="020B0503020203020204" pitchFamily="34" charset="77"/>
            </a:endParaRPr>
          </a:p>
        </p:txBody>
      </p:sp>
    </p:spTree>
    <p:extLst>
      <p:ext uri="{BB962C8B-B14F-4D97-AF65-F5344CB8AC3E}">
        <p14:creationId xmlns:p14="http://schemas.microsoft.com/office/powerpoint/2010/main" val="25207800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xmlns="" id="{98F4F88A-A735-1C4B-B940-B55C641E87C0}"/>
              </a:ext>
            </a:extLst>
          </p:cNvPr>
          <p:cNvSpPr>
            <a:spLocks noGrp="1"/>
          </p:cNvSpPr>
          <p:nvPr>
            <p:ph sz="half" idx="1"/>
          </p:nvPr>
        </p:nvSpPr>
        <p:spPr>
          <a:xfrm>
            <a:off x="556594" y="1386744"/>
            <a:ext cx="3544351" cy="4798017"/>
          </a:xfrm>
          <a:solidFill>
            <a:schemeClr val="bg1">
              <a:lumMod val="95000"/>
            </a:schemeClr>
          </a:solidFill>
          <a:ln w="38100">
            <a:solidFill>
              <a:srgbClr val="003971"/>
            </a:solidFill>
          </a:ln>
        </p:spPr>
        <p:txBody>
          <a:bodyPr>
            <a:noAutofit/>
          </a:bodyPr>
          <a:lstStyle/>
          <a:p>
            <a:pPr marL="34299" indent="0">
              <a:buNone/>
            </a:pPr>
            <a:r>
              <a:rPr lang="en-US" sz="2000" b="1">
                <a:solidFill>
                  <a:srgbClr val="003971"/>
                </a:solidFill>
              </a:rPr>
              <a:t>WHY?</a:t>
            </a:r>
          </a:p>
          <a:p>
            <a:pPr marL="34299" indent="0">
              <a:buNone/>
            </a:pPr>
            <a:r>
              <a:rPr lang="en-US"/>
              <a:t>Present national level disaggregated data on older persons:</a:t>
            </a:r>
          </a:p>
          <a:p>
            <a:pPr>
              <a:buClr>
                <a:srgbClr val="003971"/>
              </a:buClr>
            </a:pPr>
            <a:r>
              <a:rPr lang="en-US"/>
              <a:t>Key demographics </a:t>
            </a:r>
          </a:p>
          <a:p>
            <a:pPr>
              <a:buClr>
                <a:srgbClr val="003971"/>
              </a:buClr>
            </a:pPr>
            <a:r>
              <a:rPr lang="en-US"/>
              <a:t>Livelihoods </a:t>
            </a:r>
          </a:p>
          <a:p>
            <a:pPr>
              <a:buClr>
                <a:srgbClr val="003971"/>
              </a:buClr>
            </a:pPr>
            <a:r>
              <a:rPr lang="en-US"/>
              <a:t>Poverty and living conditions  </a:t>
            </a:r>
          </a:p>
          <a:p>
            <a:pPr>
              <a:buClr>
                <a:srgbClr val="003971"/>
              </a:buClr>
            </a:pPr>
            <a:r>
              <a:rPr lang="en-US"/>
              <a:t>Ageing and health </a:t>
            </a:r>
          </a:p>
          <a:p>
            <a:pPr>
              <a:buClr>
                <a:srgbClr val="003971"/>
              </a:buClr>
            </a:pPr>
            <a:r>
              <a:rPr lang="en-US"/>
              <a:t>Ageing and disability </a:t>
            </a:r>
          </a:p>
          <a:p>
            <a:pPr>
              <a:buClr>
                <a:srgbClr val="003971"/>
              </a:buClr>
            </a:pPr>
            <a:r>
              <a:rPr lang="en-US"/>
              <a:t>Access to services</a:t>
            </a:r>
          </a:p>
        </p:txBody>
      </p:sp>
      <p:sp>
        <p:nvSpPr>
          <p:cNvPr id="4" name="Title 3">
            <a:extLst>
              <a:ext uri="{FF2B5EF4-FFF2-40B4-BE49-F238E27FC236}">
                <a16:creationId xmlns:a16="http://schemas.microsoft.com/office/drawing/2014/main" xmlns="" id="{337E28AB-F8C7-7C4C-88E4-E040ACB36144}"/>
              </a:ext>
            </a:extLst>
          </p:cNvPr>
          <p:cNvSpPr>
            <a:spLocks noGrp="1"/>
          </p:cNvSpPr>
          <p:nvPr>
            <p:ph type="title"/>
          </p:nvPr>
        </p:nvSpPr>
        <p:spPr/>
        <p:txBody>
          <a:bodyPr/>
          <a:lstStyle/>
          <a:p>
            <a:r>
              <a:rPr lang="en-US"/>
              <a:t>QUANTITATIVE METHODS: ANALYSING EXISTING DATASETS</a:t>
            </a:r>
          </a:p>
        </p:txBody>
      </p:sp>
      <p:sp>
        <p:nvSpPr>
          <p:cNvPr id="7" name="Content Placeholder 1">
            <a:extLst>
              <a:ext uri="{FF2B5EF4-FFF2-40B4-BE49-F238E27FC236}">
                <a16:creationId xmlns:a16="http://schemas.microsoft.com/office/drawing/2014/main" xmlns="" id="{D3889479-A662-A44C-89B5-A95FF8317AE5}"/>
              </a:ext>
            </a:extLst>
          </p:cNvPr>
          <p:cNvSpPr txBox="1">
            <a:spLocks/>
          </p:cNvSpPr>
          <p:nvPr/>
        </p:nvSpPr>
        <p:spPr>
          <a:xfrm>
            <a:off x="4294909" y="1386745"/>
            <a:ext cx="7344200" cy="1993764"/>
          </a:xfrm>
          <a:prstGeom prst="rect">
            <a:avLst/>
          </a:prstGeom>
          <a:solidFill>
            <a:schemeClr val="bg1">
              <a:lumMod val="95000"/>
            </a:schemeClr>
          </a:solidFill>
          <a:ln w="38100">
            <a:solidFill>
              <a:srgbClr val="2F8B9B"/>
            </a:solidFill>
          </a:ln>
        </p:spPr>
        <p:txBody>
          <a:bodyPr vert="horz" lIns="91440" tIns="45720" rIns="91440" bIns="45720" rtlCol="0">
            <a:noAutofit/>
          </a:bodyPr>
          <a:lstStyle>
            <a:lvl1pPr marL="205795" indent="-171496" algn="l" defTabSz="685983" rtl="0" eaLnBrk="1" latinLnBrk="0" hangingPunct="1">
              <a:lnSpc>
                <a:spcPct val="90000"/>
              </a:lnSpc>
              <a:spcBef>
                <a:spcPts val="1350"/>
              </a:spcBef>
              <a:buClr>
                <a:srgbClr val="2EA8DC"/>
              </a:buClr>
              <a:buSzPct val="100000"/>
              <a:buFont typeface="Arial" pitchFamily="34" charset="0"/>
              <a:buChar char="•"/>
              <a:defRPr sz="1800" kern="1200">
                <a:solidFill>
                  <a:schemeClr val="tx1"/>
                </a:solidFill>
                <a:latin typeface="PT Sans" panose="020B0503020203020204" pitchFamily="34" charset="77"/>
                <a:ea typeface="+mn-ea"/>
                <a:cs typeface="+mn-cs"/>
              </a:defRPr>
            </a:lvl1pPr>
            <a:lvl2pPr marL="377291" indent="-171496" algn="l" defTabSz="685983" rtl="0" eaLnBrk="1" latinLnBrk="0" hangingPunct="1">
              <a:lnSpc>
                <a:spcPct val="90000"/>
              </a:lnSpc>
              <a:spcBef>
                <a:spcPts val="450"/>
              </a:spcBef>
              <a:buClr>
                <a:srgbClr val="2EA8DC"/>
              </a:buClr>
              <a:buSzPct val="100000"/>
              <a:buFont typeface="Arial" pitchFamily="34" charset="0"/>
              <a:buChar char="•"/>
              <a:defRPr sz="1500" kern="1200">
                <a:solidFill>
                  <a:schemeClr val="tx1"/>
                </a:solidFill>
                <a:latin typeface="PT Sans" panose="020B0503020203020204" pitchFamily="34" charset="77"/>
                <a:ea typeface="+mn-ea"/>
                <a:cs typeface="+mn-cs"/>
              </a:defRPr>
            </a:lvl2pPr>
            <a:lvl3pPr marL="548786" indent="-171496" algn="l" defTabSz="685983" rtl="0" eaLnBrk="1" latinLnBrk="0" hangingPunct="1">
              <a:lnSpc>
                <a:spcPct val="90000"/>
              </a:lnSpc>
              <a:spcBef>
                <a:spcPts val="450"/>
              </a:spcBef>
              <a:buClr>
                <a:srgbClr val="2EA8DC"/>
              </a:buClr>
              <a:buSzPct val="100000"/>
              <a:buFont typeface="Arial" pitchFamily="34" charset="0"/>
              <a:buChar char="•"/>
              <a:defRPr sz="1350" kern="1200">
                <a:solidFill>
                  <a:schemeClr val="tx1"/>
                </a:solidFill>
                <a:latin typeface="PT Sans" panose="020B0503020203020204" pitchFamily="34" charset="77"/>
                <a:ea typeface="+mn-ea"/>
                <a:cs typeface="+mn-cs"/>
              </a:defRPr>
            </a:lvl3pPr>
            <a:lvl4pPr marL="720282"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4pPr>
            <a:lvl5pPr marL="891778"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lgn="ctr">
              <a:buFont typeface="Arial" pitchFamily="34" charset="0"/>
              <a:buNone/>
            </a:pPr>
            <a:r>
              <a:rPr lang="en-US" sz="2000" b="1">
                <a:solidFill>
                  <a:srgbClr val="2F8B9B"/>
                </a:solidFill>
              </a:rPr>
              <a:t>HOW?</a:t>
            </a:r>
          </a:p>
          <a:p>
            <a:pPr lvl="1">
              <a:buClr>
                <a:srgbClr val="2F8B9B"/>
              </a:buClr>
            </a:pPr>
            <a:r>
              <a:rPr lang="en-GB" sz="1800">
                <a:cs typeface="Arial" pitchFamily="34" charset="0"/>
              </a:rPr>
              <a:t>National Population and Housing Census (2016);</a:t>
            </a:r>
          </a:p>
          <a:p>
            <a:pPr lvl="1">
              <a:buClr>
                <a:srgbClr val="2F8B9B"/>
              </a:buClr>
            </a:pPr>
            <a:r>
              <a:rPr lang="en-GB" sz="1800">
                <a:cs typeface="Arial" pitchFamily="34" charset="0"/>
              </a:rPr>
              <a:t>Uganda Demographic and Health Survey (2016);</a:t>
            </a:r>
          </a:p>
          <a:p>
            <a:pPr lvl="1">
              <a:buClr>
                <a:srgbClr val="2F8B9B"/>
              </a:buClr>
            </a:pPr>
            <a:r>
              <a:rPr lang="en-GB" sz="1800">
                <a:cs typeface="Arial" pitchFamily="34" charset="0"/>
              </a:rPr>
              <a:t>Uganda National Household Survey (2016/17) </a:t>
            </a:r>
          </a:p>
          <a:p>
            <a:pPr lvl="1">
              <a:buClr>
                <a:srgbClr val="2F8B9B"/>
              </a:buClr>
            </a:pPr>
            <a:r>
              <a:rPr lang="en-GB" sz="1800">
                <a:cs typeface="Arial" pitchFamily="34" charset="0"/>
              </a:rPr>
              <a:t>Uganda National Panel Survey (2009/10)</a:t>
            </a:r>
          </a:p>
        </p:txBody>
      </p:sp>
      <p:pic>
        <p:nvPicPr>
          <p:cNvPr id="6" name="Picture 5">
            <a:extLst>
              <a:ext uri="{FF2B5EF4-FFF2-40B4-BE49-F238E27FC236}">
                <a16:creationId xmlns:a16="http://schemas.microsoft.com/office/drawing/2014/main" xmlns="" id="{9C3F5746-9AAB-3541-9FCE-4E1C325B317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759359" y="1794164"/>
            <a:ext cx="1668895" cy="1586346"/>
          </a:xfrm>
          <a:prstGeom prst="rect">
            <a:avLst/>
          </a:prstGeom>
        </p:spPr>
      </p:pic>
      <p:sp>
        <p:nvSpPr>
          <p:cNvPr id="8" name="Content Placeholder 1">
            <a:extLst>
              <a:ext uri="{FF2B5EF4-FFF2-40B4-BE49-F238E27FC236}">
                <a16:creationId xmlns:a16="http://schemas.microsoft.com/office/drawing/2014/main" xmlns="" id="{5FA96339-E9FA-C243-8DA9-A4DBD19DBFC7}"/>
              </a:ext>
            </a:extLst>
          </p:cNvPr>
          <p:cNvSpPr txBox="1">
            <a:spLocks/>
          </p:cNvSpPr>
          <p:nvPr/>
        </p:nvSpPr>
        <p:spPr>
          <a:xfrm>
            <a:off x="4294909" y="3574472"/>
            <a:ext cx="6283752" cy="2463722"/>
          </a:xfrm>
          <a:prstGeom prst="rect">
            <a:avLst/>
          </a:prstGeom>
          <a:solidFill>
            <a:schemeClr val="bg1">
              <a:lumMod val="95000"/>
            </a:schemeClr>
          </a:solidFill>
          <a:ln w="38100">
            <a:solidFill>
              <a:srgbClr val="ECB102"/>
            </a:solidFill>
          </a:ln>
        </p:spPr>
        <p:txBody>
          <a:bodyPr vert="horz" lIns="91440" tIns="45720" rIns="91440" bIns="45720" rtlCol="0">
            <a:noAutofit/>
          </a:bodyPr>
          <a:lstStyle>
            <a:lvl1pPr marL="205795" indent="-171496" algn="l" defTabSz="685983" rtl="0" eaLnBrk="1" latinLnBrk="0" hangingPunct="1">
              <a:lnSpc>
                <a:spcPct val="90000"/>
              </a:lnSpc>
              <a:spcBef>
                <a:spcPts val="1350"/>
              </a:spcBef>
              <a:buClr>
                <a:srgbClr val="2EA8DC"/>
              </a:buClr>
              <a:buSzPct val="100000"/>
              <a:buFont typeface="Arial" pitchFamily="34" charset="0"/>
              <a:buChar char="•"/>
              <a:defRPr sz="1800" kern="1200">
                <a:solidFill>
                  <a:schemeClr val="tx1"/>
                </a:solidFill>
                <a:latin typeface="PT Sans" panose="020B0503020203020204" pitchFamily="34" charset="77"/>
                <a:ea typeface="+mn-ea"/>
                <a:cs typeface="+mn-cs"/>
              </a:defRPr>
            </a:lvl1pPr>
            <a:lvl2pPr marL="377291" indent="-171496" algn="l" defTabSz="685983" rtl="0" eaLnBrk="1" latinLnBrk="0" hangingPunct="1">
              <a:lnSpc>
                <a:spcPct val="90000"/>
              </a:lnSpc>
              <a:spcBef>
                <a:spcPts val="450"/>
              </a:spcBef>
              <a:buClr>
                <a:srgbClr val="2EA8DC"/>
              </a:buClr>
              <a:buSzPct val="100000"/>
              <a:buFont typeface="Arial" pitchFamily="34" charset="0"/>
              <a:buChar char="•"/>
              <a:defRPr sz="1500" kern="1200">
                <a:solidFill>
                  <a:schemeClr val="tx1"/>
                </a:solidFill>
                <a:latin typeface="PT Sans" panose="020B0503020203020204" pitchFamily="34" charset="77"/>
                <a:ea typeface="+mn-ea"/>
                <a:cs typeface="+mn-cs"/>
              </a:defRPr>
            </a:lvl2pPr>
            <a:lvl3pPr marL="548786" indent="-171496" algn="l" defTabSz="685983" rtl="0" eaLnBrk="1" latinLnBrk="0" hangingPunct="1">
              <a:lnSpc>
                <a:spcPct val="90000"/>
              </a:lnSpc>
              <a:spcBef>
                <a:spcPts val="450"/>
              </a:spcBef>
              <a:buClr>
                <a:srgbClr val="2EA8DC"/>
              </a:buClr>
              <a:buSzPct val="100000"/>
              <a:buFont typeface="Arial" pitchFamily="34" charset="0"/>
              <a:buChar char="•"/>
              <a:defRPr sz="1350" kern="1200">
                <a:solidFill>
                  <a:schemeClr val="tx1"/>
                </a:solidFill>
                <a:latin typeface="PT Sans" panose="020B0503020203020204" pitchFamily="34" charset="77"/>
                <a:ea typeface="+mn-ea"/>
                <a:cs typeface="+mn-cs"/>
              </a:defRPr>
            </a:lvl3pPr>
            <a:lvl4pPr marL="720282"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4pPr>
            <a:lvl5pPr marL="891778" indent="-171496" algn="l" defTabSz="685983" rtl="0" eaLnBrk="1" latinLnBrk="0" hangingPunct="1">
              <a:lnSpc>
                <a:spcPct val="90000"/>
              </a:lnSpc>
              <a:spcBef>
                <a:spcPts val="450"/>
              </a:spcBef>
              <a:buClr>
                <a:srgbClr val="2EA8DC"/>
              </a:buClr>
              <a:buSzPct val="100000"/>
              <a:buFont typeface="Arial" pitchFamily="34" charset="0"/>
              <a:buChar char="•"/>
              <a:defRPr sz="1200" kern="1200">
                <a:solidFill>
                  <a:schemeClr val="tx1"/>
                </a:solidFill>
                <a:latin typeface="PT Sans" panose="020B0503020203020204" pitchFamily="34" charset="77"/>
                <a:ea typeface="+mn-ea"/>
                <a:cs typeface="+mn-cs"/>
              </a:defRPr>
            </a:lvl5pPr>
            <a:lvl6pPr marL="1063273" indent="-171496" algn="l" defTabSz="685983" rtl="0" eaLnBrk="1" latinLnBrk="0" hangingPunct="1">
              <a:spcBef>
                <a:spcPts val="450"/>
              </a:spcBef>
              <a:buSzPct val="80000"/>
              <a:buFont typeface="Arial" pitchFamily="34" charset="0"/>
              <a:buChar char="•"/>
              <a:defRPr sz="1200" kern="1200">
                <a:solidFill>
                  <a:schemeClr val="tx1"/>
                </a:solidFill>
                <a:latin typeface="+mn-lt"/>
                <a:ea typeface="+mn-ea"/>
                <a:cs typeface="+mn-cs"/>
              </a:defRPr>
            </a:lvl6pPr>
            <a:lvl7pPr marL="1234769"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7pPr>
            <a:lvl8pPr marL="1406265"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8pPr>
            <a:lvl9pPr marL="1577761" indent="-171496" algn="l" defTabSz="685983" rtl="0" eaLnBrk="1" latinLnBrk="0" hangingPunct="1">
              <a:spcBef>
                <a:spcPts val="450"/>
              </a:spcBef>
              <a:buSzPct val="80000"/>
              <a:buFont typeface="Arial" pitchFamily="34" charset="0"/>
              <a:buChar char="•"/>
              <a:defRPr sz="1200" kern="1200" baseline="0">
                <a:solidFill>
                  <a:schemeClr val="tx1"/>
                </a:solidFill>
                <a:latin typeface="+mn-lt"/>
                <a:ea typeface="+mn-ea"/>
                <a:cs typeface="+mn-cs"/>
              </a:defRPr>
            </a:lvl9pPr>
          </a:lstStyle>
          <a:p>
            <a:pPr marL="34299" indent="0" algn="ctr">
              <a:buFont typeface="Arial" pitchFamily="34" charset="0"/>
              <a:buNone/>
            </a:pPr>
            <a:r>
              <a:rPr lang="en-US" sz="2400" b="1">
                <a:solidFill>
                  <a:srgbClr val="ECB102"/>
                </a:solidFill>
              </a:rPr>
              <a:t>		</a:t>
            </a:r>
          </a:p>
          <a:p>
            <a:pPr marL="34299" indent="0" algn="ctr">
              <a:buFont typeface="Arial" pitchFamily="34" charset="0"/>
              <a:buNone/>
            </a:pPr>
            <a:r>
              <a:rPr lang="en-US" sz="2400" b="1">
                <a:solidFill>
                  <a:srgbClr val="ECB102"/>
                </a:solidFill>
              </a:rPr>
              <a:t>		DISAGGREGATORS</a:t>
            </a:r>
          </a:p>
          <a:p>
            <a:pPr marL="205795" lvl="1" indent="0">
              <a:buClr>
                <a:srgbClr val="ECB102"/>
              </a:buClr>
              <a:buNone/>
            </a:pPr>
            <a:endParaRPr lang="en-GB" sz="2000">
              <a:cs typeface="Arial" pitchFamily="34" charset="0"/>
            </a:endParaRPr>
          </a:p>
        </p:txBody>
      </p:sp>
      <p:sp>
        <p:nvSpPr>
          <p:cNvPr id="11" name="Bent Arrow 10">
            <a:extLst>
              <a:ext uri="{FF2B5EF4-FFF2-40B4-BE49-F238E27FC236}">
                <a16:creationId xmlns:a16="http://schemas.microsoft.com/office/drawing/2014/main" xmlns="" id="{AD328024-77FE-AD41-9A94-5F6569FBCCD3}"/>
              </a:ext>
            </a:extLst>
          </p:cNvPr>
          <p:cNvSpPr/>
          <p:nvPr/>
        </p:nvSpPr>
        <p:spPr>
          <a:xfrm rot="10800000">
            <a:off x="9548503" y="3380508"/>
            <a:ext cx="1030158" cy="1159960"/>
          </a:xfrm>
          <a:prstGeom prst="bentArrow">
            <a:avLst/>
          </a:prstGeom>
          <a:solidFill>
            <a:srgbClr val="ECB102">
              <a:alpha val="69804"/>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sp>
        <p:nvSpPr>
          <p:cNvPr id="13" name="TextBox 12">
            <a:extLst>
              <a:ext uri="{FF2B5EF4-FFF2-40B4-BE49-F238E27FC236}">
                <a16:creationId xmlns:a16="http://schemas.microsoft.com/office/drawing/2014/main" xmlns="" id="{0DF47F4E-6245-CF4A-B276-B1F9F044577C}"/>
              </a:ext>
            </a:extLst>
          </p:cNvPr>
          <p:cNvSpPr txBox="1"/>
          <p:nvPr/>
        </p:nvSpPr>
        <p:spPr>
          <a:xfrm>
            <a:off x="4100945" y="3868432"/>
            <a:ext cx="5086861" cy="2363724"/>
          </a:xfrm>
          <a:prstGeom prst="rect">
            <a:avLst/>
          </a:prstGeom>
          <a:noFill/>
        </p:spPr>
        <p:txBody>
          <a:bodyPr wrap="square" rtlCol="0">
            <a:spAutoFit/>
          </a:bodyPr>
          <a:lstStyle/>
          <a:p>
            <a:pPr marL="742950" lvl="1" indent="-285750">
              <a:buClr>
                <a:srgbClr val="ECB102"/>
              </a:buClr>
              <a:buFont typeface="Arial" panose="020B0604020202020204" pitchFamily="34" charset="0"/>
              <a:buChar char="•"/>
            </a:pPr>
            <a:r>
              <a:rPr lang="en-GB">
                <a:latin typeface="PT Sans" panose="020B0503020203020204" pitchFamily="34" charset="77"/>
                <a:cs typeface="Arial" pitchFamily="34" charset="0"/>
              </a:rPr>
              <a:t>Sex</a:t>
            </a:r>
          </a:p>
          <a:p>
            <a:pPr marL="742950" lvl="1" indent="-285750">
              <a:buClr>
                <a:srgbClr val="ECB102"/>
              </a:buClr>
              <a:buFont typeface="Arial" panose="020B0604020202020204" pitchFamily="34" charset="0"/>
              <a:buChar char="•"/>
            </a:pPr>
            <a:r>
              <a:rPr lang="en-GB">
                <a:latin typeface="PT Sans" panose="020B0503020203020204" pitchFamily="34" charset="77"/>
                <a:cs typeface="Arial" pitchFamily="34" charset="0"/>
              </a:rPr>
              <a:t>Location</a:t>
            </a:r>
          </a:p>
          <a:p>
            <a:pPr marL="1200150" lvl="2" indent="-285750">
              <a:buClr>
                <a:srgbClr val="ECB102"/>
              </a:buClr>
              <a:buFont typeface="Arial" panose="020B0604020202020204" pitchFamily="34" charset="0"/>
              <a:buChar char="•"/>
            </a:pPr>
            <a:r>
              <a:rPr lang="en-GB">
                <a:latin typeface="PT Sans" panose="020B0503020203020204" pitchFamily="34" charset="77"/>
                <a:cs typeface="Arial" pitchFamily="34" charset="0"/>
              </a:rPr>
              <a:t>Urban/rural</a:t>
            </a:r>
          </a:p>
          <a:p>
            <a:pPr marL="1200150" lvl="2" indent="-285750">
              <a:buClr>
                <a:srgbClr val="ECB102"/>
              </a:buClr>
              <a:buFont typeface="Arial" panose="020B0604020202020204" pitchFamily="34" charset="0"/>
              <a:buChar char="•"/>
            </a:pPr>
            <a:r>
              <a:rPr lang="en-GB">
                <a:latin typeface="PT Sans" panose="020B0503020203020204" pitchFamily="34" charset="77"/>
                <a:cs typeface="Arial" pitchFamily="34" charset="0"/>
              </a:rPr>
              <a:t>15 sub-regions</a:t>
            </a:r>
          </a:p>
          <a:p>
            <a:pPr marL="742950" lvl="1" indent="-285750">
              <a:buClr>
                <a:srgbClr val="ECB102"/>
              </a:buClr>
              <a:buFont typeface="Arial" panose="020B0604020202020204" pitchFamily="34" charset="0"/>
              <a:buChar char="•"/>
            </a:pPr>
            <a:r>
              <a:rPr lang="en-GB">
                <a:latin typeface="PT Sans" panose="020B0503020203020204" pitchFamily="34" charset="77"/>
                <a:cs typeface="Arial" pitchFamily="34" charset="0"/>
              </a:rPr>
              <a:t>Living arrangements</a:t>
            </a:r>
          </a:p>
          <a:p>
            <a:pPr marL="742950" lvl="1" indent="-285750">
              <a:buClr>
                <a:srgbClr val="ECB102"/>
              </a:buClr>
              <a:buFont typeface="Arial" panose="020B0604020202020204" pitchFamily="34" charset="0"/>
              <a:buChar char="•"/>
            </a:pPr>
            <a:r>
              <a:rPr lang="en-GB">
                <a:latin typeface="PT Sans" panose="020B0503020203020204" pitchFamily="34" charset="77"/>
                <a:cs typeface="Arial" pitchFamily="34" charset="0"/>
              </a:rPr>
              <a:t>Disability</a:t>
            </a:r>
          </a:p>
          <a:p>
            <a:pPr marL="742950" lvl="1" indent="-285750">
              <a:buClr>
                <a:srgbClr val="ECB102"/>
              </a:buClr>
              <a:buFont typeface="Arial" panose="020B0604020202020204" pitchFamily="34" charset="0"/>
              <a:buChar char="•"/>
            </a:pPr>
            <a:r>
              <a:rPr lang="en-GB">
                <a:latin typeface="PT Sans" panose="020B0503020203020204" pitchFamily="34" charset="77"/>
                <a:cs typeface="Arial" pitchFamily="34" charset="0"/>
              </a:rPr>
              <a:t>Consumption quintiles</a:t>
            </a:r>
          </a:p>
          <a:p>
            <a:pPr marL="342900" indent="-342900">
              <a:lnSpc>
                <a:spcPct val="90000"/>
              </a:lnSpc>
              <a:buFont typeface="Arial" panose="020B0604020202020204" pitchFamily="34" charset="0"/>
              <a:buChar char="•"/>
            </a:pPr>
            <a:endParaRPr lang="en-US" sz="2400">
              <a:latin typeface="PT Sans" panose="020B0503020203020204" pitchFamily="34" charset="77"/>
            </a:endParaRPr>
          </a:p>
        </p:txBody>
      </p:sp>
    </p:spTree>
    <p:extLst>
      <p:ext uri="{BB962C8B-B14F-4D97-AF65-F5344CB8AC3E}">
        <p14:creationId xmlns:p14="http://schemas.microsoft.com/office/powerpoint/2010/main" val="47088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xmlns="" id="{EC7F5887-289D-1A4A-B990-0C7F4308825F}"/>
              </a:ext>
            </a:extLst>
          </p:cNvPr>
          <p:cNvSpPr>
            <a:spLocks noGrp="1"/>
          </p:cNvSpPr>
          <p:nvPr>
            <p:ph sz="half" idx="1"/>
          </p:nvPr>
        </p:nvSpPr>
        <p:spPr>
          <a:xfrm>
            <a:off x="232499" y="1277007"/>
            <a:ext cx="5711062" cy="4895193"/>
          </a:xfrm>
          <a:solidFill>
            <a:schemeClr val="bg1">
              <a:lumMod val="95000"/>
            </a:schemeClr>
          </a:solidFill>
        </p:spPr>
        <p:txBody>
          <a:bodyPr>
            <a:normAutofit/>
          </a:bodyPr>
          <a:lstStyle/>
          <a:p>
            <a:pPr marL="34299" indent="0" algn="ctr">
              <a:buNone/>
            </a:pPr>
            <a:r>
              <a:rPr lang="en-US" sz="2800" b="1">
                <a:solidFill>
                  <a:srgbClr val="003971"/>
                </a:solidFill>
              </a:rPr>
              <a:t>CAPABILITIES FRAMEWORK</a:t>
            </a:r>
          </a:p>
          <a:p>
            <a:pPr marL="34299" indent="0">
              <a:buNone/>
            </a:pPr>
            <a:r>
              <a:rPr lang="en-US" sz="2000" b="1">
                <a:solidFill>
                  <a:srgbClr val="003971"/>
                </a:solidFill>
              </a:rPr>
              <a:t>Enables us to:</a:t>
            </a:r>
          </a:p>
          <a:p>
            <a:r>
              <a:rPr lang="en-US" sz="2000">
                <a:solidFill>
                  <a:schemeClr val="tx1">
                    <a:lumMod val="75000"/>
                    <a:lumOff val="25000"/>
                  </a:schemeClr>
                </a:solidFill>
              </a:rPr>
              <a:t>Incorporate historical perspective </a:t>
            </a:r>
          </a:p>
          <a:p>
            <a:r>
              <a:rPr lang="en-US" sz="2000">
                <a:solidFill>
                  <a:schemeClr val="tx1">
                    <a:lumMod val="75000"/>
                    <a:lumOff val="25000"/>
                  </a:schemeClr>
                </a:solidFill>
              </a:rPr>
              <a:t>Understand active ageing</a:t>
            </a:r>
          </a:p>
          <a:p>
            <a:r>
              <a:rPr lang="en-US" sz="2000">
                <a:solidFill>
                  <a:schemeClr val="tx1">
                    <a:lumMod val="75000"/>
                    <a:lumOff val="25000"/>
                  </a:schemeClr>
                </a:solidFill>
              </a:rPr>
              <a:t>Address the myth of sickness and frailty</a:t>
            </a:r>
          </a:p>
        </p:txBody>
      </p:sp>
      <p:sp>
        <p:nvSpPr>
          <p:cNvPr id="11" name="Content Placeholder 10">
            <a:extLst>
              <a:ext uri="{FF2B5EF4-FFF2-40B4-BE49-F238E27FC236}">
                <a16:creationId xmlns:a16="http://schemas.microsoft.com/office/drawing/2014/main" xmlns="" id="{B72F72E1-6CB7-2648-B679-2D799CD17969}"/>
              </a:ext>
            </a:extLst>
          </p:cNvPr>
          <p:cNvSpPr>
            <a:spLocks noGrp="1"/>
          </p:cNvSpPr>
          <p:nvPr>
            <p:ph sz="half" idx="2"/>
          </p:nvPr>
        </p:nvSpPr>
        <p:spPr>
          <a:xfrm>
            <a:off x="6264111" y="1277007"/>
            <a:ext cx="5576594" cy="4895193"/>
          </a:xfrm>
          <a:solidFill>
            <a:schemeClr val="bg1">
              <a:lumMod val="95000"/>
            </a:schemeClr>
          </a:solidFill>
        </p:spPr>
        <p:txBody>
          <a:bodyPr/>
          <a:lstStyle/>
          <a:p>
            <a:pPr marL="34299" indent="0" algn="ctr">
              <a:buNone/>
            </a:pPr>
            <a:r>
              <a:rPr lang="en-US" sz="2800" b="1">
                <a:solidFill>
                  <a:srgbClr val="F05D3B"/>
                </a:solidFill>
              </a:rPr>
              <a:t>HUMAN RIGHTS FRAMEWORK</a:t>
            </a:r>
          </a:p>
          <a:p>
            <a:pPr marL="34299" indent="0">
              <a:buNone/>
            </a:pPr>
            <a:r>
              <a:rPr lang="en-US" sz="2000" b="1">
                <a:solidFill>
                  <a:srgbClr val="F05D3B"/>
                </a:solidFill>
              </a:rPr>
              <a:t>Enables us to:</a:t>
            </a:r>
          </a:p>
          <a:p>
            <a:r>
              <a:rPr lang="en-US" sz="2000">
                <a:solidFill>
                  <a:schemeClr val="tx1">
                    <a:lumMod val="75000"/>
                    <a:lumOff val="25000"/>
                  </a:schemeClr>
                </a:solidFill>
              </a:rPr>
              <a:t>Understand the role of the state in present day </a:t>
            </a:r>
          </a:p>
          <a:p>
            <a:r>
              <a:rPr lang="en-US" sz="2000" err="1"/>
              <a:t>Analyse</a:t>
            </a:r>
            <a:r>
              <a:rPr lang="en-US" sz="2000"/>
              <a:t> service provision using the Availability, Accessibility, Acceptability and Quality framework (AAAQ)</a:t>
            </a:r>
          </a:p>
        </p:txBody>
      </p:sp>
      <p:sp>
        <p:nvSpPr>
          <p:cNvPr id="4" name="Title 3">
            <a:extLst>
              <a:ext uri="{FF2B5EF4-FFF2-40B4-BE49-F238E27FC236}">
                <a16:creationId xmlns:a16="http://schemas.microsoft.com/office/drawing/2014/main" xmlns="" id="{2419ACCE-915D-6A4A-8A82-B98511BB68FB}"/>
              </a:ext>
            </a:extLst>
          </p:cNvPr>
          <p:cNvSpPr>
            <a:spLocks noGrp="1"/>
          </p:cNvSpPr>
          <p:nvPr>
            <p:ph type="title"/>
          </p:nvPr>
        </p:nvSpPr>
        <p:spPr/>
        <p:txBody>
          <a:bodyPr/>
          <a:lstStyle/>
          <a:p>
            <a:r>
              <a:rPr lang="en-US"/>
              <a:t>CONCEPTUAL FRAMEWORK</a:t>
            </a:r>
          </a:p>
        </p:txBody>
      </p:sp>
      <p:sp>
        <p:nvSpPr>
          <p:cNvPr id="18" name="Rounded Rectangle 17">
            <a:extLst>
              <a:ext uri="{FF2B5EF4-FFF2-40B4-BE49-F238E27FC236}">
                <a16:creationId xmlns:a16="http://schemas.microsoft.com/office/drawing/2014/main" xmlns="" id="{A01851DA-66ED-BE43-B064-AB1ED50F3F99}"/>
              </a:ext>
            </a:extLst>
          </p:cNvPr>
          <p:cNvSpPr/>
          <p:nvPr/>
        </p:nvSpPr>
        <p:spPr>
          <a:xfrm>
            <a:off x="6248353" y="4508511"/>
            <a:ext cx="1939466" cy="1101091"/>
          </a:xfrm>
          <a:prstGeom prst="roundRect">
            <a:avLst/>
          </a:prstGeom>
          <a:solidFill>
            <a:srgbClr val="0889B1"/>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b="1">
                <a:solidFill>
                  <a:schemeClr val="bg1"/>
                </a:solidFill>
                <a:latin typeface="PT Sans" panose="020B0503020203020204" pitchFamily="34" charset="77"/>
                <a:ea typeface="Helvetica" charset="0"/>
                <a:cs typeface="Helvetica" charset="0"/>
              </a:rPr>
              <a:t>Individual</a:t>
            </a:r>
          </a:p>
        </p:txBody>
      </p:sp>
      <p:sp>
        <p:nvSpPr>
          <p:cNvPr id="19" name="Rounded Rectangle 18">
            <a:extLst>
              <a:ext uri="{FF2B5EF4-FFF2-40B4-BE49-F238E27FC236}">
                <a16:creationId xmlns:a16="http://schemas.microsoft.com/office/drawing/2014/main" xmlns="" id="{AB8A5EEF-76CA-5844-8779-4E6149910DF8}"/>
              </a:ext>
            </a:extLst>
          </p:cNvPr>
          <p:cNvSpPr/>
          <p:nvPr/>
        </p:nvSpPr>
        <p:spPr>
          <a:xfrm>
            <a:off x="10156690" y="4508512"/>
            <a:ext cx="1939466" cy="1101091"/>
          </a:xfrm>
          <a:prstGeom prst="roundRect">
            <a:avLst/>
          </a:prstGeom>
          <a:solidFill>
            <a:schemeClr val="accent4"/>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400" b="1">
                <a:solidFill>
                  <a:schemeClr val="bg1"/>
                </a:solidFill>
                <a:latin typeface="PT Sans" panose="020B0503020203020204" pitchFamily="34" charset="77"/>
                <a:ea typeface="Helvetica" charset="0"/>
                <a:cs typeface="Helvetica" charset="0"/>
              </a:rPr>
              <a:t>State</a:t>
            </a:r>
          </a:p>
        </p:txBody>
      </p:sp>
      <p:sp>
        <p:nvSpPr>
          <p:cNvPr id="20" name="Curved Down Arrow 19">
            <a:extLst>
              <a:ext uri="{FF2B5EF4-FFF2-40B4-BE49-F238E27FC236}">
                <a16:creationId xmlns:a16="http://schemas.microsoft.com/office/drawing/2014/main" xmlns="" id="{91E81757-AB89-F24C-9BDD-3B749D340DE7}"/>
              </a:ext>
            </a:extLst>
          </p:cNvPr>
          <p:cNvSpPr/>
          <p:nvPr/>
        </p:nvSpPr>
        <p:spPr>
          <a:xfrm>
            <a:off x="7436444" y="3724686"/>
            <a:ext cx="3471621" cy="747547"/>
          </a:xfrm>
          <a:prstGeom prst="curvedDownArrow">
            <a:avLst/>
          </a:prstGeom>
          <a:solidFill>
            <a:srgbClr val="F05D3B">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chemeClr val="tx1"/>
              </a:solidFill>
            </a:endParaRPr>
          </a:p>
        </p:txBody>
      </p:sp>
      <p:sp>
        <p:nvSpPr>
          <p:cNvPr id="21" name="Curved Down Arrow 20">
            <a:extLst>
              <a:ext uri="{FF2B5EF4-FFF2-40B4-BE49-F238E27FC236}">
                <a16:creationId xmlns:a16="http://schemas.microsoft.com/office/drawing/2014/main" xmlns="" id="{C8A44C4D-C219-8C41-8E14-B05475CB68C5}"/>
              </a:ext>
            </a:extLst>
          </p:cNvPr>
          <p:cNvSpPr/>
          <p:nvPr/>
        </p:nvSpPr>
        <p:spPr>
          <a:xfrm flipH="1" flipV="1">
            <a:off x="7436444" y="5645879"/>
            <a:ext cx="3471620" cy="758531"/>
          </a:xfrm>
          <a:prstGeom prst="curvedDownArrow">
            <a:avLst/>
          </a:prstGeom>
          <a:solidFill>
            <a:srgbClr val="ECB102">
              <a:alpha val="70000"/>
            </a:srgbClr>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2400">
              <a:solidFill>
                <a:srgbClr val="ECB102"/>
              </a:solidFill>
            </a:endParaRPr>
          </a:p>
        </p:txBody>
      </p:sp>
      <p:sp>
        <p:nvSpPr>
          <p:cNvPr id="22" name="TextBox 21">
            <a:extLst>
              <a:ext uri="{FF2B5EF4-FFF2-40B4-BE49-F238E27FC236}">
                <a16:creationId xmlns:a16="http://schemas.microsoft.com/office/drawing/2014/main" xmlns="" id="{5B877DBA-5E47-294D-98DB-A466A0F54AD0}"/>
              </a:ext>
            </a:extLst>
          </p:cNvPr>
          <p:cNvSpPr txBox="1"/>
          <p:nvPr/>
        </p:nvSpPr>
        <p:spPr>
          <a:xfrm>
            <a:off x="8113157" y="4336808"/>
            <a:ext cx="2118195" cy="1754326"/>
          </a:xfrm>
          <a:prstGeom prst="rect">
            <a:avLst/>
          </a:prstGeom>
          <a:noFill/>
        </p:spPr>
        <p:txBody>
          <a:bodyPr wrap="square" rtlCol="0">
            <a:spAutoFit/>
          </a:bodyPr>
          <a:lstStyle/>
          <a:p>
            <a:pPr algn="ctr">
              <a:lnSpc>
                <a:spcPct val="90000"/>
              </a:lnSpc>
            </a:pPr>
            <a:r>
              <a:rPr lang="en-GB" sz="2000" b="1">
                <a:solidFill>
                  <a:schemeClr val="tx1">
                    <a:lumMod val="75000"/>
                    <a:lumOff val="25000"/>
                  </a:schemeClr>
                </a:solidFill>
                <a:latin typeface="PT Sans" panose="020B0503020203020204" pitchFamily="34" charset="77"/>
              </a:rPr>
              <a:t>Civil and Political Rights</a:t>
            </a:r>
          </a:p>
          <a:p>
            <a:pPr algn="ctr">
              <a:lnSpc>
                <a:spcPct val="90000"/>
              </a:lnSpc>
            </a:pPr>
            <a:endParaRPr lang="en-GB" sz="2000" b="1">
              <a:solidFill>
                <a:schemeClr val="tx1">
                  <a:lumMod val="75000"/>
                  <a:lumOff val="25000"/>
                </a:schemeClr>
              </a:solidFill>
              <a:latin typeface="PT Sans" panose="020B0503020203020204" pitchFamily="34" charset="77"/>
            </a:endParaRPr>
          </a:p>
          <a:p>
            <a:pPr algn="ctr">
              <a:lnSpc>
                <a:spcPct val="90000"/>
              </a:lnSpc>
            </a:pPr>
            <a:r>
              <a:rPr lang="en-GB" sz="2000" b="1">
                <a:solidFill>
                  <a:schemeClr val="tx1">
                    <a:lumMod val="75000"/>
                    <a:lumOff val="25000"/>
                  </a:schemeClr>
                </a:solidFill>
                <a:latin typeface="PT Sans" panose="020B0503020203020204" pitchFamily="34" charset="77"/>
              </a:rPr>
              <a:t>Economic, Social and Cultural Rights (ESCR)</a:t>
            </a:r>
            <a:endParaRPr lang="en-US" sz="2000" b="1">
              <a:solidFill>
                <a:schemeClr val="tx1">
                  <a:lumMod val="75000"/>
                  <a:lumOff val="25000"/>
                </a:schemeClr>
              </a:solidFill>
              <a:latin typeface="PT Sans" panose="020B0503020203020204" pitchFamily="34" charset="77"/>
            </a:endParaRPr>
          </a:p>
        </p:txBody>
      </p:sp>
      <p:cxnSp>
        <p:nvCxnSpPr>
          <p:cNvPr id="24" name="Straight Arrow Connector 23">
            <a:extLst>
              <a:ext uri="{FF2B5EF4-FFF2-40B4-BE49-F238E27FC236}">
                <a16:creationId xmlns:a16="http://schemas.microsoft.com/office/drawing/2014/main" xmlns="" id="{E1F50F19-3FA0-2047-8FA3-BE882D509073}"/>
              </a:ext>
            </a:extLst>
          </p:cNvPr>
          <p:cNvCxnSpPr>
            <a:cxnSpLocks/>
          </p:cNvCxnSpPr>
          <p:nvPr/>
        </p:nvCxnSpPr>
        <p:spPr>
          <a:xfrm>
            <a:off x="8187819" y="5059059"/>
            <a:ext cx="1968871" cy="0"/>
          </a:xfrm>
          <a:prstGeom prst="straightConnector1">
            <a:avLst/>
          </a:prstGeom>
          <a:ln w="50800">
            <a:gradFill flip="none" rotWithShape="1">
              <a:gsLst>
                <a:gs pos="0">
                  <a:srgbClr val="097CA0"/>
                </a:gs>
                <a:gs pos="100000">
                  <a:schemeClr val="accent1">
                    <a:lumMod val="45000"/>
                    <a:lumOff val="55000"/>
                  </a:schemeClr>
                </a:gs>
                <a:gs pos="100000">
                  <a:srgbClr val="019675">
                    <a:lumMod val="0"/>
                  </a:srgbClr>
                </a:gs>
                <a:gs pos="100000">
                  <a:srgbClr val="019675"/>
                </a:gs>
              </a:gsLst>
              <a:lin ang="0" scaled="1"/>
              <a:tileRect/>
            </a:gradFill>
            <a:headEnd type="triangle"/>
            <a:tailEnd type="triangle"/>
          </a:ln>
        </p:spPr>
        <p:style>
          <a:lnRef idx="1">
            <a:schemeClr val="accent1"/>
          </a:lnRef>
          <a:fillRef idx="0">
            <a:schemeClr val="accent1"/>
          </a:fillRef>
          <a:effectRef idx="0">
            <a:schemeClr val="accent1"/>
          </a:effectRef>
          <a:fontRef idx="minor">
            <a:schemeClr val="tx1"/>
          </a:fontRef>
        </p:style>
      </p:cxnSp>
      <p:sp>
        <p:nvSpPr>
          <p:cNvPr id="27" name="TextBox 26">
            <a:extLst>
              <a:ext uri="{FF2B5EF4-FFF2-40B4-BE49-F238E27FC236}">
                <a16:creationId xmlns:a16="http://schemas.microsoft.com/office/drawing/2014/main" xmlns="" id="{B2B2283B-6CB2-BE42-ACE0-EB2374868F3A}"/>
              </a:ext>
            </a:extLst>
          </p:cNvPr>
          <p:cNvSpPr txBox="1"/>
          <p:nvPr/>
        </p:nvSpPr>
        <p:spPr>
          <a:xfrm>
            <a:off x="3614845" y="1793846"/>
            <a:ext cx="2456442" cy="369332"/>
          </a:xfrm>
          <a:prstGeom prst="rect">
            <a:avLst/>
          </a:prstGeom>
          <a:noFill/>
        </p:spPr>
        <p:txBody>
          <a:bodyPr wrap="none" rtlCol="0">
            <a:spAutoFit/>
          </a:bodyPr>
          <a:lstStyle/>
          <a:p>
            <a:pPr>
              <a:lnSpc>
                <a:spcPct val="90000"/>
              </a:lnSpc>
            </a:pPr>
            <a:r>
              <a:rPr lang="en-US" sz="2000" b="1">
                <a:solidFill>
                  <a:srgbClr val="003971"/>
                </a:solidFill>
                <a:latin typeface="PT Sans" panose="020B0503020203020204" pitchFamily="34" charset="77"/>
              </a:rPr>
              <a:t>- Sen and Nussbaum</a:t>
            </a:r>
          </a:p>
        </p:txBody>
      </p:sp>
      <p:sp>
        <p:nvSpPr>
          <p:cNvPr id="10" name="Rounded Rectangle 9">
            <a:extLst>
              <a:ext uri="{FF2B5EF4-FFF2-40B4-BE49-F238E27FC236}">
                <a16:creationId xmlns:a16="http://schemas.microsoft.com/office/drawing/2014/main" xmlns="" id="{142D0C56-5873-334D-AEC0-754BBDD185AE}"/>
              </a:ext>
            </a:extLst>
          </p:cNvPr>
          <p:cNvSpPr/>
          <p:nvPr/>
        </p:nvSpPr>
        <p:spPr>
          <a:xfrm>
            <a:off x="1673129" y="4267328"/>
            <a:ext cx="3242673" cy="431062"/>
          </a:xfrm>
          <a:prstGeom prst="roundRect">
            <a:avLst/>
          </a:prstGeom>
          <a:solidFill>
            <a:srgbClr val="F8B336"/>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a:latin typeface="PT Sans" panose="020B0503020203020204" pitchFamily="34" charset="77"/>
              </a:rPr>
              <a:t>Individual</a:t>
            </a:r>
          </a:p>
        </p:txBody>
      </p:sp>
      <p:sp>
        <p:nvSpPr>
          <p:cNvPr id="23" name="Rounded Rectangle 22">
            <a:extLst>
              <a:ext uri="{FF2B5EF4-FFF2-40B4-BE49-F238E27FC236}">
                <a16:creationId xmlns:a16="http://schemas.microsoft.com/office/drawing/2014/main" xmlns="" id="{2E621D99-16E8-FD4C-852B-16FF6B01079A}"/>
              </a:ext>
            </a:extLst>
          </p:cNvPr>
          <p:cNvSpPr/>
          <p:nvPr/>
        </p:nvSpPr>
        <p:spPr>
          <a:xfrm>
            <a:off x="1704390" y="4739467"/>
            <a:ext cx="3227170" cy="468393"/>
          </a:xfrm>
          <a:prstGeom prst="roundRect">
            <a:avLst/>
          </a:prstGeom>
          <a:solidFill>
            <a:srgbClr val="0989B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a:latin typeface="PT Sans" panose="020B0503020203020204" pitchFamily="34" charset="77"/>
              </a:rPr>
              <a:t>Household</a:t>
            </a:r>
          </a:p>
        </p:txBody>
      </p:sp>
      <p:sp>
        <p:nvSpPr>
          <p:cNvPr id="25" name="Rounded Rectangle 24">
            <a:extLst>
              <a:ext uri="{FF2B5EF4-FFF2-40B4-BE49-F238E27FC236}">
                <a16:creationId xmlns:a16="http://schemas.microsoft.com/office/drawing/2014/main" xmlns="" id="{850A7083-C9DB-504A-BDF6-5D5684AD77A0}"/>
              </a:ext>
            </a:extLst>
          </p:cNvPr>
          <p:cNvSpPr/>
          <p:nvPr/>
        </p:nvSpPr>
        <p:spPr>
          <a:xfrm>
            <a:off x="1553195" y="5248938"/>
            <a:ext cx="3362607" cy="422788"/>
          </a:xfrm>
          <a:prstGeom prst="roundRect">
            <a:avLst/>
          </a:prstGeom>
          <a:solidFill>
            <a:srgbClr val="F05D3B"/>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r>
              <a:rPr lang="en-US" sz="2400" b="1">
                <a:latin typeface="PT Sans" panose="020B0503020203020204" pitchFamily="34" charset="77"/>
              </a:rPr>
              <a:t>Community</a:t>
            </a:r>
          </a:p>
        </p:txBody>
      </p:sp>
      <p:sp>
        <p:nvSpPr>
          <p:cNvPr id="12" name="Oval 11">
            <a:extLst>
              <a:ext uri="{FF2B5EF4-FFF2-40B4-BE49-F238E27FC236}">
                <a16:creationId xmlns:a16="http://schemas.microsoft.com/office/drawing/2014/main" xmlns="" id="{A631134B-6FD2-C045-A4EF-75B5E6693584}"/>
              </a:ext>
            </a:extLst>
          </p:cNvPr>
          <p:cNvSpPr/>
          <p:nvPr/>
        </p:nvSpPr>
        <p:spPr>
          <a:xfrm>
            <a:off x="955863" y="4251861"/>
            <a:ext cx="1440000" cy="1440000"/>
          </a:xfrm>
          <a:prstGeom prst="ellipse">
            <a:avLst/>
          </a:prstGeom>
          <a:solidFill>
            <a:srgbClr val="003971"/>
          </a:solidFill>
          <a:ln>
            <a:noFill/>
          </a:ln>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sz="1400" b="1">
              <a:latin typeface="PT Sans" panose="020B0503020203020204" pitchFamily="34" charset="77"/>
            </a:endParaRPr>
          </a:p>
        </p:txBody>
      </p:sp>
      <p:sp>
        <p:nvSpPr>
          <p:cNvPr id="13" name="TextBox 12">
            <a:extLst>
              <a:ext uri="{FF2B5EF4-FFF2-40B4-BE49-F238E27FC236}">
                <a16:creationId xmlns:a16="http://schemas.microsoft.com/office/drawing/2014/main" xmlns="" id="{EC3B7727-1BCF-8A4C-A5EB-B2EFFD3FD0F3}"/>
              </a:ext>
            </a:extLst>
          </p:cNvPr>
          <p:cNvSpPr txBox="1"/>
          <p:nvPr/>
        </p:nvSpPr>
        <p:spPr>
          <a:xfrm>
            <a:off x="964493" y="4593296"/>
            <a:ext cx="1400858" cy="757130"/>
          </a:xfrm>
          <a:prstGeom prst="rect">
            <a:avLst/>
          </a:prstGeom>
          <a:noFill/>
        </p:spPr>
        <p:txBody>
          <a:bodyPr wrap="square" rtlCol="0">
            <a:spAutoFit/>
          </a:bodyPr>
          <a:lstStyle/>
          <a:p>
            <a:pPr algn="ctr">
              <a:lnSpc>
                <a:spcPct val="90000"/>
              </a:lnSpc>
            </a:pPr>
            <a:r>
              <a:rPr lang="en-US" sz="1600" b="1">
                <a:solidFill>
                  <a:schemeClr val="bg1"/>
                </a:solidFill>
                <a:latin typeface="PT Sans" panose="020B0503020203020204" pitchFamily="34" charset="77"/>
              </a:rPr>
              <a:t>Freedoms </a:t>
            </a:r>
          </a:p>
          <a:p>
            <a:pPr algn="ctr">
              <a:lnSpc>
                <a:spcPct val="90000"/>
              </a:lnSpc>
            </a:pPr>
            <a:r>
              <a:rPr lang="en-US" sz="1600" b="1">
                <a:solidFill>
                  <a:schemeClr val="bg1"/>
                </a:solidFill>
                <a:latin typeface="PT Sans" panose="020B0503020203020204" pitchFamily="34" charset="77"/>
              </a:rPr>
              <a:t>&amp; </a:t>
            </a:r>
            <a:r>
              <a:rPr lang="en-US" sz="1600" b="1" err="1">
                <a:solidFill>
                  <a:schemeClr val="bg1"/>
                </a:solidFill>
                <a:latin typeface="PT Sans" panose="020B0503020203020204" pitchFamily="34" charset="77"/>
              </a:rPr>
              <a:t>Functionings</a:t>
            </a:r>
            <a:endParaRPr lang="en-US" sz="1600" b="1">
              <a:solidFill>
                <a:schemeClr val="bg1"/>
              </a:solidFill>
              <a:latin typeface="PT Sans" panose="020B0503020203020204" pitchFamily="34" charset="77"/>
            </a:endParaRPr>
          </a:p>
        </p:txBody>
      </p:sp>
    </p:spTree>
    <p:extLst>
      <p:ext uri="{BB962C8B-B14F-4D97-AF65-F5344CB8AC3E}">
        <p14:creationId xmlns:p14="http://schemas.microsoft.com/office/powerpoint/2010/main" val="3740329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Theme1">
  <a:themeElements>
    <a:clrScheme name="Green">
      <a:dk1>
        <a:sysClr val="windowText" lastClr="000000"/>
      </a:dk1>
      <a:lt1>
        <a:sysClr val="window" lastClr="FFFFFF"/>
      </a:lt1>
      <a:dk2>
        <a:srgbClr val="455F51"/>
      </a:dk2>
      <a:lt2>
        <a:srgbClr val="E3DED1"/>
      </a:lt2>
      <a:accent1>
        <a:srgbClr val="549E39"/>
      </a:accent1>
      <a:accent2>
        <a:srgbClr val="8AB833"/>
      </a:accent2>
      <a:accent3>
        <a:srgbClr val="C0CF3A"/>
      </a:accent3>
      <a:accent4>
        <a:srgbClr val="029676"/>
      </a:accent4>
      <a:accent5>
        <a:srgbClr val="4AB5C4"/>
      </a:accent5>
      <a:accent6>
        <a:srgbClr val="0989B1"/>
      </a:accent6>
      <a:hlink>
        <a:srgbClr val="6B9F25"/>
      </a:hlink>
      <a:folHlink>
        <a:srgbClr val="BA6906"/>
      </a:folHlink>
    </a:clrScheme>
    <a:fontScheme name="Century Gothic">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spDef>
      <a:spPr/>
      <a:bodyPr rtlCol="0" anchor="ctr"/>
      <a:lstStyle>
        <a:defPPr algn="ctr">
          <a:defRPr sz="2400"/>
        </a:defPPr>
      </a:lstStyle>
      <a:style>
        <a:lnRef idx="2">
          <a:schemeClr val="dk1">
            <a:shade val="50000"/>
          </a:schemeClr>
        </a:lnRef>
        <a:fillRef idx="1">
          <a:schemeClr val="dk1"/>
        </a:fillRef>
        <a:effectRef idx="0">
          <a:schemeClr val="dk1"/>
        </a:effectRef>
        <a:fontRef idx="minor">
          <a:schemeClr val="lt1"/>
        </a:fontRef>
      </a:style>
    </a:spDef>
    <a:lnDef>
      <a:spPr>
        <a:ln w="12700">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lnSpc>
            <a:spcPct val="90000"/>
          </a:lnSpc>
          <a:defRPr sz="2400"/>
        </a:defPPr>
      </a:lstStyle>
    </a:txDef>
  </a:objectDefaults>
  <a:extraClrSchemeLst/>
  <a:extLst>
    <a:ext uri="{05A4C25C-085E-4340-85A3-A5531E510DB2}">
      <thm15:themeFamily xmlns:thm15="http://schemas.microsoft.com/office/thememl/2012/main" xmlns="" name="Presentation1" id="{0E9C5F7B-94AB-924A-9602-9876F1F6D3D9}" vid="{CD7F27A9-2B1E-8842-BB34-6AF97F141711}"/>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359</TotalTime>
  <Words>3662</Words>
  <Application>Microsoft Office PowerPoint</Application>
  <PresentationFormat>Custom</PresentationFormat>
  <Paragraphs>505</Paragraphs>
  <Slides>52</Slides>
  <Notes>8</Notes>
  <HiddenSlides>0</HiddenSlides>
  <MMClips>0</MMClips>
  <ScaleCrop>false</ScaleCrop>
  <HeadingPairs>
    <vt:vector size="4" baseType="variant">
      <vt:variant>
        <vt:lpstr>Theme</vt:lpstr>
      </vt:variant>
      <vt:variant>
        <vt:i4>1</vt:i4>
      </vt:variant>
      <vt:variant>
        <vt:lpstr>Slide Titles</vt:lpstr>
      </vt:variant>
      <vt:variant>
        <vt:i4>52</vt:i4>
      </vt:variant>
    </vt:vector>
  </HeadingPairs>
  <TitlesOfParts>
    <vt:vector size="53" baseType="lpstr">
      <vt:lpstr>Theme1</vt:lpstr>
      <vt:lpstr>The situational analysis of older persons in Uganda: STUDY FINDINGS</vt:lpstr>
      <vt:lpstr>CONTENTS OF THIS PRESENTATION</vt:lpstr>
      <vt:lpstr>PowerPoint Presentation</vt:lpstr>
      <vt:lpstr>Purpose of the study</vt:lpstr>
      <vt:lpstr>STUDY questions and objectives</vt:lpstr>
      <vt:lpstr>Overview of methodology</vt:lpstr>
      <vt:lpstr>QUALITATIVE METHODS: COLLECTING PRIMARY DATA</vt:lpstr>
      <vt:lpstr>QUANTITATIVE METHODS: ANALYSING EXISTING DATASETS</vt:lpstr>
      <vt:lpstr>CONCEPTUAL FRAMEWORK</vt:lpstr>
      <vt:lpstr>PowerPoint Presentation</vt:lpstr>
      <vt:lpstr>Older persons in Uganda in 2018</vt:lpstr>
      <vt:lpstr>UGANDA: On the way to become An ageing population </vt:lpstr>
      <vt:lpstr>INCREASING Life expectancy at 60 years</vt:lpstr>
      <vt:lpstr>Ageing and health</vt:lpstr>
      <vt:lpstr>AGEING AND DISABILITY </vt:lpstr>
      <vt:lpstr>Ageing and disability</vt:lpstr>
      <vt:lpstr>MEASURING POVERTY AND WELL- BEIng</vt:lpstr>
      <vt:lpstr>Share of older persons in poverty</vt:lpstr>
      <vt:lpstr>PowerPoint Presentation</vt:lpstr>
      <vt:lpstr>WHO iS considered AN Older persoN in Uganda? </vt:lpstr>
      <vt:lpstr>Typical life-course of an older person</vt:lpstr>
      <vt:lpstr>Role and relevance of Older persons</vt:lpstr>
      <vt:lpstr>KINSHIP AND LIviNG ARRANGEMENTS</vt:lpstr>
      <vt:lpstr>Living alone strongly associated with gender and disability</vt:lpstr>
      <vt:lpstr>OLDER PERSONS AND CHILDREN</vt:lpstr>
      <vt:lpstr>The consequence of keeping care within the family</vt:lpstr>
      <vt:lpstr>Case study of family care</vt:lpstr>
      <vt:lpstr>CARE SySTEMS: CARE of older persons</vt:lpstr>
      <vt:lpstr>CARE SYSTEMS: OLDER PERSONS AS CARERS</vt:lpstr>
      <vt:lpstr>CARE SYSTEMS: older persons as carers</vt:lpstr>
      <vt:lpstr>LIVELIHOODS OF OLDER PERSONS</vt:lpstr>
      <vt:lpstr>Remittances: increasing importance in old age</vt:lpstr>
      <vt:lpstr>decreasing work capacity</vt:lpstr>
      <vt:lpstr>irRegularity of income</vt:lpstr>
      <vt:lpstr>Food and nutrition insecurity</vt:lpstr>
      <vt:lpstr>LIVING CONDITIONS</vt:lpstr>
      <vt:lpstr>NEGLECT AND ABUSE OF OLDER PERSONS</vt:lpstr>
      <vt:lpstr>PowerPoint Presentation</vt:lpstr>
      <vt:lpstr>HEALTH CARE</vt:lpstr>
      <vt:lpstr>LONG-TERM CARE</vt:lpstr>
      <vt:lpstr>HEALTH and well-being: BEST PRACTICE examples</vt:lpstr>
      <vt:lpstr>ACCESS TO JUSTICE</vt:lpstr>
      <vt:lpstr>POLITICAL REPRESENTATION</vt:lpstr>
      <vt:lpstr>ACCESS To financial services</vt:lpstr>
      <vt:lpstr>INCOME SECURITY for non-SCG RECIPIENTS</vt:lpstr>
      <vt:lpstr>SENIOR CITIZENS’ GRANT: ACHIEVEMENTS</vt:lpstr>
      <vt:lpstr>the senior citizens’ grant: challenges</vt:lpstr>
      <vt:lpstr>PowerPoint Presentation</vt:lpstr>
      <vt:lpstr>RECOMMENDATIONS</vt:lpstr>
      <vt:lpstr>EXAMPLE: HOW CAN THE STATE PROVIDE better health care?</vt:lpstr>
      <vt:lpstr>OLDER PERSONS’ ACT: CREATING A THEORY OF CHANGE</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Title</dc:title>
  <dc:creator>Microsoft Office User</dc:creator>
  <cp:lastModifiedBy>admin</cp:lastModifiedBy>
  <cp:revision>16</cp:revision>
  <dcterms:created xsi:type="dcterms:W3CDTF">1601-01-01T00:00:00Z</dcterms:created>
  <dcterms:modified xsi:type="dcterms:W3CDTF">2018-09-20T11:32:16Z</dcterms:modified>
</cp:coreProperties>
</file>