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264" r:id="rId3"/>
    <p:sldId id="277" r:id="rId4"/>
    <p:sldId id="295" r:id="rId5"/>
    <p:sldId id="296" r:id="rId6"/>
    <p:sldId id="300" r:id="rId7"/>
    <p:sldId id="299" r:id="rId8"/>
    <p:sldId id="302" r:id="rId9"/>
    <p:sldId id="315" r:id="rId10"/>
    <p:sldId id="319" r:id="rId11"/>
    <p:sldId id="304" r:id="rId12"/>
    <p:sldId id="306" r:id="rId13"/>
    <p:sldId id="307" r:id="rId14"/>
    <p:sldId id="309" r:id="rId15"/>
    <p:sldId id="324" r:id="rId16"/>
    <p:sldId id="321" r:id="rId17"/>
    <p:sldId id="326" r:id="rId18"/>
    <p:sldId id="312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595700-7560-45AB-A0C9-7F7E990CAB3E}">
          <p14:sldIdLst/>
        </p14:section>
        <p14:section name="Untitled Section" id="{EABCB9EE-C95E-472A-92D4-C604E801A95E}">
          <p14:sldIdLst>
            <p14:sldId id="316"/>
            <p14:sldId id="264"/>
            <p14:sldId id="277"/>
            <p14:sldId id="295"/>
            <p14:sldId id="296"/>
            <p14:sldId id="300"/>
            <p14:sldId id="299"/>
            <p14:sldId id="302"/>
            <p14:sldId id="315"/>
            <p14:sldId id="319"/>
            <p14:sldId id="304"/>
            <p14:sldId id="306"/>
            <p14:sldId id="307"/>
            <p14:sldId id="309"/>
            <p14:sldId id="324"/>
            <p14:sldId id="321"/>
            <p14:sldId id="326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528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FBA3C-A0F8-4807-8BEA-CD488BFCFA02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9D47C-C304-4909-972F-3839AE3A7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9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9D47C-C304-4909-972F-3839AE3A7C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6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DFID UGX 250 </a:t>
            </a:r>
            <a:r>
              <a:rPr lang="en-GB" dirty="0" err="1" smtClean="0"/>
              <a:t>bn</a:t>
            </a:r>
            <a:endParaRPr lang="en-GB" dirty="0" smtClean="0"/>
          </a:p>
          <a:p>
            <a:r>
              <a:rPr lang="en-GB" dirty="0" smtClean="0"/>
              <a:t>IA 12m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F392-3C32-4134-A70A-FA55EB15949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4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7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2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9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2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6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3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5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4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3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3223-8AA0-4EBA-B0C3-D21E6B00F071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CA79-5D0F-4195-80AD-8ECDD46C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 Assistance Grants for Empowerment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Overview </a:t>
            </a:r>
            <a:r>
              <a:rPr lang="en-GB" dirty="0" smtClean="0"/>
              <a:t>of key achievements; emerging </a:t>
            </a:r>
            <a:r>
              <a:rPr lang="en-GB" dirty="0"/>
              <a:t>impacts </a:t>
            </a:r>
            <a:r>
              <a:rPr lang="en-GB" dirty="0" smtClean="0"/>
              <a:t>and national rollout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2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8" y="1026"/>
            <a:ext cx="9148268" cy="68620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3" y="-243408"/>
            <a:ext cx="8229600" cy="1143000"/>
          </a:xfrm>
        </p:spPr>
        <p:txBody>
          <a:bodyPr/>
          <a:lstStyle/>
          <a:p>
            <a:r>
              <a:rPr lang="en-GB" dirty="0" smtClean="0"/>
              <a:t>Pictorial, Yumbe Launch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tx1"/>
                </a:solidFill>
              </a:rPr>
              <a:t>EMERGING IMPACTS OF THE SAGE PROGRAMME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</a:rPr>
              <a:t>Emerging impacts</a:t>
            </a:r>
            <a:endParaRPr lang="en-GB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600" dirty="0" smtClean="0"/>
              <a:t>Exit point surveys consistently suggest that </a:t>
            </a:r>
            <a:r>
              <a:rPr lang="en-GB" sz="2600" b="1" dirty="0" smtClean="0"/>
              <a:t>20-30%</a:t>
            </a:r>
            <a:r>
              <a:rPr lang="en-GB" sz="2600" dirty="0" smtClean="0"/>
              <a:t> of beneficiaries are regularly investing in agricultural production: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2300" dirty="0" smtClean="0"/>
              <a:t>Livestock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2300" dirty="0" smtClean="0"/>
              <a:t>Agricultural inputs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2300" dirty="0" smtClean="0"/>
              <a:t>Hire of ox-ploughs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2300" dirty="0" smtClean="0"/>
              <a:t>Hire of day-labourers</a:t>
            </a:r>
          </a:p>
          <a:p>
            <a:r>
              <a:rPr lang="en-GB" dirty="0"/>
              <a:t>Beneficiaries are more able </a:t>
            </a:r>
            <a:r>
              <a:rPr lang="en-GB" dirty="0" smtClean="0"/>
              <a:t>to wait </a:t>
            </a:r>
            <a:r>
              <a:rPr lang="en-GB" dirty="0"/>
              <a:t>until crops reach full maturity  before selling and are in a better negotiating position with buyers,  resulting in increased profitability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43" y="1628800"/>
            <a:ext cx="3888432" cy="337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0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Emerging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62500" lnSpcReduction="20000"/>
          </a:bodyPr>
          <a:lstStyle/>
          <a:p>
            <a:r>
              <a:rPr lang="en-GB" sz="3000" dirty="0"/>
              <a:t>Improved food </a:t>
            </a:r>
            <a:r>
              <a:rPr lang="en-GB" sz="3000" dirty="0" smtClean="0"/>
              <a:t>security</a:t>
            </a:r>
          </a:p>
          <a:p>
            <a:endParaRPr lang="en-GB" sz="3000" dirty="0"/>
          </a:p>
          <a:p>
            <a:r>
              <a:rPr lang="en-GB" sz="3000" dirty="0"/>
              <a:t>Increased uptake of health </a:t>
            </a:r>
            <a:r>
              <a:rPr lang="en-GB" sz="3000" dirty="0" smtClean="0"/>
              <a:t>services</a:t>
            </a:r>
          </a:p>
          <a:p>
            <a:endParaRPr lang="en-GB" sz="3000" dirty="0"/>
          </a:p>
          <a:p>
            <a:r>
              <a:rPr lang="en-GB" sz="3000" dirty="0" smtClean="0"/>
              <a:t>Increased </a:t>
            </a:r>
            <a:r>
              <a:rPr lang="en-GB" sz="3000" dirty="0"/>
              <a:t>uptake of education services</a:t>
            </a:r>
          </a:p>
          <a:p>
            <a:endParaRPr lang="en-GB" sz="3000" dirty="0" smtClean="0"/>
          </a:p>
          <a:p>
            <a:r>
              <a:rPr lang="en-GB" sz="3000" dirty="0" smtClean="0"/>
              <a:t>Increased </a:t>
            </a:r>
            <a:r>
              <a:rPr lang="en-GB" sz="3000" dirty="0"/>
              <a:t>participation, social inclusion, self esteem and empowerment, particularly amongst older </a:t>
            </a:r>
            <a:r>
              <a:rPr lang="en-GB" sz="3000" dirty="0" smtClean="0"/>
              <a:t>women</a:t>
            </a:r>
          </a:p>
          <a:p>
            <a:endParaRPr lang="en-GB" sz="3000" dirty="0"/>
          </a:p>
          <a:p>
            <a:r>
              <a:rPr lang="en-GB" sz="3000" dirty="0"/>
              <a:t>The SCG “has improved capacity to meet not only beneficiaries’ basic needs but also those of children under their care, such as household nutrition and school expenses” (ODI, 2013)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r="3825"/>
          <a:stretch/>
        </p:blipFill>
        <p:spPr bwMode="auto">
          <a:xfrm>
            <a:off x="5848455" y="1196752"/>
            <a:ext cx="3044025" cy="274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005064"/>
            <a:ext cx="215388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</a:rPr>
              <a:t>Emerging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900" dirty="0"/>
              <a:t>Improved access to credit through </a:t>
            </a:r>
            <a:r>
              <a:rPr lang="en-GB" sz="2900" dirty="0" err="1" smtClean="0"/>
              <a:t>SACCOS</a:t>
            </a:r>
            <a:r>
              <a:rPr lang="en-GB" sz="2900" dirty="0" smtClean="0"/>
              <a:t> and village </a:t>
            </a:r>
            <a:r>
              <a:rPr lang="en-GB" sz="2900" dirty="0"/>
              <a:t>savings and revolving schemes</a:t>
            </a:r>
          </a:p>
          <a:p>
            <a:r>
              <a:rPr lang="en-GB" sz="2900" dirty="0" smtClean="0"/>
              <a:t>Increased </a:t>
            </a:r>
            <a:r>
              <a:rPr lang="en-GB" sz="2900" dirty="0"/>
              <a:t>participation in local markets and economies</a:t>
            </a:r>
          </a:p>
          <a:p>
            <a:r>
              <a:rPr lang="en-GB" sz="2900" dirty="0"/>
              <a:t>Improved </a:t>
            </a:r>
            <a:r>
              <a:rPr lang="en-GB" sz="2900" dirty="0" smtClean="0"/>
              <a:t>elderly empowerment and participation </a:t>
            </a:r>
            <a:r>
              <a:rPr lang="en-GB" sz="2900" dirty="0"/>
              <a:t>in community affairs and decision making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362739" cy="294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557" y="4358717"/>
            <a:ext cx="3297684" cy="219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8754" y="3244334"/>
            <a:ext cx="4774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NATIONAL ROLL-OUT PLAN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926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GB" sz="2900" b="1" dirty="0" smtClean="0">
                <a:solidFill>
                  <a:schemeClr val="tx2"/>
                </a:solidFill>
              </a:rPr>
              <a:t>Summary of national roll-out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In </a:t>
            </a:r>
            <a:r>
              <a:rPr lang="en-GB" dirty="0"/>
              <a:t>order to reduce the short-term cost and improve social and political </a:t>
            </a:r>
            <a:r>
              <a:rPr lang="en-GB" dirty="0" smtClean="0"/>
              <a:t>acceptability, MGLSD proposes to rollout </a:t>
            </a:r>
            <a:r>
              <a:rPr lang="en-GB" dirty="0"/>
              <a:t>to  100 oldest beneficiaries  per sub county; increasing by 30% in subsequent years </a:t>
            </a:r>
            <a:endParaRPr lang="en-GB" dirty="0" smtClean="0"/>
          </a:p>
          <a:p>
            <a:pPr lvl="1"/>
            <a:r>
              <a:rPr lang="en-GB" dirty="0" smtClean="0"/>
              <a:t>Shs. 33.7 billion is required to start rollout in 2015/16</a:t>
            </a:r>
          </a:p>
          <a:p>
            <a:pPr lvl="1"/>
            <a:r>
              <a:rPr lang="en-GB" dirty="0" smtClean="0"/>
              <a:t>This will achieve </a:t>
            </a:r>
            <a:r>
              <a:rPr lang="en-GB" dirty="0"/>
              <a:t>immediate national footprint</a:t>
            </a:r>
          </a:p>
          <a:p>
            <a:r>
              <a:rPr lang="en-GB" dirty="0" smtClean="0"/>
              <a:t>Development </a:t>
            </a:r>
            <a:r>
              <a:rPr lang="en-GB" dirty="0"/>
              <a:t>partners (DFID and Irish Aid) have committed Shs. 290.6 </a:t>
            </a:r>
            <a:r>
              <a:rPr lang="en-GB" dirty="0" err="1"/>
              <a:t>Bn</a:t>
            </a:r>
            <a:r>
              <a:rPr lang="en-GB" dirty="0"/>
              <a:t> for the period </a:t>
            </a:r>
            <a:r>
              <a:rPr lang="en-US" dirty="0"/>
              <a:t>July 2015 to June 2020 for  :</a:t>
            </a:r>
          </a:p>
          <a:p>
            <a:pPr lvl="1"/>
            <a:r>
              <a:rPr lang="en-US" dirty="0"/>
              <a:t>funding the existing 15 </a:t>
            </a:r>
            <a:r>
              <a:rPr lang="en-US" dirty="0" smtClean="0"/>
              <a:t>districts till GoU takes over fully</a:t>
            </a:r>
            <a:endParaRPr lang="en-US" dirty="0"/>
          </a:p>
          <a:p>
            <a:pPr lvl="1"/>
            <a:r>
              <a:rPr lang="en-US" dirty="0"/>
              <a:t>operating costs associated with national roll-out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900" b="1" dirty="0" smtClean="0">
                <a:solidFill>
                  <a:schemeClr val="tx2"/>
                </a:solidFill>
              </a:rPr>
              <a:t>10 year financing plan for national rollout</a:t>
            </a:r>
            <a:endParaRPr lang="en-GB" sz="29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5071"/>
              </p:ext>
            </p:extLst>
          </p:nvPr>
        </p:nvGraphicFramePr>
        <p:xfrm>
          <a:off x="538163" y="1477963"/>
          <a:ext cx="8329612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9733068" imgH="3592644" progId="Word.Document.12">
                  <p:embed/>
                </p:oleObj>
              </mc:Choice>
              <mc:Fallback>
                <p:oleObj name="Document" r:id="rId5" imgW="9733068" imgH="3592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163" y="1477963"/>
                        <a:ext cx="8329612" cy="306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1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651500" y="2420938"/>
            <a:ext cx="3241675" cy="1584325"/>
          </a:xfrm>
          <a:prstGeom prst="wedgeEllipseCallout">
            <a:avLst>
              <a:gd name="adj1" fmla="val -58318"/>
              <a:gd name="adj2" fmla="val 573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868144" y="2859088"/>
            <a:ext cx="266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4000" dirty="0" smtClean="0">
                <a:solidFill>
                  <a:prstClr val="black"/>
                </a:solidFill>
              </a:rPr>
              <a:t>Thank You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60212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4F81BD">
                    <a:lumMod val="75000"/>
                  </a:srgbClr>
                </a:solidFill>
              </a:rPr>
              <a:t>www.socialprotection.go.ug</a:t>
            </a:r>
            <a:endParaRPr lang="en-GB" sz="48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Rationale and strategic importance of SP in national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MGLSD’s</a:t>
            </a:r>
            <a:r>
              <a:rPr lang="en-GB" dirty="0" smtClean="0"/>
              <a:t> vision is to establish a Social Protection system as part of the core government policy and planning processes to:</a:t>
            </a:r>
          </a:p>
          <a:p>
            <a:pPr lvl="1"/>
            <a:r>
              <a:rPr lang="en-GB" b="1" dirty="0" smtClean="0"/>
              <a:t>reduce vulnerability to shocks and thereby prevent deterioration of living standards and reduce poverty</a:t>
            </a:r>
            <a:endParaRPr lang="en-GB" dirty="0"/>
          </a:p>
          <a:p>
            <a:pPr lvl="1"/>
            <a:r>
              <a:rPr lang="en-GB" b="1" dirty="0" smtClean="0"/>
              <a:t>support households to build more secure and resilient livelihoods.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Expanding Social Protection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In </a:t>
            </a:r>
            <a:r>
              <a:rPr lang="en-GB" dirty="0"/>
              <a:t>June 2010, the Expanding Social Protection (ESP) Programme was established within the MGLSD in recognition of the need to establish a coherent policy and fiscal framework for </a:t>
            </a:r>
            <a:r>
              <a:rPr lang="en-GB" dirty="0" smtClean="0"/>
              <a:t>Social Protection. </a:t>
            </a:r>
          </a:p>
          <a:p>
            <a:r>
              <a:rPr lang="en-GB" dirty="0" smtClean="0"/>
              <a:t>The ESP is responsible for implementing the Social Assistance Grant for Empowerment (SAGE) programme, in 15 districts.</a:t>
            </a:r>
          </a:p>
          <a:p>
            <a:r>
              <a:rPr lang="en-GB" dirty="0" smtClean="0"/>
              <a:t>Purpose of SAGE is to test </a:t>
            </a:r>
            <a:r>
              <a:rPr lang="en-GB" dirty="0"/>
              <a:t>delivery  systems  </a:t>
            </a:r>
            <a:r>
              <a:rPr lang="en-GB" dirty="0" smtClean="0"/>
              <a:t>and generate </a:t>
            </a:r>
            <a:r>
              <a:rPr lang="en-GB" dirty="0"/>
              <a:t>evidence of </a:t>
            </a:r>
            <a:r>
              <a:rPr lang="en-GB" dirty="0" smtClean="0"/>
              <a:t>feasibility and impact </a:t>
            </a:r>
          </a:p>
          <a:p>
            <a:r>
              <a:rPr lang="en-GB" dirty="0" smtClean="0"/>
              <a:t>ESP is jointly funded by the government and development partners </a:t>
            </a:r>
            <a:r>
              <a:rPr lang="en-GB" dirty="0"/>
              <a:t>-</a:t>
            </a:r>
            <a:r>
              <a:rPr lang="en-GB" dirty="0" smtClean="0"/>
              <a:t>DFID , Irish Aid, and UNICEF.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4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772400" cy="1362075"/>
          </a:xfrm>
        </p:spPr>
        <p:txBody>
          <a:bodyPr>
            <a:normAutofit/>
          </a:bodyPr>
          <a:lstStyle/>
          <a:p>
            <a:r>
              <a:rPr lang="en-GB" altLang="en-US" dirty="0">
                <a:ea typeface="MS PGothic" pitchFamily="34" charset="-128"/>
              </a:rPr>
              <a:t>Summary of </a:t>
            </a:r>
            <a:r>
              <a:rPr lang="en-GB" altLang="en-US" dirty="0" smtClean="0">
                <a:ea typeface="MS PGothic" pitchFamily="34" charset="-128"/>
              </a:rPr>
              <a:t>KEY achievements</a:t>
            </a:r>
            <a:r>
              <a:rPr lang="en-GB" altLang="en-US" dirty="0">
                <a:solidFill>
                  <a:srgbClr val="0070C0"/>
                </a:solidFill>
                <a:ea typeface="MS PGothic" pitchFamily="34" charset="-128"/>
              </a:rPr>
              <a:t/>
            </a:r>
            <a:br>
              <a:rPr lang="en-GB" altLang="en-US" dirty="0">
                <a:solidFill>
                  <a:srgbClr val="0070C0"/>
                </a:solidFill>
                <a:ea typeface="MS PGothic" pitchFamily="34" charset="-128"/>
              </a:rPr>
            </a:b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achievements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Capacity </a:t>
            </a:r>
            <a:r>
              <a:rPr lang="en-US" dirty="0"/>
              <a:t>for </a:t>
            </a:r>
            <a:r>
              <a:rPr lang="en-US" b="1" dirty="0"/>
              <a:t>management and leadership for Social Protection</a:t>
            </a:r>
            <a:r>
              <a:rPr lang="en-US" dirty="0"/>
              <a:t> has being built </a:t>
            </a:r>
            <a:r>
              <a:rPr lang="en-US" dirty="0" smtClean="0"/>
              <a:t>at both central and local government levels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72816"/>
            <a:ext cx="4038598" cy="2682353"/>
          </a:xfrm>
        </p:spPr>
      </p:pic>
    </p:spTree>
    <p:extLst>
      <p:ext uri="{BB962C8B-B14F-4D97-AF65-F5344CB8AC3E}">
        <p14:creationId xmlns:p14="http://schemas.microsoft.com/office/powerpoint/2010/main" val="16423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pic>
        <p:nvPicPr>
          <p:cNvPr id="2050" name="Picture 2" descr="C:\Users\David.Tumwesigye\Documents\From Old Laptop\from Desktop 13 Dec 2012\Desktop files\SAGE map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1124744"/>
            <a:ext cx="50760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008" y="45811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sz="2800" b="1" dirty="0" smtClean="0"/>
              <a:t>15 </a:t>
            </a:r>
            <a:r>
              <a:rPr lang="en-GB" sz="2800" b="1" dirty="0"/>
              <a:t>districts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/>
              <a:t>141 sub-counties and town councils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/>
              <a:t>6,040 </a:t>
            </a:r>
            <a:r>
              <a:rPr lang="en-GB" b="1" dirty="0"/>
              <a:t>villages </a:t>
            </a:r>
            <a:endParaRPr lang="en-GB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41" y="1700808"/>
            <a:ext cx="2018751" cy="134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056" y="30807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110,334 </a:t>
            </a:r>
            <a:r>
              <a:rPr lang="en-GB" sz="2400" b="1" dirty="0" smtClean="0"/>
              <a:t> </a:t>
            </a:r>
            <a:r>
              <a:rPr lang="en-GB" sz="2000" b="1" dirty="0" smtClean="0"/>
              <a:t>beneficiaries</a:t>
            </a:r>
            <a:endParaRPr lang="en-GB" sz="16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7944" y="1340768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3933056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6021288"/>
            <a:ext cx="85689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Retargeting </a:t>
            </a:r>
            <a:r>
              <a:rPr lang="en-ZA" sz="2000" b="1" dirty="0" smtClean="0"/>
              <a:t>exercise completed: </a:t>
            </a:r>
            <a:r>
              <a:rPr lang="en-ZA" sz="2000" b="1" dirty="0"/>
              <a:t>Enrolment of new SCG beneficiaries in all 14 districts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5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546848" cy="45259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b="1" dirty="0"/>
              <a:t>Robust systems and processes for beneficiary registration and payment</a:t>
            </a:r>
            <a:r>
              <a:rPr lang="en-US" dirty="0"/>
              <a:t> </a:t>
            </a:r>
            <a:r>
              <a:rPr lang="en-US" dirty="0" smtClean="0"/>
              <a:t>ready </a:t>
            </a:r>
            <a:r>
              <a:rPr lang="en-US" dirty="0"/>
              <a:t>to implement SAGE nationally</a:t>
            </a:r>
            <a:r>
              <a:rPr lang="en-US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MTN Mobile Money system </a:t>
            </a:r>
            <a:r>
              <a:rPr lang="en-GB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is </a:t>
            </a:r>
            <a:r>
              <a:rPr lang="en-GB" dirty="0" smtClean="0">
                <a:solidFill>
                  <a:prstClr val="black"/>
                </a:solidFill>
                <a:latin typeface="Candara" pitchFamily="34" charset="0"/>
              </a:rPr>
              <a:t>accessible </a:t>
            </a: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to most </a:t>
            </a:r>
            <a:r>
              <a:rPr lang="en-GB" dirty="0" smtClean="0">
                <a:solidFill>
                  <a:prstClr val="black"/>
                </a:solidFill>
                <a:latin typeface="Candara" pitchFamily="34" charset="0"/>
              </a:rPr>
              <a:t>beneficiaries with </a:t>
            </a: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90% reliability.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076056" y="1806370"/>
            <a:ext cx="3564396" cy="4392488"/>
            <a:chOff x="647564" y="1772816"/>
            <a:chExt cx="3564396" cy="4392488"/>
          </a:xfrm>
        </p:grpSpPr>
        <p:sp>
          <p:nvSpPr>
            <p:cNvPr id="7" name="Rounded Rectangle 6"/>
            <p:cNvSpPr/>
            <p:nvPr/>
          </p:nvSpPr>
          <p:spPr>
            <a:xfrm>
              <a:off x="647564" y="1772816"/>
              <a:ext cx="3564396" cy="4392488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4400" dirty="0" smtClean="0"/>
                <a:t>UGX 63.3 </a:t>
              </a:r>
              <a:r>
                <a:rPr lang="en-GB" sz="4400" dirty="0" err="1" smtClean="0"/>
                <a:t>bn</a:t>
              </a:r>
              <a:r>
                <a:rPr lang="en-GB" sz="4400" dirty="0" smtClean="0"/>
                <a:t> </a:t>
              </a:r>
            </a:p>
            <a:p>
              <a:pPr algn="ctr"/>
              <a:r>
                <a:rPr lang="en-GB" sz="2800" dirty="0" smtClean="0"/>
                <a:t>transferred to date</a:t>
              </a: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719" y="3251430"/>
              <a:ext cx="3020662" cy="201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960744" y="5445224"/>
            <a:ext cx="1809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2.75 </a:t>
            </a:r>
            <a:r>
              <a:rPr lang="en-GB" b="1" dirty="0" err="1" smtClean="0">
                <a:solidFill>
                  <a:schemeClr val="bg1"/>
                </a:solidFill>
              </a:rPr>
              <a:t>Bn</a:t>
            </a:r>
            <a:r>
              <a:rPr lang="en-GB" b="1" dirty="0" smtClean="0">
                <a:solidFill>
                  <a:schemeClr val="bg1"/>
                </a:solidFill>
              </a:rPr>
              <a:t> monthly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Overwhelming appreciation of the programme within SAGE pilot districts</a:t>
            </a:r>
          </a:p>
          <a:p>
            <a:endParaRPr lang="en-GB" dirty="0" smtClean="0"/>
          </a:p>
          <a:p>
            <a:r>
              <a:rPr lang="en-GB" dirty="0" smtClean="0"/>
              <a:t>H.E</a:t>
            </a:r>
            <a:r>
              <a:rPr lang="en-GB" dirty="0"/>
              <a:t>. the President </a:t>
            </a:r>
            <a:r>
              <a:rPr lang="en-GB" dirty="0" smtClean="0"/>
              <a:t>directed </a:t>
            </a:r>
            <a:r>
              <a:rPr lang="en-GB" dirty="0"/>
              <a:t>the MGLSD and MFPED to: </a:t>
            </a:r>
          </a:p>
          <a:p>
            <a:pPr lvl="1"/>
            <a:r>
              <a:rPr lang="en-GB" dirty="0" smtClean="0"/>
              <a:t>extend </a:t>
            </a:r>
            <a:r>
              <a:rPr lang="en-GB" dirty="0"/>
              <a:t>the SAGE pilot to a new district -Yumbe </a:t>
            </a:r>
          </a:p>
          <a:p>
            <a:pPr lvl="1"/>
            <a:r>
              <a:rPr lang="en-GB" dirty="0"/>
              <a:t>develop and publish a plan for national rollout of the SCG</a:t>
            </a:r>
          </a:p>
          <a:p>
            <a:pPr>
              <a:defRPr/>
            </a:pPr>
            <a:endParaRPr lang="en-GB" sz="2000" dirty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7" name="Picture 2" descr="C:\Users\stephen.barrett.EXPANDINGSOCIAL.001\Desktop\photos\Elders (40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953" y="3717032"/>
            <a:ext cx="37054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r="10773" b="23720"/>
          <a:stretch/>
        </p:blipFill>
        <p:spPr>
          <a:xfrm>
            <a:off x="5199171" y="1052736"/>
            <a:ext cx="3356976" cy="24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 smtClean="0"/>
              <a:t>achievements-</a:t>
            </a:r>
            <a:r>
              <a:rPr lang="en-GB" dirty="0" smtClean="0">
                <a:solidFill>
                  <a:srgbClr val="00B050"/>
                </a:solidFill>
              </a:rPr>
              <a:t>Yumbe is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David.Tumwesigye\Documents\From Old Laptop\from Desktop 13 Dec 2012\Desktop files\SAGE map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512168"/>
            <a:ext cx="4427984" cy="53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53884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C00000"/>
                </a:solidFill>
              </a:rPr>
              <a:t>enrolment of 5000 beneficiaries in 6 sub-counties awaiting release of additional funds from MFPED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43212" y="1988840"/>
            <a:ext cx="41287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 smtClean="0"/>
              <a:t>MGLSD is using UGX 2bn counterpart funds to cover Yumbe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 smtClean="0"/>
              <a:t>A dedicated office established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 smtClean="0"/>
              <a:t>6420  beneficiaries receiving payments  in 7 sub counties since August 2014</a:t>
            </a:r>
            <a:endParaRPr lang="en-GB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6016" y="1340768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530120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352" y="491848"/>
            <a:ext cx="1374797" cy="7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618</Words>
  <Application>Microsoft Office PowerPoint</Application>
  <PresentationFormat>On-screen Show (4:3)</PresentationFormat>
  <Paragraphs>88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Social Assistance Grants for Empowerment</vt:lpstr>
      <vt:lpstr>Rationale and strategic importance of SP in national development</vt:lpstr>
      <vt:lpstr>Expanding Social Protection Programme</vt:lpstr>
      <vt:lpstr>Summary of KEY achievements </vt:lpstr>
      <vt:lpstr>Key achievements </vt:lpstr>
      <vt:lpstr>Key achievements </vt:lpstr>
      <vt:lpstr>Key achievements </vt:lpstr>
      <vt:lpstr>Key achievements </vt:lpstr>
      <vt:lpstr>Key achievements-Yumbe is</vt:lpstr>
      <vt:lpstr>Pictorial, Yumbe Launch</vt:lpstr>
      <vt:lpstr>PowerPoint Presentation</vt:lpstr>
      <vt:lpstr>Emerging impacts</vt:lpstr>
      <vt:lpstr>Emerging impacts </vt:lpstr>
      <vt:lpstr>Emerging impacts </vt:lpstr>
      <vt:lpstr>PowerPoint Presentation</vt:lpstr>
      <vt:lpstr>Summary of national roll-out plan</vt:lpstr>
      <vt:lpstr>10 year financing plan for national rollout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Uganda’s Experience in Social Protection:  Integrating Social Protection in national development planning</dc:title>
  <dc:creator>David L. Tumwesigye</dc:creator>
  <cp:lastModifiedBy>Simon Omoding</cp:lastModifiedBy>
  <cp:revision>57</cp:revision>
  <cp:lastPrinted>2014-12-11T12:35:02Z</cp:lastPrinted>
  <dcterms:created xsi:type="dcterms:W3CDTF">2014-12-11T05:47:25Z</dcterms:created>
  <dcterms:modified xsi:type="dcterms:W3CDTF">2015-02-24T12:41:15Z</dcterms:modified>
</cp:coreProperties>
</file>