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2"/>
  </p:sldMasterIdLst>
  <p:notesMasterIdLst>
    <p:notesMasterId r:id="rId29"/>
  </p:notesMasterIdLst>
  <p:handoutMasterIdLst>
    <p:handoutMasterId r:id="rId30"/>
  </p:handoutMasterIdLst>
  <p:sldIdLst>
    <p:sldId id="265" r:id="rId3"/>
    <p:sldId id="266" r:id="rId4"/>
    <p:sldId id="267" r:id="rId5"/>
    <p:sldId id="268" r:id="rId6"/>
    <p:sldId id="269" r:id="rId7"/>
    <p:sldId id="271" r:id="rId8"/>
    <p:sldId id="272" r:id="rId9"/>
    <p:sldId id="273" r:id="rId10"/>
    <p:sldId id="274" r:id="rId11"/>
    <p:sldId id="275" r:id="rId12"/>
    <p:sldId id="277" r:id="rId13"/>
    <p:sldId id="278" r:id="rId14"/>
    <p:sldId id="279" r:id="rId15"/>
    <p:sldId id="280" r:id="rId16"/>
    <p:sldId id="292" r:id="rId17"/>
    <p:sldId id="281" r:id="rId18"/>
    <p:sldId id="286" r:id="rId19"/>
    <p:sldId id="288" r:id="rId20"/>
    <p:sldId id="284" r:id="rId21"/>
    <p:sldId id="285" r:id="rId22"/>
    <p:sldId id="291" r:id="rId23"/>
    <p:sldId id="282" r:id="rId24"/>
    <p:sldId id="287" r:id="rId25"/>
    <p:sldId id="290" r:id="rId26"/>
    <p:sldId id="270" r:id="rId27"/>
    <p:sldId id="289"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E75E278A-FF0E-49A4-B170-79828D63BBAD}">
          <p14:sldIdLst/>
        </p14:section>
        <p14:section name="Design, Impress, Work Together" id="{B9B51309-D148-4332-87C2-07BE32FBCA3B}">
          <p14:sldIdLst>
            <p14:sldId id="265"/>
            <p14:sldId id="266"/>
            <p14:sldId id="267"/>
            <p14:sldId id="268"/>
            <p14:sldId id="269"/>
            <p14:sldId id="271"/>
            <p14:sldId id="272"/>
            <p14:sldId id="273"/>
            <p14:sldId id="274"/>
            <p14:sldId id="275"/>
            <p14:sldId id="277"/>
            <p14:sldId id="278"/>
            <p14:sldId id="279"/>
            <p14:sldId id="280"/>
            <p14:sldId id="292"/>
            <p14:sldId id="281"/>
            <p14:sldId id="286"/>
            <p14:sldId id="288"/>
            <p14:sldId id="284"/>
            <p14:sldId id="285"/>
            <p14:sldId id="291"/>
            <p14:sldId id="282"/>
            <p14:sldId id="287"/>
            <p14:sldId id="290"/>
            <p14:sldId id="270"/>
            <p14:sldId id="289"/>
          </p14:sldIdLst>
        </p14:section>
        <p14:section name="Learn More" id="{2CC34DB2-6590-42C0-AD4B-A04C6060184E}">
          <p14:sldIdLst/>
        </p14:section>
      </p14:sectionLst>
    </p:ex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B4A6"/>
    <a:srgbClr val="734F29"/>
    <a:srgbClr val="D24726"/>
    <a:srgbClr val="DD462F"/>
    <a:srgbClr val="AEB785"/>
    <a:srgbClr val="EFD5A2"/>
    <a:srgbClr val="3B3026"/>
    <a:srgbClr val="ECE1CA"/>
    <a:srgbClr val="79553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80" autoAdjust="0"/>
  </p:normalViewPr>
  <p:slideViewPr>
    <p:cSldViewPr snapToGrid="0">
      <p:cViewPr varScale="1">
        <p:scale>
          <a:sx n="78" d="100"/>
          <a:sy n="78" d="100"/>
        </p:scale>
        <p:origin x="-18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75CE52A-19A3-4E6C-B774-466B9BA93340}" type="datetimeFigureOut">
              <a:rPr lang="en-US" smtClean="0"/>
              <a:t>9/20/2018</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4236A4F-4A79-41E7-9CD6-E6DF55723091}" type="slidenum">
              <a:rPr lang="en-US" smtClean="0"/>
              <a:t>‹#›</a:t>
            </a:fld>
            <a:endParaRPr lang="en-US" dirty="0"/>
          </a:p>
        </p:txBody>
      </p:sp>
    </p:spTree>
    <p:extLst>
      <p:ext uri="{BB962C8B-B14F-4D97-AF65-F5344CB8AC3E}">
        <p14:creationId xmlns:p14="http://schemas.microsoft.com/office/powerpoint/2010/main" val="4247542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C13577B-6902-467D-A26C-08A0DD5E4E03}" type="datetimeFigureOut">
              <a:rPr lang="en-US" smtClean="0"/>
              <a:t>9/20/2018</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F61EA0F-A667-4B49-8422-0062BC55E249}" type="slidenum">
              <a:rPr lang="en-US" smtClean="0"/>
              <a:t>‹#›</a:t>
            </a:fld>
            <a:endParaRPr lang="en-US" dirty="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60EDB8-5305-433F-BE41-D7A86D811DB3}" type="slidenum">
              <a:rPr lang="en-US" smtClean="0"/>
              <a:t>‹#›</a:t>
            </a:fld>
            <a:endParaRPr lang="en-US" dirty="0"/>
          </a:p>
        </p:txBody>
      </p:sp>
      <p:sp>
        <p:nvSpPr>
          <p:cNvPr id="7" name="Rectangle 6"/>
          <p:cNvSpPr/>
          <p:nvPr userDrawn="1"/>
        </p:nvSpPr>
        <p:spPr>
          <a:xfrm>
            <a:off x="0" y="0"/>
            <a:ext cx="12192000" cy="4866468"/>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08897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60EDB8-5305-433F-BE41-D7A86D811DB3}" type="slidenum">
              <a:rPr lang="en-US" smtClean="0"/>
              <a:t>‹#›</a:t>
            </a:fld>
            <a:endParaRPr lang="en-US" dirty="0"/>
          </a:p>
        </p:txBody>
      </p:sp>
      <p:sp>
        <p:nvSpPr>
          <p:cNvPr id="7" name="Rectangle 6"/>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985508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60EDB8-5305-433F-BE41-D7A86D811DB3}" type="slidenum">
              <a:rPr lang="en-US" smtClean="0"/>
              <a:t>‹#›</a:t>
            </a:fld>
            <a:endParaRPr lang="en-US" dirty="0"/>
          </a:p>
        </p:txBody>
      </p:sp>
      <p:sp>
        <p:nvSpPr>
          <p:cNvPr id="7" name="Rectangle 6"/>
          <p:cNvSpPr/>
          <p:nvPr userDrawn="1"/>
        </p:nvSpPr>
        <p:spPr>
          <a:xfrm>
            <a:off x="10095346" y="0"/>
            <a:ext cx="2096655" cy="6858000"/>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247149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60EDB8-5305-433F-BE41-D7A86D811DB3}" type="slidenum">
              <a:rPr lang="en-US" smtClean="0"/>
              <a:t>‹#›</a:t>
            </a:fld>
            <a:endParaRPr lang="en-US" dirty="0"/>
          </a:p>
        </p:txBody>
      </p:sp>
      <p:sp>
        <p:nvSpPr>
          <p:cNvPr id="7" name="Rectangle 6"/>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5169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60EDB8-5305-433F-BE41-D7A86D811DB3}" type="slidenum">
              <a:rPr lang="en-US" smtClean="0"/>
              <a:t>‹#›</a:t>
            </a:fld>
            <a:endParaRPr lang="en-US" dirty="0"/>
          </a:p>
        </p:txBody>
      </p:sp>
      <p:sp>
        <p:nvSpPr>
          <p:cNvPr id="7" name="Rectangle 6"/>
          <p:cNvSpPr/>
          <p:nvPr userDrawn="1"/>
        </p:nvSpPr>
        <p:spPr>
          <a:xfrm>
            <a:off x="5656882" y="1709738"/>
            <a:ext cx="6535119" cy="357518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700086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60EDB8-5305-433F-BE41-D7A86D811DB3}" type="slidenum">
              <a:rPr lang="en-US" smtClean="0"/>
              <a:t>‹#›</a:t>
            </a:fld>
            <a:endParaRPr lang="en-US" dirty="0"/>
          </a:p>
        </p:txBody>
      </p:sp>
      <p:sp>
        <p:nvSpPr>
          <p:cNvPr id="8" name="Rectangle 7"/>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522269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60EDB8-5305-433F-BE41-D7A86D811DB3}" type="slidenum">
              <a:rPr lang="en-US" smtClean="0"/>
              <a:t>‹#›</a:t>
            </a:fld>
            <a:endParaRPr lang="en-US" dirty="0"/>
          </a:p>
        </p:txBody>
      </p:sp>
      <p:sp>
        <p:nvSpPr>
          <p:cNvPr id="10" name="Rectangle 9"/>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3270617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60EDB8-5305-433F-BE41-D7A86D811DB3}" type="slidenum">
              <a:rPr lang="en-US" smtClean="0"/>
              <a:t>‹#›</a:t>
            </a:fld>
            <a:endParaRPr lang="en-US" dirty="0"/>
          </a:p>
        </p:txBody>
      </p:sp>
      <p:sp>
        <p:nvSpPr>
          <p:cNvPr id="6" name="Rectangle 5"/>
          <p:cNvSpPr/>
          <p:nvPr userDrawn="1"/>
        </p:nvSpPr>
        <p:spPr>
          <a:xfrm>
            <a:off x="0" y="0"/>
            <a:ext cx="12192000" cy="1332854"/>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894759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60EDB8-5305-433F-BE41-D7A86D811DB3}" type="slidenum">
              <a:rPr lang="en-US" smtClean="0"/>
              <a:t>‹#›</a:t>
            </a:fld>
            <a:endParaRPr lang="en-US" dirty="0"/>
          </a:p>
        </p:txBody>
      </p:sp>
    </p:spTree>
    <p:extLst>
      <p:ext uri="{BB962C8B-B14F-4D97-AF65-F5344CB8AC3E}">
        <p14:creationId xmlns:p14="http://schemas.microsoft.com/office/powerpoint/2010/main" val="229378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60EDB8-5305-433F-BE41-D7A86D811DB3}" type="slidenum">
              <a:rPr lang="en-US" smtClean="0"/>
              <a:t>‹#›</a:t>
            </a:fld>
            <a:endParaRPr lang="en-US" dirty="0"/>
          </a:p>
        </p:txBody>
      </p:sp>
    </p:spTree>
    <p:extLst>
      <p:ext uri="{BB962C8B-B14F-4D97-AF65-F5344CB8AC3E}">
        <p14:creationId xmlns:p14="http://schemas.microsoft.com/office/powerpoint/2010/main" val="597737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EEBAAA-29B5-4AF5-BC5F-7E580C29002D}" type="datetimeFigureOut">
              <a:rPr lang="en-US" smtClean="0"/>
              <a:t>9/20/2018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60EDB8-5305-433F-BE41-D7A86D811DB3}" type="slidenum">
              <a:rPr lang="en-US" smtClean="0"/>
              <a:t>‹#›</a:t>
            </a:fld>
            <a:endParaRPr lang="en-US" dirty="0"/>
          </a:p>
        </p:txBody>
      </p:sp>
    </p:spTree>
    <p:extLst>
      <p:ext uri="{BB962C8B-B14F-4D97-AF65-F5344CB8AC3E}">
        <p14:creationId xmlns:p14="http://schemas.microsoft.com/office/powerpoint/2010/main" val="2111198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EBAAA-29B5-4AF5-BC5F-7E580C29002D}" type="datetimeFigureOut">
              <a:rPr lang="en-US" smtClean="0"/>
              <a:t>9/20/2018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60EDB8-5305-433F-BE41-D7A86D811DB3}" type="slidenum">
              <a:rPr lang="en-US" smtClean="0"/>
              <a:t>‹#›</a:t>
            </a:fld>
            <a:endParaRPr lang="en-US" dirty="0"/>
          </a:p>
        </p:txBody>
      </p:sp>
    </p:spTree>
    <p:extLst>
      <p:ext uri="{BB962C8B-B14F-4D97-AF65-F5344CB8AC3E}">
        <p14:creationId xmlns:p14="http://schemas.microsoft.com/office/powerpoint/2010/main" val="398975424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ilo.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t>NATIONAL CONFERENCE FOR OLDER PERSONS</a:t>
            </a:r>
            <a:endParaRPr lang="en-US" sz="3200" b="1" dirty="0"/>
          </a:p>
        </p:txBody>
      </p:sp>
      <p:sp>
        <p:nvSpPr>
          <p:cNvPr id="3" name="Content Placeholder 2"/>
          <p:cNvSpPr>
            <a:spLocks noGrp="1"/>
          </p:cNvSpPr>
          <p:nvPr>
            <p:ph idx="1"/>
          </p:nvPr>
        </p:nvSpPr>
        <p:spPr/>
        <p:txBody>
          <a:bodyPr>
            <a:normAutofit/>
          </a:bodyPr>
          <a:lstStyle/>
          <a:p>
            <a:pPr marL="0" marR="0" indent="0">
              <a:lnSpc>
                <a:spcPct val="115000"/>
              </a:lnSpc>
              <a:spcBef>
                <a:spcPts val="1200"/>
              </a:spcBef>
              <a:spcAft>
                <a:spcPts val="600"/>
              </a:spcAft>
              <a:buNone/>
            </a:pPr>
            <a:r>
              <a:rPr lang="en-GB" sz="2400" b="1" kern="0" dirty="0">
                <a:latin typeface="Century Gothic" panose="020B0502020202020204" pitchFamily="34" charset="0"/>
                <a:ea typeface="Times New Roman" panose="02020603050405020304" pitchFamily="18" charset="0"/>
                <a:cs typeface="Arial" panose="020B0604020202020204" pitchFamily="34" charset="0"/>
              </a:rPr>
              <a:t>TOPIC: LEGAL AND POLICY FRAMEWORK ON OLDER </a:t>
            </a:r>
            <a:r>
              <a:rPr lang="en-GB" sz="2400" b="1" kern="0" dirty="0" smtClean="0">
                <a:latin typeface="Century Gothic" panose="020B0502020202020204" pitchFamily="34" charset="0"/>
                <a:ea typeface="Times New Roman" panose="02020603050405020304" pitchFamily="18" charset="0"/>
                <a:cs typeface="Arial" panose="020B0604020202020204" pitchFamily="34" charset="0"/>
              </a:rPr>
              <a:t>PERSONS</a:t>
            </a:r>
          </a:p>
          <a:p>
            <a:pPr marL="0" marR="0" indent="0">
              <a:lnSpc>
                <a:spcPct val="115000"/>
              </a:lnSpc>
              <a:spcBef>
                <a:spcPts val="0"/>
              </a:spcBef>
              <a:spcAft>
                <a:spcPts val="1000"/>
              </a:spcAft>
              <a:buNone/>
            </a:pPr>
            <a:endParaRPr lang="en-GB" sz="2000" b="1" i="1" dirty="0" smtClean="0">
              <a:latin typeface="Century Gothic" panose="020B0502020202020204" pitchFamily="34" charset="0"/>
              <a:ea typeface="Times New Roman" panose="02020603050405020304" pitchFamily="18" charset="0"/>
              <a:cs typeface="Times New Roman" panose="02020603050405020304" pitchFamily="18" charset="0"/>
            </a:endParaRPr>
          </a:p>
          <a:p>
            <a:pPr marL="0" marR="0" indent="0">
              <a:lnSpc>
                <a:spcPct val="115000"/>
              </a:lnSpc>
              <a:spcBef>
                <a:spcPts val="0"/>
              </a:spcBef>
              <a:spcAft>
                <a:spcPts val="1000"/>
              </a:spcAft>
              <a:buNone/>
            </a:pPr>
            <a:r>
              <a:rPr lang="en-GB" sz="2000" b="1" i="1" dirty="0" smtClean="0">
                <a:latin typeface="Century Gothic" panose="020B0502020202020204" pitchFamily="34" charset="0"/>
                <a:ea typeface="Times New Roman" panose="02020603050405020304" pitchFamily="18" charset="0"/>
                <a:cs typeface="Times New Roman" panose="02020603050405020304" pitchFamily="18" charset="0"/>
              </a:rPr>
              <a:t>HOW </a:t>
            </a:r>
            <a:r>
              <a:rPr lang="en-GB" sz="2000" b="1" i="1" dirty="0">
                <a:latin typeface="Century Gothic" panose="020B0502020202020204" pitchFamily="34" charset="0"/>
                <a:ea typeface="Times New Roman" panose="02020603050405020304" pitchFamily="18" charset="0"/>
                <a:cs typeface="Times New Roman" panose="02020603050405020304" pitchFamily="18" charset="0"/>
              </a:rPr>
              <a:t>FAR HAVE WE MOVED? GLOBALLY, REGIONALLY AND NATIONALLY</a:t>
            </a:r>
            <a:endParaRPr lang="en-US" sz="2000" b="1" i="1"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buNone/>
            </a:pPr>
            <a:endParaRPr lang="en-US" sz="2400" dirty="0" smtClean="0">
              <a:latin typeface="Century Gothic" panose="020B0502020202020204" pitchFamily="34" charset="0"/>
            </a:endParaRPr>
          </a:p>
          <a:p>
            <a:pPr marL="0" indent="0">
              <a:buNone/>
            </a:pPr>
            <a:endParaRPr lang="en-US" sz="2400" dirty="0">
              <a:latin typeface="Century Gothic" panose="020B0502020202020204" pitchFamily="34" charset="0"/>
            </a:endParaRPr>
          </a:p>
          <a:p>
            <a:pPr marL="0" indent="0">
              <a:buNone/>
            </a:pPr>
            <a:r>
              <a:rPr lang="en-US" sz="2400" b="1" dirty="0" smtClean="0">
                <a:latin typeface="Century Gothic" panose="020B0502020202020204" pitchFamily="34" charset="0"/>
              </a:rPr>
              <a:t>Presented by </a:t>
            </a:r>
            <a:r>
              <a:rPr lang="en-US" sz="2400" dirty="0" smtClean="0">
                <a:latin typeface="Century Gothic" panose="020B0502020202020204" pitchFamily="34" charset="0"/>
              </a:rPr>
              <a:t>:  Commissioner, Disability and Elderly</a:t>
            </a:r>
          </a:p>
          <a:p>
            <a:pPr marL="0" indent="0">
              <a:buNone/>
            </a:pPr>
            <a:r>
              <a:rPr lang="en-US" sz="2400" b="1" dirty="0">
                <a:latin typeface="Century Gothic" panose="020B0502020202020204" pitchFamily="34" charset="0"/>
              </a:rPr>
              <a:t> </a:t>
            </a:r>
            <a:r>
              <a:rPr lang="en-US" sz="2400" b="1" dirty="0" smtClean="0">
                <a:latin typeface="Century Gothic" panose="020B0502020202020204" pitchFamily="34" charset="0"/>
              </a:rPr>
              <a:t>                         19</a:t>
            </a:r>
            <a:r>
              <a:rPr lang="en-US" sz="2400" b="1" baseline="30000" dirty="0" smtClean="0">
                <a:latin typeface="Century Gothic" panose="020B0502020202020204" pitchFamily="34" charset="0"/>
              </a:rPr>
              <a:t>TH</a:t>
            </a:r>
            <a:r>
              <a:rPr lang="en-US" sz="2400" b="1" dirty="0" smtClean="0">
                <a:latin typeface="Century Gothic" panose="020B0502020202020204" pitchFamily="34" charset="0"/>
              </a:rPr>
              <a:t> SEPTEMBER,2018</a:t>
            </a:r>
            <a:endParaRPr lang="en-US" sz="2400" b="1" dirty="0">
              <a:latin typeface="Century Gothic" panose="020B0502020202020204" pitchFamily="34" charset="0"/>
            </a:endParaRPr>
          </a:p>
        </p:txBody>
      </p:sp>
    </p:spTree>
    <p:extLst>
      <p:ext uri="{BB962C8B-B14F-4D97-AF65-F5344CB8AC3E}">
        <p14:creationId xmlns:p14="http://schemas.microsoft.com/office/powerpoint/2010/main" val="19994076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CONTD</a:t>
            </a:r>
            <a:r>
              <a:rPr lang="en-US" dirty="0" smtClean="0"/>
              <a:t> </a:t>
            </a:r>
            <a:endParaRPr lang="en-US" dirty="0"/>
          </a:p>
        </p:txBody>
      </p:sp>
      <p:sp>
        <p:nvSpPr>
          <p:cNvPr id="3" name="Content Placeholder 2"/>
          <p:cNvSpPr>
            <a:spLocks noGrp="1"/>
          </p:cNvSpPr>
          <p:nvPr>
            <p:ph idx="1"/>
          </p:nvPr>
        </p:nvSpPr>
        <p:spPr/>
        <p:txBody>
          <a:bodyPr>
            <a:normAutofit/>
          </a:bodyPr>
          <a:lstStyle/>
          <a:p>
            <a:pPr marL="457200" marR="0" indent="-228600">
              <a:lnSpc>
                <a:spcPct val="115000"/>
              </a:lnSpc>
              <a:spcBef>
                <a:spcPts val="0"/>
              </a:spcBef>
              <a:spcAft>
                <a:spcPts val="1000"/>
              </a:spcAft>
            </a:pPr>
            <a:r>
              <a:rPr lang="en-US" sz="3200"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Treaty Establishing the East African Community </a:t>
            </a:r>
            <a:endParaRPr lang="en-US" sz="3200" dirty="0">
              <a:latin typeface="Century Gothic" panose="020B0502020202020204" pitchFamily="34" charset="0"/>
              <a:ea typeface="Times New Roman" panose="02020603050405020304" pitchFamily="18" charset="0"/>
              <a:cs typeface="Times New Roman" panose="02020603050405020304" pitchFamily="18" charset="0"/>
            </a:endParaRPr>
          </a:p>
          <a:p>
            <a:pPr marL="228600" marR="0">
              <a:lnSpc>
                <a:spcPct val="115000"/>
              </a:lnSpc>
              <a:spcBef>
                <a:spcPts val="0"/>
              </a:spcBef>
              <a:spcAft>
                <a:spcPts val="1000"/>
              </a:spcAft>
            </a:pPr>
            <a:r>
              <a:rPr lang="en-US" sz="32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Article 120 of the EAC Treaty relates to Social Welfare and provides for the development and adoption of a common approach towards the disadvantaged and marginalized groups, including children, the youth, </a:t>
            </a:r>
            <a:r>
              <a:rPr lang="en-US" sz="3200"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elderly </a:t>
            </a:r>
            <a:r>
              <a:rPr lang="en-US" sz="32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and persons with disabilities through education and training.</a:t>
            </a:r>
            <a:endParaRPr lang="en-US" sz="3200" dirty="0">
              <a:latin typeface="Century Gothic" panose="020B0502020202020204" pitchFamily="34" charset="0"/>
              <a:ea typeface="Times New Roman" panose="02020603050405020304" pitchFamily="18" charset="0"/>
              <a:cs typeface="Times New Roman" panose="02020603050405020304" pitchFamily="18" charset="0"/>
            </a:endParaRPr>
          </a:p>
          <a:p>
            <a:endParaRPr lang="en-US" sz="2400" dirty="0">
              <a:latin typeface="Century Gothic" panose="020B0502020202020204" pitchFamily="34" charset="0"/>
            </a:endParaRPr>
          </a:p>
        </p:txBody>
      </p:sp>
    </p:spTree>
    <p:extLst>
      <p:ext uri="{BB962C8B-B14F-4D97-AF65-F5344CB8AC3E}">
        <p14:creationId xmlns:p14="http://schemas.microsoft.com/office/powerpoint/2010/main" val="10787754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p:txBody>
          <a:bodyPr>
            <a:normAutofit fontScale="77500" lnSpcReduction="20000"/>
          </a:bodyPr>
          <a:lstStyle/>
          <a:p>
            <a:pPr marL="0">
              <a:lnSpc>
                <a:spcPct val="115000"/>
              </a:lnSpc>
              <a:spcBef>
                <a:spcPts val="0"/>
              </a:spcBef>
            </a:pPr>
            <a:r>
              <a:rPr lang="en-US"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National Policy for Older Persons, </a:t>
            </a:r>
            <a:r>
              <a:rPr lang="en-US" b="1"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2009</a:t>
            </a:r>
            <a:r>
              <a:rPr lang="en-US"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a:t>
            </a:r>
            <a:endParaRPr lang="en-US"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lnSpc>
                <a:spcPct val="115000"/>
              </a:lnSpc>
              <a:spcBef>
                <a:spcPts val="0"/>
              </a:spcBef>
              <a:buNone/>
            </a:pPr>
            <a:r>
              <a:rPr lang="en-US"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Uganda National Policy for Older Persons promotes and contributes to the attainment of the development goals. This </a:t>
            </a:r>
            <a:r>
              <a:rPr lang="en-US"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policy informs </a:t>
            </a:r>
            <a:r>
              <a:rPr lang="en-US"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other policies, programmes and sectoral </a:t>
            </a:r>
            <a:r>
              <a:rPr lang="en-US"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plans</a:t>
            </a:r>
            <a:r>
              <a:rPr lang="en-US"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a:t>
            </a:r>
            <a:r>
              <a:rPr lang="en-US"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It provides </a:t>
            </a:r>
            <a:r>
              <a:rPr lang="en-US"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 framework for enhancing the recognition of the roles, contributions and potentials of older persons in the development process; strengthening the informal and formal community based support systems and actions for older persons dignity; promoting actions that encourage older persons to pass knowledge to the younger generation; guiding, coordinating and harmonizing interventions for older persons by stakeholders; and promoting research on issues of older persons</a:t>
            </a:r>
            <a:r>
              <a:rPr lang="en-US"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a:t>
            </a:r>
          </a:p>
          <a:p>
            <a:pPr marL="0" indent="0">
              <a:lnSpc>
                <a:spcPct val="115000"/>
              </a:lnSpc>
              <a:spcBef>
                <a:spcPts val="0"/>
              </a:spcBef>
              <a:buNone/>
            </a:pPr>
            <a:r>
              <a:rPr lang="en-US"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One of the guiding principles for this policy is that the legislation and programming for older persons </a:t>
            </a:r>
            <a:r>
              <a:rPr lang="en-US" b="1"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should </a:t>
            </a:r>
            <a:r>
              <a:rPr lang="en-US"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be rights based.</a:t>
            </a:r>
            <a:endParaRPr lang="en-US" b="1"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lnSpc>
                <a:spcPct val="115000"/>
              </a:lnSpc>
              <a:spcBef>
                <a:spcPts val="0"/>
              </a:spcBef>
              <a:buNone/>
            </a:pPr>
            <a:endParaRPr lang="en-US" sz="1600" b="1" dirty="0">
              <a:latin typeface="Calibri" panose="020F0502020204030204" pitchFamily="34" charset="0"/>
              <a:ea typeface="Times New Roman" panose="02020603050405020304" pitchFamily="18" charset="0"/>
              <a:cs typeface="Times New Roman" panose="02020603050405020304" pitchFamily="18" charset="0"/>
            </a:endParaRPr>
          </a:p>
          <a:p>
            <a:endParaRPr lang="en-US" b="1" dirty="0"/>
          </a:p>
        </p:txBody>
      </p:sp>
    </p:spTree>
    <p:extLst>
      <p:ext uri="{BB962C8B-B14F-4D97-AF65-F5344CB8AC3E}">
        <p14:creationId xmlns:p14="http://schemas.microsoft.com/office/powerpoint/2010/main" val="8951334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p:txBody>
          <a:bodyPr>
            <a:normAutofit/>
          </a:bodyPr>
          <a:lstStyle/>
          <a:p>
            <a:pPr marL="0">
              <a:lnSpc>
                <a:spcPct val="115000"/>
              </a:lnSpc>
              <a:spcBef>
                <a:spcPts val="0"/>
              </a:spcBef>
            </a:pPr>
            <a:r>
              <a:rPr lang="en-US"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National Social Protection Policy 2015</a:t>
            </a:r>
            <a:endParaRPr lang="en-US"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lnSpc>
                <a:spcPct val="115000"/>
              </a:lnSpc>
              <a:spcBef>
                <a:spcPts val="0"/>
              </a:spcBef>
              <a:buNone/>
            </a:pPr>
            <a:r>
              <a:rPr lang="en-US"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a:t>
            </a:r>
            <a:r>
              <a:rPr lang="en-US"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objectives of the policy are to increase access to social security; to enhance care, protection and support for vulnerable people; and to strengthen the institutional framework for social protection service delivery.</a:t>
            </a:r>
            <a:endParaRPr lang="en-US"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lnSpc>
                <a:spcPct val="115000"/>
              </a:lnSpc>
              <a:spcBef>
                <a:spcPts val="0"/>
              </a:spcBef>
              <a:buNone/>
            </a:pPr>
            <a:r>
              <a:rPr lang="en-US"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a:t>
            </a:r>
            <a:r>
              <a:rPr lang="en-US"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policy focuses on the social protection system that is built on two pillars, namely social security and social care and support services. </a:t>
            </a:r>
            <a:endParaRPr lang="en-US" dirty="0">
              <a:latin typeface="Century Gothic" panose="020B0502020202020204" pitchFamily="34" charset="0"/>
              <a:ea typeface="Times New Roman" panose="02020603050405020304" pitchFamily="18" charset="0"/>
              <a:cs typeface="Times New Roman" panose="02020603050405020304" pitchFamily="18" charset="0"/>
            </a:endParaRPr>
          </a:p>
          <a:p>
            <a:endParaRPr lang="en-US" dirty="0">
              <a:latin typeface="Century Gothic" panose="020B0502020202020204" pitchFamily="34" charset="0"/>
            </a:endParaRPr>
          </a:p>
        </p:txBody>
      </p:sp>
    </p:spTree>
    <p:extLst>
      <p:ext uri="{BB962C8B-B14F-4D97-AF65-F5344CB8AC3E}">
        <p14:creationId xmlns:p14="http://schemas.microsoft.com/office/powerpoint/2010/main" val="28667156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Other related policies that address older peoples’ rights are summarized below</a:t>
            </a:r>
            <a:endParaRPr lang="en-US" sz="2800" dirty="0">
              <a:latin typeface="Century Gothic" panose="020B0502020202020204" pitchFamily="34" charset="0"/>
            </a:endParaRPr>
          </a:p>
        </p:txBody>
      </p:sp>
      <p:sp>
        <p:nvSpPr>
          <p:cNvPr id="3" name="Content Placeholder 2"/>
          <p:cNvSpPr>
            <a:spLocks noGrp="1"/>
          </p:cNvSpPr>
          <p:nvPr>
            <p:ph idx="1"/>
          </p:nvPr>
        </p:nvSpPr>
        <p:spPr/>
        <p:txBody>
          <a:bodyPr>
            <a:normAutofit lnSpcReduction="10000"/>
          </a:bodyPr>
          <a:lstStyle/>
          <a:p>
            <a:pPr marL="0">
              <a:lnSpc>
                <a:spcPct val="115000"/>
              </a:lnSpc>
              <a:spcBef>
                <a:spcPts val="0"/>
              </a:spcBef>
            </a:pPr>
            <a:r>
              <a:rPr lang="en-US" sz="2400"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a:t>
            </a:r>
            <a:r>
              <a:rPr lang="en-US" sz="24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National Policy on Disability (2006) </a:t>
            </a:r>
            <a:r>
              <a:rPr lang="en-US" sz="2400"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 promotes </a:t>
            </a:r>
            <a:r>
              <a:rPr lang="en-US" sz="24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equal opportunities, care and support for the protection of PWDs. It recognizes the fact that given the same chances and conditions, PWDs can perform to their full potential; </a:t>
            </a: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a:p>
            <a:pPr marL="0">
              <a:lnSpc>
                <a:spcPct val="115000"/>
              </a:lnSpc>
              <a:spcBef>
                <a:spcPts val="0"/>
              </a:spcBef>
            </a:pPr>
            <a:r>
              <a:rPr lang="en-US" sz="2400"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a:t>
            </a:r>
            <a:r>
              <a:rPr lang="en-US" sz="24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National Employment Policy (2010) supports provision of social security for workers in the formal sector especially those who are able to contribute to social security schemes such as the NSSF, private pension or health schemes. It also specifies responsibilities of employers to provide contingencies for their workers such as paid maternity, paternity and sick leave; </a:t>
            </a: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lnSpc>
                <a:spcPct val="115000"/>
              </a:lnSpc>
              <a:spcBef>
                <a:spcPts val="0"/>
              </a:spcBef>
              <a:buNone/>
            </a:pPr>
            <a:r>
              <a:rPr lang="en-US" sz="2400" kern="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2400" kern="1800"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2079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p:txBody>
          <a:bodyPr>
            <a:normAutofit/>
          </a:bodyPr>
          <a:lstStyle/>
          <a:p>
            <a:pPr marL="0">
              <a:lnSpc>
                <a:spcPct val="115000"/>
              </a:lnSpc>
              <a:spcBef>
                <a:spcPts val="0"/>
              </a:spcBef>
            </a:pPr>
            <a:r>
              <a:rPr lang="en-US" sz="26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Uganda Gender Policy (2007) promotes gender equality and women’s empowerment in all spheres and provides guidance for engendering social protection interventions;  </a:t>
            </a:r>
            <a:endParaRPr lang="en-US" sz="2600" dirty="0">
              <a:latin typeface="Century Gothic" panose="020B0502020202020204" pitchFamily="34" charset="0"/>
              <a:ea typeface="Times New Roman" panose="02020603050405020304" pitchFamily="18" charset="0"/>
              <a:cs typeface="Times New Roman" panose="02020603050405020304" pitchFamily="18" charset="0"/>
            </a:endParaRPr>
          </a:p>
          <a:p>
            <a:pPr marL="0">
              <a:lnSpc>
                <a:spcPct val="115000"/>
              </a:lnSpc>
              <a:spcBef>
                <a:spcPts val="0"/>
              </a:spcBef>
            </a:pPr>
            <a:r>
              <a:rPr lang="en-US" sz="26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National Policy for Disaster Preparedness and Management (2010) emphasizes the critical importance of restoring and maintaining the quality and overall welfare and development of human beings in their environment. It advocates for an approach to disaster response that focuses on reducing risk of loss of life, property and livelihoods. </a:t>
            </a:r>
            <a:endParaRPr lang="en-US" sz="2600" dirty="0">
              <a:latin typeface="Century Gothic" panose="020B050202020202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912368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Century Gothic" panose="020B0502020202020204" pitchFamily="34" charset="0"/>
              </a:rPr>
              <a:t>CONTD</a:t>
            </a:r>
            <a:endParaRPr lang="en-US" sz="3200" b="1" dirty="0">
              <a:latin typeface="Century Gothic" panose="020B0502020202020204" pitchFamily="34" charset="0"/>
            </a:endParaRPr>
          </a:p>
        </p:txBody>
      </p:sp>
      <p:sp>
        <p:nvSpPr>
          <p:cNvPr id="3" name="Content Placeholder 2"/>
          <p:cNvSpPr>
            <a:spLocks noGrp="1"/>
          </p:cNvSpPr>
          <p:nvPr>
            <p:ph idx="1"/>
          </p:nvPr>
        </p:nvSpPr>
        <p:spPr/>
        <p:txBody>
          <a:bodyPr/>
          <a:lstStyle/>
          <a:p>
            <a:pPr marL="0">
              <a:lnSpc>
                <a:spcPct val="115000"/>
              </a:lnSpc>
              <a:spcBef>
                <a:spcPts val="0"/>
              </a:spcBef>
              <a:buSzPts val="2000"/>
            </a:pPr>
            <a:r>
              <a:rPr lang="en-US" kern="1800" dirty="0" smtClea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The Special Needs and Inclusive Education Policy (2012), provides guidelines to all stakeholders to ensure that learners with special needs have equal education opportunities in this country;  </a:t>
            </a:r>
            <a:endParaRPr lang="en-US" dirty="0" smtClean="0">
              <a:effectLst/>
            </a:endParaRPr>
          </a:p>
          <a:p>
            <a:pPr marL="0">
              <a:lnSpc>
                <a:spcPct val="115000"/>
              </a:lnSpc>
              <a:spcBef>
                <a:spcPts val="0"/>
              </a:spcBef>
            </a:pPr>
            <a:r>
              <a:rPr lang="en-US" kern="1800" dirty="0" smtClea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The National HIV/AIDS Policy (2011) provides a broader framework for delivering HIV/AIDS related services in Uganda.</a:t>
            </a:r>
            <a:endParaRPr lang="en-US" dirty="0" smtClean="0">
              <a:effectLst/>
            </a:endParaRPr>
          </a:p>
          <a:p>
            <a:pPr marL="0" indent="0">
              <a:lnSpc>
                <a:spcPct val="115000"/>
              </a:lnSpc>
              <a:spcBef>
                <a:spcPts val="0"/>
              </a:spcBef>
            </a:pPr>
            <a:endParaRPr lang="en-US" kern="1800" dirty="0">
              <a:solidFill>
                <a:srgbClr val="000000"/>
              </a:solidFill>
              <a:latin typeface="Century Gothic" panose="020B0502020202020204" pitchFamily="34" charset="0"/>
              <a:cs typeface="Calibri" panose="020F0502020204030204" pitchFamily="34" charset="0"/>
            </a:endParaRPr>
          </a:p>
          <a:p>
            <a:pPr marL="0" indent="0">
              <a:lnSpc>
                <a:spcPct val="115000"/>
              </a:lnSpc>
              <a:spcBef>
                <a:spcPts val="0"/>
              </a:spcBef>
            </a:pPr>
            <a:endParaRPr lang="en-US" dirty="0" smtClean="0">
              <a:effectLst/>
            </a:endParaRPr>
          </a:p>
          <a:p>
            <a:endParaRPr lang="en-US" dirty="0"/>
          </a:p>
        </p:txBody>
      </p:sp>
    </p:spTree>
    <p:extLst>
      <p:ext uri="{BB962C8B-B14F-4D97-AF65-F5344CB8AC3E}">
        <p14:creationId xmlns:p14="http://schemas.microsoft.com/office/powerpoint/2010/main" val="31792018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p:txBody>
          <a:bodyPr>
            <a:normAutofit/>
          </a:bodyPr>
          <a:lstStyle/>
          <a:p>
            <a:pPr marL="0">
              <a:lnSpc>
                <a:spcPct val="115000"/>
              </a:lnSpc>
              <a:spcBef>
                <a:spcPts val="0"/>
              </a:spcBef>
            </a:pPr>
            <a:r>
              <a:rPr lang="en-US"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National Health Policy (2010), aims to provide a good standard of health for all people in Uganda in order to promote healthy and productive lives.  </a:t>
            </a:r>
            <a:endParaRPr lang="en-US" dirty="0">
              <a:latin typeface="Century Gothic" panose="020B0502020202020204" pitchFamily="34" charset="0"/>
              <a:ea typeface="Times New Roman" panose="02020603050405020304" pitchFamily="18" charset="0"/>
              <a:cs typeface="Times New Roman" panose="02020603050405020304" pitchFamily="18" charset="0"/>
            </a:endParaRPr>
          </a:p>
          <a:p>
            <a:pPr marL="0">
              <a:lnSpc>
                <a:spcPct val="115000"/>
              </a:lnSpc>
              <a:spcBef>
                <a:spcPts val="0"/>
              </a:spcBef>
            </a:pPr>
            <a:r>
              <a:rPr lang="en-US"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National Food and Nutrition Policy (2003), aims to promote the nutritional status of all the people of Uganda through multi-sectoral and coordinated interventions that focus on food security, improved nutrition and increased incomes. </a:t>
            </a:r>
            <a:endParaRPr lang="en-US" dirty="0">
              <a:latin typeface="Century Gothic" panose="020B0502020202020204" pitchFamily="34" charset="0"/>
              <a:ea typeface="Times New Roman" panose="02020603050405020304" pitchFamily="18" charset="0"/>
              <a:cs typeface="Times New Roman" panose="02020603050405020304" pitchFamily="18" charset="0"/>
            </a:endParaRPr>
          </a:p>
          <a:p>
            <a:endParaRPr lang="en-US" dirty="0">
              <a:latin typeface="Century Gothic" panose="020B0502020202020204" pitchFamily="34" charset="0"/>
            </a:endParaRPr>
          </a:p>
        </p:txBody>
      </p:sp>
    </p:spTree>
    <p:extLst>
      <p:ext uri="{BB962C8B-B14F-4D97-AF65-F5344CB8AC3E}">
        <p14:creationId xmlns:p14="http://schemas.microsoft.com/office/powerpoint/2010/main" val="16767858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Century Gothic" panose="020B0502020202020204" pitchFamily="34" charset="0"/>
              </a:rPr>
              <a:t>LEGAL FRAMEWORK</a:t>
            </a:r>
            <a:endParaRPr lang="en-US" sz="3200" b="1" dirty="0">
              <a:latin typeface="Century Gothic" panose="020B0502020202020204" pitchFamily="34" charset="0"/>
            </a:endParaRPr>
          </a:p>
        </p:txBody>
      </p:sp>
      <p:sp>
        <p:nvSpPr>
          <p:cNvPr id="3" name="Content Placeholder 2"/>
          <p:cNvSpPr>
            <a:spLocks noGrp="1"/>
          </p:cNvSpPr>
          <p:nvPr>
            <p:ph idx="1"/>
          </p:nvPr>
        </p:nvSpPr>
        <p:spPr/>
        <p:txBody>
          <a:bodyPr>
            <a:normAutofit/>
          </a:bodyPr>
          <a:lstStyle/>
          <a:p>
            <a:pPr marL="0">
              <a:lnSpc>
                <a:spcPct val="115000"/>
              </a:lnSpc>
              <a:spcBef>
                <a:spcPts val="0"/>
              </a:spcBef>
            </a:pPr>
            <a:r>
              <a:rPr lang="en-GB" sz="2400" b="1" dirty="0">
                <a:solidFill>
                  <a:srgbClr val="000000"/>
                </a:solidFill>
                <a:latin typeface="Century Gothic" panose="020B0502020202020204" pitchFamily="34" charset="0"/>
                <a:ea typeface="Batang"/>
                <a:cs typeface="Calibri" panose="020F0502020204030204" pitchFamily="34" charset="0"/>
              </a:rPr>
              <a:t>Uganda does not have a </a:t>
            </a:r>
            <a:r>
              <a:rPr lang="en-GB" sz="2400" b="1" dirty="0" smtClean="0">
                <a:solidFill>
                  <a:srgbClr val="000000"/>
                </a:solidFill>
                <a:latin typeface="Century Gothic" panose="020B0502020202020204" pitchFamily="34" charset="0"/>
                <a:ea typeface="Batang"/>
                <a:cs typeface="Calibri" panose="020F0502020204030204" pitchFamily="34" charset="0"/>
              </a:rPr>
              <a:t>specific </a:t>
            </a:r>
            <a:r>
              <a:rPr lang="en-GB" sz="2400" b="1" dirty="0">
                <a:solidFill>
                  <a:srgbClr val="000000"/>
                </a:solidFill>
                <a:latin typeface="Century Gothic" panose="020B0502020202020204" pitchFamily="34" charset="0"/>
                <a:ea typeface="Batang"/>
                <a:cs typeface="Calibri" panose="020F0502020204030204" pitchFamily="34" charset="0"/>
              </a:rPr>
              <a:t>law for Older Persons</a:t>
            </a:r>
            <a:endParaRPr lang="en-US" sz="2400" b="1"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endParaRPr>
          </a:p>
          <a:p>
            <a:pPr marL="0">
              <a:lnSpc>
                <a:spcPct val="115000"/>
              </a:lnSpc>
              <a:spcBef>
                <a:spcPts val="0"/>
              </a:spcBef>
            </a:pPr>
            <a:r>
              <a:rPr lang="en-US" sz="2400" b="1"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a:t>
            </a:r>
            <a:r>
              <a:rPr lang="en-US" sz="2400"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National Council for Older Persons Act, </a:t>
            </a:r>
            <a:r>
              <a:rPr lang="en-US" sz="2400" b="1"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2013</a:t>
            </a:r>
            <a:r>
              <a:rPr lang="en-US" sz="24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a:t>
            </a: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lnSpc>
                <a:spcPct val="115000"/>
              </a:lnSpc>
              <a:spcBef>
                <a:spcPts val="0"/>
              </a:spcBef>
              <a:buNone/>
            </a:pPr>
            <a:r>
              <a:rPr lang="en-US" sz="24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National Council for Older Persons Act, 2013 is by far the most comprehensive legislation on older peoples’ affairs in Uganda. The Act establishes a National Council Older Persons as a body corporate. The Council, among other matters, acts as a coordinating body between Government departments, other service providers and older persons; and acts as a platform for older persons and stakeholders to meet </a:t>
            </a:r>
            <a:r>
              <a:rPr lang="en-US" sz="2400"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regularly. </a:t>
            </a:r>
            <a:r>
              <a:rPr lang="en-US" sz="24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Act further establishes lower level councils for older persons up to village level.</a:t>
            </a: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a:p>
            <a:endParaRPr lang="en-US" sz="2000" dirty="0">
              <a:latin typeface="Century Gothic" panose="020B0502020202020204" pitchFamily="34" charset="0"/>
            </a:endParaRPr>
          </a:p>
        </p:txBody>
      </p:sp>
    </p:spTree>
    <p:extLst>
      <p:ext uri="{BB962C8B-B14F-4D97-AF65-F5344CB8AC3E}">
        <p14:creationId xmlns:p14="http://schemas.microsoft.com/office/powerpoint/2010/main" val="35027163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6559" y="353653"/>
            <a:ext cx="8911687" cy="1280890"/>
          </a:xfrm>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p:txBody>
          <a:bodyPr>
            <a:normAutofit/>
          </a:bodyPr>
          <a:lstStyle/>
          <a:p>
            <a:pPr marL="0" indent="-347472">
              <a:lnSpc>
                <a:spcPct val="115000"/>
              </a:lnSpc>
              <a:spcBef>
                <a:spcPts val="0"/>
              </a:spcBef>
              <a:buSzPts val="1800"/>
              <a:buFont typeface="Wingdings 3" panose="05040102010807070707" pitchFamily="18" charset="2"/>
              <a:buChar char="´"/>
            </a:pPr>
            <a:r>
              <a:rPr lang="en-US" sz="2200"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Equal Opportunities Commission Act, 2007</a:t>
            </a:r>
            <a:endParaRPr lang="en-US" sz="2200" dirty="0">
              <a:latin typeface="Century Gothic" panose="020B0502020202020204" pitchFamily="34" charset="0"/>
            </a:endParaRPr>
          </a:p>
          <a:p>
            <a:pPr marL="0" indent="0">
              <a:lnSpc>
                <a:spcPct val="115000"/>
              </a:lnSpc>
              <a:spcBef>
                <a:spcPts val="0"/>
              </a:spcBef>
              <a:buNone/>
            </a:pPr>
            <a:r>
              <a:rPr lang="en-US" sz="22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Section 14 of the Equal Opportunities Commission Act 2007 provides for monitoring and evaluation of policies, laws, plans, programs, activities, practices, traditions, cultures, usages and customs to ensure that they “are compliant with equal opportunities and affirmative action in favour of groups marginalized on the basis of sex, race, colour, ethnic origin, tribe, creed, religion, social or economic standing, political standing, disability, gender, </a:t>
            </a:r>
            <a:r>
              <a:rPr lang="en-US" sz="2200"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age</a:t>
            </a:r>
            <a:r>
              <a:rPr lang="en-US" sz="22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or any other reason created by history, tradition or custom. </a:t>
            </a:r>
            <a:endParaRPr lang="en-US" sz="2200" dirty="0">
              <a:latin typeface="Century Gothic" panose="020B0502020202020204" pitchFamily="34" charset="0"/>
            </a:endParaRPr>
          </a:p>
          <a:p>
            <a:pPr marL="0" indent="-347472">
              <a:lnSpc>
                <a:spcPct val="115000"/>
              </a:lnSpc>
              <a:spcBef>
                <a:spcPts val="0"/>
              </a:spcBef>
            </a:pPr>
            <a:r>
              <a:rPr lang="en-US" sz="2200" b="1"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a:t>
            </a:r>
            <a:r>
              <a:rPr lang="en-US" sz="2200"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Act envisages enactment of laws in favour of </a:t>
            </a:r>
            <a:r>
              <a:rPr lang="en-US" sz="2200" b="1" kern="1800" dirty="0" err="1">
                <a:solidFill>
                  <a:srgbClr val="000000"/>
                </a:solidFill>
                <a:latin typeface="Century Gothic" panose="020B0502020202020204" pitchFamily="34" charset="0"/>
                <a:ea typeface="Times New Roman" panose="02020603050405020304" pitchFamily="18" charset="0"/>
                <a:cs typeface="Calibri" panose="020F0502020204030204" pitchFamily="34" charset="0"/>
              </a:rPr>
              <a:t>marginalised</a:t>
            </a:r>
            <a:r>
              <a:rPr lang="en-US" sz="2200"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groups, including older persons.</a:t>
            </a:r>
            <a:endParaRPr lang="en-US" sz="2200" b="1" dirty="0">
              <a:latin typeface="Century Gothic" panose="020B0502020202020204" pitchFamily="34" charset="0"/>
            </a:endParaRPr>
          </a:p>
          <a:p>
            <a:pPr marL="0" indent="0">
              <a:lnSpc>
                <a:spcPct val="115000"/>
              </a:lnSpc>
              <a:spcBef>
                <a:spcPts val="0"/>
              </a:spcBef>
              <a:buNone/>
            </a:pPr>
            <a:r>
              <a:rPr lang="en-US" sz="2000" b="1"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a:t>
            </a:r>
            <a:endParaRPr lang="en-US" sz="2000" dirty="0">
              <a:latin typeface="Century Gothic" panose="020B0502020202020204" pitchFamily="34" charset="0"/>
            </a:endParaRPr>
          </a:p>
          <a:p>
            <a:endParaRPr lang="en-US" dirty="0"/>
          </a:p>
        </p:txBody>
      </p:sp>
    </p:spTree>
    <p:extLst>
      <p:ext uri="{BB962C8B-B14F-4D97-AF65-F5344CB8AC3E}">
        <p14:creationId xmlns:p14="http://schemas.microsoft.com/office/powerpoint/2010/main" val="5772667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indent="-347472">
              <a:lnSpc>
                <a:spcPct val="115000"/>
              </a:lnSpc>
              <a:spcBef>
                <a:spcPts val="0"/>
              </a:spcBef>
              <a:spcAft>
                <a:spcPts val="1000"/>
              </a:spcAft>
            </a:pPr>
            <a:r>
              <a:rPr lang="en-GB" sz="3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The Legal framework on Social Security and Pension in Uganda </a:t>
            </a:r>
            <a:endParaRPr lang="en-US" sz="3600" dirty="0">
              <a:effectLst/>
            </a:endParaRPr>
          </a:p>
        </p:txBody>
      </p:sp>
      <p:sp>
        <p:nvSpPr>
          <p:cNvPr id="3" name="Content Placeholder 2"/>
          <p:cNvSpPr>
            <a:spLocks noGrp="1"/>
          </p:cNvSpPr>
          <p:nvPr>
            <p:ph idx="1"/>
          </p:nvPr>
        </p:nvSpPr>
        <p:spPr/>
        <p:txBody>
          <a:bodyPr>
            <a:normAutofit/>
          </a:bodyPr>
          <a:lstStyle/>
          <a:p>
            <a:pPr marL="0" marR="0">
              <a:lnSpc>
                <a:spcPct val="115000"/>
              </a:lnSpc>
              <a:spcBef>
                <a:spcPts val="0"/>
              </a:spcBef>
              <a:spcAft>
                <a:spcPts val="1000"/>
              </a:spcAft>
            </a:pPr>
            <a:r>
              <a:rPr lang="en-GB" sz="24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Uganda </a:t>
            </a:r>
            <a:r>
              <a:rPr lang="en-GB" sz="24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operates a public pension scheme, the NSSF, for the private sector, disparate arrangements by different public bodies and purely private schemes not underpinned by any law. </a:t>
            </a: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1000"/>
              </a:spcAft>
            </a:pPr>
            <a:r>
              <a:rPr lang="en-GB" sz="2400" b="1" i="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Public Service Pension Scheme (PSPS) </a:t>
            </a:r>
            <a:endParaRPr lang="en-US" sz="2400" b="1" dirty="0">
              <a:latin typeface="Century Gothic" panose="020B0502020202020204" pitchFamily="34" charset="0"/>
              <a:ea typeface="Times New Roman" panose="02020603050405020304" pitchFamily="18" charset="0"/>
              <a:cs typeface="Times New Roman" panose="02020603050405020304" pitchFamily="18" charset="0"/>
            </a:endParaRPr>
          </a:p>
          <a:p>
            <a:pPr marL="0" marR="0" indent="0">
              <a:lnSpc>
                <a:spcPct val="115000"/>
              </a:lnSpc>
              <a:spcBef>
                <a:spcPts val="0"/>
              </a:spcBef>
              <a:spcAft>
                <a:spcPts val="1000"/>
              </a:spcAft>
              <a:buNone/>
            </a:pPr>
            <a:r>
              <a:rPr lang="en-GB" sz="24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PSPS, run by the Ministry of Public Service, covers a number of public servants and excludes others. The Pensions Act covers public servants of central and local governments. Under the Act, the minimum qualifying age is 45, having worked for at least 10 years, or compulsory retirement at the age of 60. </a:t>
            </a: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794600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indent="0">
              <a:lnSpc>
                <a:spcPct val="115000"/>
              </a:lnSpc>
              <a:spcBef>
                <a:spcPts val="1200"/>
              </a:spcBef>
              <a:spcAft>
                <a:spcPts val="600"/>
              </a:spcAft>
            </a:pPr>
            <a:r>
              <a:rPr lang="en-GB" b="1" kern="0" dirty="0">
                <a:latin typeface="Century Gothic" panose="020B0502020202020204" pitchFamily="34" charset="0"/>
                <a:ea typeface="Times New Roman" panose="02020603050405020304" pitchFamily="18" charset="0"/>
                <a:cs typeface="Arial" panose="020B0604020202020204" pitchFamily="34" charset="0"/>
              </a:rPr>
              <a:t>PRESENTATION OUTLINE</a:t>
            </a:r>
            <a:r>
              <a:rPr lang="en-US" b="1" kern="0" dirty="0">
                <a:latin typeface="Century Gothic" panose="020B0502020202020204" pitchFamily="34" charset="0"/>
                <a:ea typeface="Times New Roman" panose="02020603050405020304" pitchFamily="18" charset="0"/>
                <a:cs typeface="Arial" panose="020B0604020202020204" pitchFamily="34" charset="0"/>
              </a:rPr>
              <a:t/>
            </a:r>
            <a:br>
              <a:rPr lang="en-US" b="1" kern="0" dirty="0">
                <a:latin typeface="Century Gothic" panose="020B0502020202020204" pitchFamily="34" charset="0"/>
                <a:ea typeface="Times New Roman" panose="02020603050405020304" pitchFamily="18" charset="0"/>
                <a:cs typeface="Arial" panose="020B0604020202020204" pitchFamily="34" charset="0"/>
              </a:rPr>
            </a:br>
            <a:endParaRPr lang="en-US" dirty="0">
              <a:latin typeface="Century Gothic" panose="020B0502020202020204" pitchFamily="34" charset="0"/>
            </a:endParaRPr>
          </a:p>
        </p:txBody>
      </p:sp>
      <p:sp>
        <p:nvSpPr>
          <p:cNvPr id="3" name="Content Placeholder 2"/>
          <p:cNvSpPr>
            <a:spLocks noGrp="1"/>
          </p:cNvSpPr>
          <p:nvPr>
            <p:ph idx="1"/>
          </p:nvPr>
        </p:nvSpPr>
        <p:spPr/>
        <p:txBody>
          <a:bodyPr>
            <a:normAutofit/>
          </a:bodyPr>
          <a:lstStyle/>
          <a:p>
            <a:r>
              <a:rPr lang="en-US" sz="3600" dirty="0" smtClean="0"/>
              <a:t>INTRODUCTION</a:t>
            </a:r>
          </a:p>
          <a:p>
            <a:r>
              <a:rPr lang="en-US" sz="3600" dirty="0" smtClean="0"/>
              <a:t>DEFINITION</a:t>
            </a:r>
          </a:p>
          <a:p>
            <a:r>
              <a:rPr lang="en-US" sz="3600" dirty="0" smtClean="0"/>
              <a:t>LEGAL AND POLICY FRAMEWORKS</a:t>
            </a:r>
          </a:p>
          <a:p>
            <a:r>
              <a:rPr lang="en-US" sz="3600" dirty="0" smtClean="0"/>
              <a:t>WAY FORWARD</a:t>
            </a:r>
            <a:endParaRPr lang="en-US" sz="3600" dirty="0"/>
          </a:p>
        </p:txBody>
      </p:sp>
    </p:spTree>
    <p:extLst>
      <p:ext uri="{BB962C8B-B14F-4D97-AF65-F5344CB8AC3E}">
        <p14:creationId xmlns:p14="http://schemas.microsoft.com/office/powerpoint/2010/main" val="19196714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a:xfrm>
            <a:off x="838200" y="1426380"/>
            <a:ext cx="10515600" cy="4351338"/>
          </a:xfrm>
        </p:spPr>
        <p:txBody>
          <a:bodyPr>
            <a:noAutofit/>
          </a:bodyPr>
          <a:lstStyle/>
          <a:p>
            <a:pPr marL="0" marR="0">
              <a:lnSpc>
                <a:spcPct val="115000"/>
              </a:lnSpc>
              <a:spcBef>
                <a:spcPts val="0"/>
              </a:spcBef>
              <a:spcAft>
                <a:spcPts val="1000"/>
              </a:spcAft>
            </a:pPr>
            <a:r>
              <a:rPr lang="en-GB" b="1" i="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National Social Security Fund (NSSF) </a:t>
            </a:r>
            <a:endParaRPr lang="en-US" b="1"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buNone/>
            </a:pPr>
            <a:r>
              <a:rPr lang="en-GB" sz="3200" dirty="0">
                <a:solidFill>
                  <a:srgbClr val="000000"/>
                </a:solidFill>
                <a:latin typeface="Century Gothic" panose="020B0502020202020204" pitchFamily="34" charset="0"/>
                <a:ea typeface="Times New Roman" panose="02020603050405020304" pitchFamily="18" charset="0"/>
              </a:rPr>
              <a:t>The NSSF was established in 1985 by the National Social Security Fund Act. Compulsory membership is for all employees in any firm, establishment or workplace that has five (5) or more employees. And equally, any employer with five or more employees must register as a contributing </a:t>
            </a:r>
            <a:r>
              <a:rPr lang="en-GB" sz="3200" dirty="0" smtClean="0">
                <a:solidFill>
                  <a:srgbClr val="000000"/>
                </a:solidFill>
                <a:latin typeface="Century Gothic" panose="020B0502020202020204" pitchFamily="34" charset="0"/>
                <a:ea typeface="Times New Roman" panose="02020603050405020304" pitchFamily="18" charset="0"/>
              </a:rPr>
              <a:t>employer</a:t>
            </a:r>
            <a:r>
              <a:rPr lang="en-GB" sz="3200" dirty="0">
                <a:solidFill>
                  <a:srgbClr val="000000"/>
                </a:solidFill>
                <a:latin typeface="Century Gothic" panose="020B0502020202020204" pitchFamily="34" charset="0"/>
                <a:ea typeface="Times New Roman" panose="02020603050405020304" pitchFamily="18" charset="0"/>
              </a:rPr>
              <a:t>. Thus, even most eligible employees and employers are not registered with the NSSF</a:t>
            </a:r>
            <a:r>
              <a:rPr lang="en-GB" sz="3200" dirty="0" smtClean="0">
                <a:solidFill>
                  <a:srgbClr val="000000"/>
                </a:solidFill>
                <a:latin typeface="Century Gothic" panose="020B0502020202020204" pitchFamily="34" charset="0"/>
                <a:ea typeface="Times New Roman" panose="02020603050405020304" pitchFamily="18" charset="0"/>
              </a:rPr>
              <a:t>.</a:t>
            </a:r>
          </a:p>
        </p:txBody>
      </p:sp>
    </p:spTree>
    <p:extLst>
      <p:ext uri="{BB962C8B-B14F-4D97-AF65-F5344CB8AC3E}">
        <p14:creationId xmlns:p14="http://schemas.microsoft.com/office/powerpoint/2010/main" val="16089205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Century Gothic" panose="020B0502020202020204" pitchFamily="34" charset="0"/>
              </a:rPr>
              <a:t>CONTD</a:t>
            </a:r>
            <a:endParaRPr lang="en-US" sz="3200" b="1" dirty="0">
              <a:latin typeface="Century Gothic" panose="020B0502020202020204" pitchFamily="34" charset="0"/>
            </a:endParaRPr>
          </a:p>
        </p:txBody>
      </p:sp>
      <p:sp>
        <p:nvSpPr>
          <p:cNvPr id="3" name="Content Placeholder 2"/>
          <p:cNvSpPr>
            <a:spLocks noGrp="1"/>
          </p:cNvSpPr>
          <p:nvPr>
            <p:ph idx="1"/>
          </p:nvPr>
        </p:nvSpPr>
        <p:spPr/>
        <p:txBody>
          <a:bodyPr/>
          <a:lstStyle/>
          <a:p>
            <a:pPr marL="0" indent="0">
              <a:lnSpc>
                <a:spcPct val="115000"/>
              </a:lnSpc>
              <a:spcBef>
                <a:spcPts val="0"/>
              </a:spcBef>
              <a:spcAft>
                <a:spcPts val="1000"/>
              </a:spcAft>
            </a:pPr>
            <a:r>
              <a:rPr lang="en-GB"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There are practical problems with the NSSF scheme. In the first instance, the NSSF is a provident fund and not a pension scheme and as such the lump sum payment may run out quickly and the beneficiary slides into destitution. This tends to defeat the purpose for which social protection arrangements are normally intended; ensuring income security in old age. </a:t>
            </a:r>
            <a:endParaRPr lang="en-US" dirty="0" smtClean="0">
              <a:effectLst/>
            </a:endParaRPr>
          </a:p>
          <a:p>
            <a:endParaRPr lang="en-US" dirty="0"/>
          </a:p>
        </p:txBody>
      </p:sp>
    </p:spTree>
    <p:extLst>
      <p:ext uri="{BB962C8B-B14F-4D97-AF65-F5344CB8AC3E}">
        <p14:creationId xmlns:p14="http://schemas.microsoft.com/office/powerpoint/2010/main" val="20275110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indent="-347472">
              <a:lnSpc>
                <a:spcPct val="115000"/>
              </a:lnSpc>
              <a:spcBef>
                <a:spcPts val="0"/>
              </a:spcBef>
            </a:pPr>
            <a:r>
              <a:rPr lang="en-GB" b="1" dirty="0">
                <a:solidFill>
                  <a:srgbClr val="404040"/>
                </a:solidFill>
                <a:latin typeface="Century Gothic" panose="020B0502020202020204" pitchFamily="34" charset="0"/>
                <a:ea typeface="Batang"/>
                <a:cs typeface="Calibri" panose="020F0502020204030204" pitchFamily="34" charset="0"/>
              </a:rPr>
              <a:t>HOW FAR?</a:t>
            </a:r>
            <a:r>
              <a:rPr lang="en-US" b="1" dirty="0">
                <a:latin typeface="Century Gothic" panose="020B0502020202020204" pitchFamily="34" charset="0"/>
              </a:rPr>
              <a:t/>
            </a:r>
            <a:br>
              <a:rPr lang="en-US" b="1" dirty="0">
                <a:latin typeface="Century Gothic" panose="020B0502020202020204" pitchFamily="34" charset="0"/>
              </a:rPr>
            </a:br>
            <a:endParaRPr lang="en-US" b="1" dirty="0">
              <a:latin typeface="Century Gothic" panose="020B0502020202020204" pitchFamily="34" charset="0"/>
            </a:endParaRPr>
          </a:p>
        </p:txBody>
      </p:sp>
      <p:sp>
        <p:nvSpPr>
          <p:cNvPr id="3" name="Content Placeholder 2"/>
          <p:cNvSpPr>
            <a:spLocks noGrp="1"/>
          </p:cNvSpPr>
          <p:nvPr>
            <p:ph idx="1"/>
          </p:nvPr>
        </p:nvSpPr>
        <p:spPr/>
        <p:txBody>
          <a:bodyPr>
            <a:noAutofit/>
          </a:bodyPr>
          <a:lstStyle/>
          <a:p>
            <a:pPr marL="0" marR="0" indent="0" algn="just">
              <a:lnSpc>
                <a:spcPct val="115000"/>
              </a:lnSpc>
              <a:spcBef>
                <a:spcPts val="0"/>
              </a:spcBef>
              <a:spcAft>
                <a:spcPts val="1000"/>
              </a:spcAft>
              <a:buNone/>
            </a:pPr>
            <a:r>
              <a:rPr lang="en-GB" sz="2200" dirty="0" smtClean="0">
                <a:solidFill>
                  <a:srgbClr val="000000"/>
                </a:solidFill>
                <a:latin typeface="Century Gothic" panose="020B0502020202020204" pitchFamily="34" charset="0"/>
                <a:ea typeface="Batang"/>
                <a:cs typeface="Calibri" panose="020F0502020204030204" pitchFamily="34" charset="0"/>
              </a:rPr>
              <a:t>Despite </a:t>
            </a:r>
            <a:r>
              <a:rPr lang="en-GB" sz="2200" dirty="0">
                <a:solidFill>
                  <a:srgbClr val="000000"/>
                </a:solidFill>
                <a:latin typeface="Century Gothic" panose="020B0502020202020204" pitchFamily="34" charset="0"/>
                <a:ea typeface="Batang"/>
                <a:cs typeface="Calibri" panose="020F0502020204030204" pitchFamily="34" charset="0"/>
              </a:rPr>
              <a:t>the existing legal and policy frameworks that provide for the human rights, violations of older persons rights is still on the increase, in most cases due to the cultural connotations that are deeply rooted in our communities, older persons rights violations are not viewed as violations and are often left unattended to. Many times older persons have been forced to divide their land because it is culturally accepted who at time do not support them in old age</a:t>
            </a:r>
            <a:r>
              <a:rPr lang="en-GB" sz="2200" dirty="0" smtClean="0">
                <a:solidFill>
                  <a:srgbClr val="000000"/>
                </a:solidFill>
                <a:latin typeface="Century Gothic" panose="020B0502020202020204" pitchFamily="34" charset="0"/>
                <a:ea typeface="Batang"/>
                <a:cs typeface="Calibri" panose="020F0502020204030204" pitchFamily="34" charset="0"/>
              </a:rPr>
              <a:t>.</a:t>
            </a:r>
          </a:p>
          <a:p>
            <a:pPr marL="0">
              <a:lnSpc>
                <a:spcPct val="115000"/>
              </a:lnSpc>
              <a:spcBef>
                <a:spcPts val="0"/>
              </a:spcBef>
            </a:pPr>
            <a:r>
              <a:rPr lang="en-US" sz="22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While the </a:t>
            </a:r>
            <a:r>
              <a:rPr lang="en-US" sz="2200"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National Council for Disability Act </a:t>
            </a:r>
            <a:r>
              <a:rPr lang="en-US" sz="22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provides a comprehensive mechanism through which older persons in Uganda enjoy the right to make decisions about their own care and about the quality of their lives, the Act falls short of specifically providing for the rights of older persons s</a:t>
            </a:r>
            <a:r>
              <a:rPr lang="en-US" sz="24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pecified in international and regional human rights instruments.</a:t>
            </a: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a:p>
            <a:pPr marL="0" marR="0" algn="just">
              <a:lnSpc>
                <a:spcPct val="115000"/>
              </a:lnSpc>
              <a:spcBef>
                <a:spcPts val="0"/>
              </a:spcBef>
              <a:spcAft>
                <a:spcPts val="1000"/>
              </a:spcAft>
            </a:pP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835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p:txBody>
          <a:bodyPr>
            <a:normAutofit/>
          </a:bodyPr>
          <a:lstStyle/>
          <a:p>
            <a:pPr marL="0">
              <a:lnSpc>
                <a:spcPct val="115000"/>
              </a:lnSpc>
              <a:spcBef>
                <a:spcPts val="0"/>
              </a:spcBef>
            </a:pPr>
            <a:r>
              <a:rPr lang="en-US" sz="3200" kern="18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a:t>
            </a:r>
            <a:r>
              <a:rPr lang="en-US" sz="32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National Policy for Older Persons and the National Social Protection Policy 2015 provide a solid foundation on which the rights of older persons can be based. </a:t>
            </a:r>
            <a:r>
              <a:rPr lang="en-GB" sz="3200"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Protocol on the Rights of Older Persons In Africa provides a comprehensive list of older persons rights and requires States Parties to incorporate the rights in their national laws</a:t>
            </a:r>
            <a:r>
              <a:rPr lang="en-GB" kern="18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t>
            </a:r>
            <a:endParaRPr lang="en-US"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lnSpc>
                <a:spcPct val="115000"/>
              </a:lnSpc>
              <a:spcBef>
                <a:spcPts val="0"/>
              </a:spcBef>
              <a:buNone/>
            </a:pPr>
            <a:endParaRPr lang="en-US" sz="2600" dirty="0">
              <a:latin typeface="Calibri" panose="020F0502020204030204" pitchFamily="34" charset="0"/>
              <a:ea typeface="Times New Roman" panose="02020603050405020304" pitchFamily="18" charset="0"/>
              <a:cs typeface="Times New Roman" panose="02020603050405020304" pitchFamily="18" charset="0"/>
            </a:endParaRPr>
          </a:p>
          <a:p>
            <a:endParaRPr lang="en-US" sz="2600" dirty="0"/>
          </a:p>
        </p:txBody>
      </p:sp>
    </p:spTree>
    <p:extLst>
      <p:ext uri="{BB962C8B-B14F-4D97-AF65-F5344CB8AC3E}">
        <p14:creationId xmlns:p14="http://schemas.microsoft.com/office/powerpoint/2010/main" val="21940246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sz="3200" kern="1800" dirty="0" smtClea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Implementation of the Policy recommendations, as well as domestication of the obligations relating to Older Persons rights in the various international and legal instruments would call for </a:t>
            </a:r>
            <a:r>
              <a:rPr lang="en-US" sz="3200" kern="1800" dirty="0" smtClean="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enactment of specific legislation, to ensure that the human rights of older persons as enshrined in the International and Regional instruments are given full respect and attention</a:t>
            </a:r>
            <a:endParaRPr lang="en-US" sz="3200" dirty="0"/>
          </a:p>
        </p:txBody>
      </p:sp>
    </p:spTree>
    <p:extLst>
      <p:ext uri="{BB962C8B-B14F-4D97-AF65-F5344CB8AC3E}">
        <p14:creationId xmlns:p14="http://schemas.microsoft.com/office/powerpoint/2010/main" val="29231441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WAY FORWARD</a:t>
            </a:r>
            <a:endParaRPr lang="en-US" b="1" dirty="0"/>
          </a:p>
        </p:txBody>
      </p:sp>
      <p:sp>
        <p:nvSpPr>
          <p:cNvPr id="3" name="Content Placeholder 2"/>
          <p:cNvSpPr>
            <a:spLocks noGrp="1"/>
          </p:cNvSpPr>
          <p:nvPr>
            <p:ph idx="1"/>
          </p:nvPr>
        </p:nvSpPr>
        <p:spPr/>
        <p:txBody>
          <a:bodyPr>
            <a:normAutofit/>
          </a:bodyPr>
          <a:lstStyle/>
          <a:p>
            <a:pPr marL="0" indent="0">
              <a:buSzPts val="1600"/>
              <a:buNone/>
            </a:pPr>
            <a:r>
              <a:rPr lang="en-GB" sz="3600" dirty="0">
                <a:solidFill>
                  <a:srgbClr val="404040"/>
                </a:solidFill>
                <a:latin typeface="Century Gothic" panose="020B0502020202020204" pitchFamily="34" charset="0"/>
                <a:ea typeface="Batang"/>
              </a:rPr>
              <a:t>The Ministry of Gender Labour and Social Development (MGLSD) has embarked on the process to enact an Older Persons Act. </a:t>
            </a:r>
            <a:endParaRPr lang="en-US" sz="3600" dirty="0">
              <a:latin typeface="Century Gothic" panose="020B0502020202020204" pitchFamily="34" charset="0"/>
            </a:endParaRPr>
          </a:p>
          <a:p>
            <a:endParaRPr lang="en-US" sz="3600" dirty="0">
              <a:latin typeface="Century Gothic" panose="020B0502020202020204" pitchFamily="34" charset="0"/>
            </a:endParaRPr>
          </a:p>
        </p:txBody>
      </p:sp>
    </p:spTree>
    <p:extLst>
      <p:ext uri="{BB962C8B-B14F-4D97-AF65-F5344CB8AC3E}">
        <p14:creationId xmlns:p14="http://schemas.microsoft.com/office/powerpoint/2010/main" val="26537515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sz="4000" b="1" dirty="0" smtClean="0"/>
          </a:p>
          <a:p>
            <a:pPr marL="0" indent="0" algn="ctr">
              <a:buNone/>
            </a:pPr>
            <a:endParaRPr lang="en-US" sz="4000" b="1" dirty="0"/>
          </a:p>
          <a:p>
            <a:pPr marL="0" indent="0" algn="ctr">
              <a:buNone/>
            </a:pPr>
            <a:r>
              <a:rPr lang="en-US" sz="4000" b="1" dirty="0" smtClean="0"/>
              <a:t> THANK YOU</a:t>
            </a:r>
            <a:endParaRPr lang="en-US" sz="4000" b="1" dirty="0"/>
          </a:p>
        </p:txBody>
      </p:sp>
    </p:spTree>
    <p:extLst>
      <p:ext uri="{BB962C8B-B14F-4D97-AF65-F5344CB8AC3E}">
        <p14:creationId xmlns:p14="http://schemas.microsoft.com/office/powerpoint/2010/main" val="21762366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47472" indent="-347472">
              <a:spcBef>
                <a:spcPts val="0"/>
              </a:spcBef>
              <a:spcAft>
                <a:spcPts val="600"/>
              </a:spcAft>
            </a:pPr>
            <a:r>
              <a:rPr lang="en-GB" sz="3200" b="1" kern="1000" spc="20" dirty="0">
                <a:solidFill>
                  <a:srgbClr val="000000"/>
                </a:solidFill>
                <a:latin typeface="+mn-lt"/>
                <a:ea typeface="Calibri" panose="020F0502020204030204" pitchFamily="34" charset="0"/>
                <a:cs typeface="Arial" panose="020B0604020202020204" pitchFamily="34" charset="0"/>
              </a:rPr>
              <a:t>Introduction</a:t>
            </a:r>
            <a:r>
              <a:rPr lang="en-US" sz="3200" dirty="0">
                <a:latin typeface="+mn-lt"/>
              </a:rPr>
              <a:t/>
            </a:r>
            <a:br>
              <a:rPr lang="en-US" sz="3200" dirty="0">
                <a:latin typeface="+mn-lt"/>
              </a:rPr>
            </a:br>
            <a:endParaRPr lang="en-US" sz="3200" dirty="0">
              <a:latin typeface="+mn-lt"/>
            </a:endParaRPr>
          </a:p>
        </p:txBody>
      </p:sp>
      <p:sp>
        <p:nvSpPr>
          <p:cNvPr id="3" name="Content Placeholder 2"/>
          <p:cNvSpPr>
            <a:spLocks noGrp="1"/>
          </p:cNvSpPr>
          <p:nvPr>
            <p:ph idx="1"/>
          </p:nvPr>
        </p:nvSpPr>
        <p:spPr/>
        <p:txBody>
          <a:bodyPr>
            <a:noAutofit/>
          </a:bodyPr>
          <a:lstStyle/>
          <a:p>
            <a:pPr>
              <a:lnSpc>
                <a:spcPct val="115000"/>
              </a:lnSpc>
              <a:spcBef>
                <a:spcPts val="0"/>
              </a:spcBef>
              <a:spcAft>
                <a:spcPts val="1000"/>
              </a:spcAft>
            </a:pPr>
            <a:r>
              <a:rPr lang="en-GB" sz="2400" dirty="0" smtClean="0">
                <a:latin typeface="Century Gothic" panose="020B0502020202020204" pitchFamily="34" charset="0"/>
                <a:ea typeface="Times New Roman" panose="02020603050405020304" pitchFamily="18" charset="0"/>
                <a:cs typeface="Calibri" panose="020F0502020204030204" pitchFamily="34" charset="0"/>
              </a:rPr>
              <a:t>The </a:t>
            </a:r>
            <a:r>
              <a:rPr lang="en-GB" sz="24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mandate of the </a:t>
            </a:r>
            <a:r>
              <a:rPr lang="en-GB" sz="2400" dirty="0" smtClean="0">
                <a:latin typeface="Century Gothic" panose="020B0502020202020204" pitchFamily="34" charset="0"/>
                <a:ea typeface="Times New Roman" panose="02020603050405020304" pitchFamily="18" charset="0"/>
                <a:cs typeface="Calibri" panose="020F0502020204030204" pitchFamily="34" charset="0"/>
              </a:rPr>
              <a:t>Ministry </a:t>
            </a:r>
            <a:r>
              <a:rPr lang="en-GB" sz="2400" dirty="0">
                <a:latin typeface="Century Gothic" panose="020B0502020202020204" pitchFamily="34" charset="0"/>
                <a:ea typeface="Times New Roman" panose="02020603050405020304" pitchFamily="18" charset="0"/>
                <a:cs typeface="Calibri" panose="020F0502020204030204" pitchFamily="34" charset="0"/>
              </a:rPr>
              <a:t>of Gender, Labour and Social Development </a:t>
            </a:r>
            <a:r>
              <a:rPr lang="en-GB" sz="2400" dirty="0" smtClean="0">
                <a:latin typeface="Century Gothic" panose="020B0502020202020204" pitchFamily="34" charset="0"/>
                <a:ea typeface="Times New Roman" panose="02020603050405020304" pitchFamily="18" charset="0"/>
                <a:cs typeface="Calibri" panose="020F0502020204030204" pitchFamily="34" charset="0"/>
              </a:rPr>
              <a:t>is </a:t>
            </a:r>
            <a:r>
              <a:rPr lang="en-GB" sz="2400" i="1" dirty="0">
                <a:latin typeface="Century Gothic" panose="020B0502020202020204" pitchFamily="34" charset="0"/>
                <a:ea typeface="Times New Roman" panose="02020603050405020304" pitchFamily="18" charset="0"/>
                <a:cs typeface="Calibri" panose="020F0502020204030204" pitchFamily="34" charset="0"/>
              </a:rPr>
              <a:t>“</a:t>
            </a:r>
            <a:r>
              <a:rPr lang="en-GB" sz="2000" b="1" i="1" dirty="0">
                <a:latin typeface="Century Gothic" panose="020B0502020202020204" pitchFamily="34" charset="0"/>
                <a:ea typeface="Times New Roman" panose="02020603050405020304" pitchFamily="18" charset="0"/>
                <a:cs typeface="Calibri" panose="020F0502020204030204" pitchFamily="34" charset="0"/>
              </a:rPr>
              <a:t>to empower communities to harness their potential through skills development, labour productivity and cultural growth for sustainable and gender responsive development</a:t>
            </a:r>
            <a:r>
              <a:rPr lang="en-GB" sz="2400" i="1" dirty="0">
                <a:latin typeface="Century Gothic" panose="020B0502020202020204" pitchFamily="34" charset="0"/>
                <a:ea typeface="Times New Roman" panose="02020603050405020304" pitchFamily="18" charset="0"/>
                <a:cs typeface="Calibri" panose="020F0502020204030204" pitchFamily="34" charset="0"/>
              </a:rPr>
              <a:t>”</a:t>
            </a:r>
            <a:r>
              <a:rPr lang="en-GB" sz="2400" dirty="0">
                <a:latin typeface="Century Gothic" panose="020B0502020202020204" pitchFamily="34" charset="0"/>
                <a:ea typeface="Times New Roman" panose="02020603050405020304" pitchFamily="18" charset="0"/>
                <a:cs typeface="Calibri" panose="020F0502020204030204" pitchFamily="34" charset="0"/>
              </a:rPr>
              <a:t>. Specifically, the Ministry works towards redressing imbalances and promoting equal opportunities for </a:t>
            </a:r>
            <a:r>
              <a:rPr lang="en-GB" sz="2400" dirty="0" smtClean="0">
                <a:latin typeface="Century Gothic" panose="020B0502020202020204" pitchFamily="34" charset="0"/>
                <a:ea typeface="Times New Roman" panose="02020603050405020304" pitchFamily="18" charset="0"/>
                <a:cs typeface="Calibri" panose="020F0502020204030204" pitchFamily="34" charset="0"/>
              </a:rPr>
              <a:t>all.</a:t>
            </a:r>
            <a:endParaRPr lang="en-US" sz="2400" dirty="0" smtClean="0">
              <a:latin typeface="Century Gothic" panose="020B0502020202020204" pitchFamily="34" charset="0"/>
              <a:ea typeface="Times New Roman" panose="02020603050405020304" pitchFamily="18" charset="0"/>
              <a:cs typeface="Times New Roman" panose="02020603050405020304" pitchFamily="18" charset="0"/>
            </a:endParaRPr>
          </a:p>
          <a:p>
            <a:pPr>
              <a:lnSpc>
                <a:spcPct val="115000"/>
              </a:lnSpc>
              <a:spcBef>
                <a:spcPts val="0"/>
              </a:spcBef>
              <a:spcAft>
                <a:spcPts val="1000"/>
              </a:spcAft>
            </a:pPr>
            <a:r>
              <a:rPr lang="en-GB" sz="2400" dirty="0" smtClean="0">
                <a:latin typeface="Century Gothic" panose="020B0502020202020204" pitchFamily="34" charset="0"/>
                <a:ea typeface="Times New Roman" panose="02020603050405020304" pitchFamily="18" charset="0"/>
                <a:cs typeface="Calibri" panose="020F0502020204030204" pitchFamily="34" charset="0"/>
              </a:rPr>
              <a:t>As </a:t>
            </a:r>
            <a:r>
              <a:rPr lang="en-GB" sz="2400" dirty="0">
                <a:latin typeface="Century Gothic" panose="020B0502020202020204" pitchFamily="34" charset="0"/>
                <a:ea typeface="Times New Roman" panose="02020603050405020304" pitchFamily="18" charset="0"/>
                <a:cs typeface="Calibri" panose="020F0502020204030204" pitchFamily="34" charset="0"/>
              </a:rPr>
              <a:t>part of fulfilling its mandate, the Ministry initiates laws that are aimed at promoting the rights of vulnerable groups and also redressing the imbalances that exist among population segments. </a:t>
            </a:r>
            <a:r>
              <a:rPr lang="en-GB" sz="2400" b="1" dirty="0">
                <a:latin typeface="Century Gothic" panose="020B0502020202020204" pitchFamily="34" charset="0"/>
                <a:ea typeface="Times New Roman" panose="02020603050405020304" pitchFamily="18" charset="0"/>
                <a:cs typeface="Calibri" panose="020F0502020204030204" pitchFamily="34" charset="0"/>
              </a:rPr>
              <a:t>Older persons are classified as vulnerable groups and are therefore at risk of rights violations</a:t>
            </a:r>
            <a:r>
              <a:rPr lang="en-GB" sz="2200" dirty="0">
                <a:latin typeface="Century Gothic" panose="020B0502020202020204" pitchFamily="34" charset="0"/>
                <a:ea typeface="Times New Roman" panose="02020603050405020304" pitchFamily="18" charset="0"/>
                <a:cs typeface="Calibri" panose="020F0502020204030204" pitchFamily="34" charset="0"/>
              </a:rPr>
              <a:t>. </a:t>
            </a:r>
            <a:endParaRPr lang="en-US" sz="22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2490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347472" indent="-347472">
              <a:spcBef>
                <a:spcPts val="0"/>
              </a:spcBef>
              <a:spcAft>
                <a:spcPts val="600"/>
              </a:spcAft>
            </a:pPr>
            <a:r>
              <a:rPr lang="en-GB" sz="3200" b="1" kern="1000" spc="20" dirty="0">
                <a:solidFill>
                  <a:srgbClr val="000000"/>
                </a:solidFill>
                <a:latin typeface="Century Gothic" panose="020B0502020202020204" pitchFamily="34" charset="0"/>
                <a:ea typeface="Calibri" panose="020F0502020204030204" pitchFamily="34" charset="0"/>
                <a:cs typeface="Arial" panose="020B0604020202020204" pitchFamily="34" charset="0"/>
              </a:rPr>
              <a:t>Definition </a:t>
            </a:r>
            <a:endParaRPr lang="en-US" sz="3200" b="1" dirty="0">
              <a:effectLst/>
              <a:latin typeface="Century Gothic" panose="020B0502020202020204" pitchFamily="34" charset="0"/>
            </a:endParaRPr>
          </a:p>
        </p:txBody>
      </p:sp>
      <p:sp>
        <p:nvSpPr>
          <p:cNvPr id="3" name="Content Placeholder 2"/>
          <p:cNvSpPr>
            <a:spLocks noGrp="1"/>
          </p:cNvSpPr>
          <p:nvPr>
            <p:ph idx="1"/>
          </p:nvPr>
        </p:nvSpPr>
        <p:spPr>
          <a:xfrm>
            <a:off x="516228" y="1690688"/>
            <a:ext cx="10515600" cy="4351338"/>
          </a:xfrm>
        </p:spPr>
        <p:txBody>
          <a:bodyPr>
            <a:noAutofit/>
          </a:bodyPr>
          <a:lstStyle/>
          <a:p>
            <a:pPr marL="0" marR="0" indent="0" algn="just">
              <a:lnSpc>
                <a:spcPct val="115000"/>
              </a:lnSpc>
              <a:spcBef>
                <a:spcPts val="0"/>
              </a:spcBef>
              <a:spcAft>
                <a:spcPts val="1000"/>
              </a:spcAft>
              <a:buNone/>
            </a:pPr>
            <a:r>
              <a:rPr lang="en-GB" dirty="0" smtClean="0">
                <a:latin typeface="Century Gothic" panose="020B0502020202020204" pitchFamily="34" charset="0"/>
                <a:ea typeface="Times New Roman" panose="02020603050405020304" pitchFamily="18" charset="0"/>
                <a:cs typeface="Calibri" panose="020F0502020204030204" pitchFamily="34" charset="0"/>
              </a:rPr>
              <a:t>Older </a:t>
            </a:r>
            <a:r>
              <a:rPr lang="en-GB" dirty="0">
                <a:latin typeface="Century Gothic" panose="020B0502020202020204" pitchFamily="34" charset="0"/>
                <a:ea typeface="Times New Roman" panose="02020603050405020304" pitchFamily="18" charset="0"/>
                <a:cs typeface="Calibri" panose="020F0502020204030204" pitchFamily="34" charset="0"/>
              </a:rPr>
              <a:t>persons are defined as persons aged 60 years and </a:t>
            </a:r>
            <a:r>
              <a:rPr lang="en-GB" dirty="0" smtClean="0">
                <a:latin typeface="Century Gothic" panose="020B0502020202020204" pitchFamily="34" charset="0"/>
                <a:ea typeface="Times New Roman" panose="02020603050405020304" pitchFamily="18" charset="0"/>
                <a:cs typeface="Calibri" panose="020F0502020204030204" pitchFamily="34" charset="0"/>
              </a:rPr>
              <a:t>above. According </a:t>
            </a:r>
            <a:r>
              <a:rPr lang="en-GB" dirty="0">
                <a:latin typeface="Century Gothic" panose="020B0502020202020204" pitchFamily="34" charset="0"/>
                <a:ea typeface="Times New Roman" panose="02020603050405020304" pitchFamily="18" charset="0"/>
                <a:cs typeface="Calibri" panose="020F0502020204030204" pitchFamily="34" charset="0"/>
              </a:rPr>
              <a:t>to the </a:t>
            </a:r>
            <a:r>
              <a:rPr lang="en-GB" dirty="0" smtClean="0">
                <a:latin typeface="Century Gothic" panose="020B0502020202020204" pitchFamily="34" charset="0"/>
                <a:ea typeface="Times New Roman" panose="02020603050405020304" pitchFamily="18" charset="0"/>
                <a:cs typeface="Calibri" panose="020F0502020204030204" pitchFamily="34" charset="0"/>
              </a:rPr>
              <a:t>1991Uganda </a:t>
            </a:r>
            <a:r>
              <a:rPr lang="en-GB" dirty="0">
                <a:latin typeface="Century Gothic" panose="020B0502020202020204" pitchFamily="34" charset="0"/>
                <a:ea typeface="Times New Roman" panose="02020603050405020304" pitchFamily="18" charset="0"/>
                <a:cs typeface="Calibri" panose="020F0502020204030204" pitchFamily="34" charset="0"/>
              </a:rPr>
              <a:t>Population and Housing Census, the population of older persons was 686,260 (4.1%) of the total population of 16,671,705.  This population increased to 1,101,039 (4.6%) as per Uganda Population and Housing Census results of </a:t>
            </a:r>
            <a:r>
              <a:rPr lang="en-GB" dirty="0" smtClean="0">
                <a:latin typeface="Century Gothic" panose="020B0502020202020204" pitchFamily="34" charset="0"/>
                <a:ea typeface="Times New Roman" panose="02020603050405020304" pitchFamily="18" charset="0"/>
                <a:cs typeface="Calibri" panose="020F0502020204030204" pitchFamily="34" charset="0"/>
              </a:rPr>
              <a:t>2002</a:t>
            </a:r>
            <a:r>
              <a:rPr lang="en-GB">
                <a:latin typeface="Century Gothic" panose="020B0502020202020204" pitchFamily="34" charset="0"/>
                <a:ea typeface="Times New Roman" panose="02020603050405020304" pitchFamily="18" charset="0"/>
                <a:cs typeface="Calibri" panose="020F0502020204030204" pitchFamily="34" charset="0"/>
              </a:rPr>
              <a:t>.</a:t>
            </a:r>
            <a:r>
              <a:rPr lang="en-GB" smtClean="0">
                <a:latin typeface="Century Gothic" panose="020B0502020202020204" pitchFamily="34" charset="0"/>
                <a:ea typeface="Times New Roman" panose="02020603050405020304" pitchFamily="18" charset="0"/>
                <a:cs typeface="Calibri" panose="020F0502020204030204" pitchFamily="34" charset="0"/>
              </a:rPr>
              <a:t> The  </a:t>
            </a:r>
            <a:r>
              <a:rPr lang="en-GB" dirty="0">
                <a:latin typeface="Century Gothic" panose="020B0502020202020204" pitchFamily="34" charset="0"/>
                <a:ea typeface="Times New Roman" panose="02020603050405020304" pitchFamily="18" charset="0"/>
                <a:cs typeface="Calibri" panose="020F0502020204030204" pitchFamily="34" charset="0"/>
              </a:rPr>
              <a:t>National Housing and Population Census ,</a:t>
            </a:r>
            <a:r>
              <a:rPr lang="en-GB" dirty="0" smtClean="0">
                <a:latin typeface="Century Gothic" panose="020B0502020202020204" pitchFamily="34" charset="0"/>
                <a:ea typeface="Times New Roman" panose="02020603050405020304" pitchFamily="18" charset="0"/>
                <a:cs typeface="Calibri" panose="020F0502020204030204" pitchFamily="34" charset="0"/>
              </a:rPr>
              <a:t> </a:t>
            </a:r>
            <a:r>
              <a:rPr lang="en-GB" dirty="0">
                <a:latin typeface="Century Gothic" panose="020B0502020202020204" pitchFamily="34" charset="0"/>
                <a:ea typeface="Times New Roman" panose="02020603050405020304" pitchFamily="18" charset="0"/>
                <a:cs typeface="Calibri" panose="020F0502020204030204" pitchFamily="34" charset="0"/>
              </a:rPr>
              <a:t>2014 </a:t>
            </a:r>
            <a:r>
              <a:rPr lang="en-GB" dirty="0" smtClean="0">
                <a:latin typeface="Century Gothic" panose="020B0502020202020204" pitchFamily="34" charset="0"/>
                <a:ea typeface="Times New Roman" panose="02020603050405020304" pitchFamily="18" charset="0"/>
                <a:cs typeface="Calibri" panose="020F0502020204030204" pitchFamily="34" charset="0"/>
              </a:rPr>
              <a:t>indicates </a:t>
            </a:r>
            <a:r>
              <a:rPr lang="en-GB" dirty="0">
                <a:latin typeface="Century Gothic" panose="020B0502020202020204" pitchFamily="34" charset="0"/>
                <a:ea typeface="Times New Roman" panose="02020603050405020304" pitchFamily="18" charset="0"/>
                <a:cs typeface="Calibri" panose="020F0502020204030204" pitchFamily="34" charset="0"/>
              </a:rPr>
              <a:t>that the population of older persons is 3.7% which gives a population of </a:t>
            </a:r>
            <a:r>
              <a:rPr lang="en-GB" dirty="0" smtClean="0">
                <a:latin typeface="Century Gothic" panose="020B0502020202020204" pitchFamily="34" charset="0"/>
                <a:ea typeface="Times New Roman" panose="02020603050405020304" pitchFamily="18" charset="0"/>
                <a:cs typeface="Calibri" panose="020F0502020204030204" pitchFamily="34" charset="0"/>
              </a:rPr>
              <a:t>1,280,000</a:t>
            </a:r>
            <a:r>
              <a:rPr lang="en-GB" dirty="0" smtClean="0">
                <a:latin typeface="Calibri" panose="020F0502020204030204" pitchFamily="34" charset="0"/>
                <a:ea typeface="Times New Roman" panose="02020603050405020304" pitchFamily="18" charset="0"/>
                <a:cs typeface="Calibri" panose="020F0502020204030204" pitchFamily="34" charset="0"/>
              </a:rPr>
              <a:t>.</a:t>
            </a:r>
            <a:endParaRPr lang="en-US" dirty="0"/>
          </a:p>
        </p:txBody>
      </p:sp>
    </p:spTree>
    <p:extLst>
      <p:ext uri="{BB962C8B-B14F-4D97-AF65-F5344CB8AC3E}">
        <p14:creationId xmlns:p14="http://schemas.microsoft.com/office/powerpoint/2010/main" val="32511424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kern="1000" spc="20" dirty="0">
                <a:solidFill>
                  <a:srgbClr val="000000"/>
                </a:solidFill>
                <a:latin typeface="Century Gothic" panose="020B0502020202020204" pitchFamily="34" charset="0"/>
                <a:ea typeface="Calibri" panose="020F0502020204030204" pitchFamily="34" charset="0"/>
                <a:cs typeface="Arial" panose="020B0604020202020204" pitchFamily="34" charset="0"/>
              </a:rPr>
              <a:t>Legal and Policy Frameworks</a:t>
            </a:r>
            <a:endParaRPr lang="en-US" sz="3200" b="1" dirty="0">
              <a:latin typeface="Century Gothic" panose="020B0502020202020204" pitchFamily="34" charset="0"/>
            </a:endParaRPr>
          </a:p>
        </p:txBody>
      </p:sp>
      <p:sp>
        <p:nvSpPr>
          <p:cNvPr id="3" name="Content Placeholder 2"/>
          <p:cNvSpPr>
            <a:spLocks noGrp="1"/>
          </p:cNvSpPr>
          <p:nvPr>
            <p:ph idx="1"/>
          </p:nvPr>
        </p:nvSpPr>
        <p:spPr/>
        <p:txBody>
          <a:bodyPr>
            <a:normAutofit fontScale="40000" lnSpcReduction="20000"/>
          </a:bodyPr>
          <a:lstStyle/>
          <a:p>
            <a:pPr marL="457200" marR="0" indent="0" algn="just">
              <a:spcBef>
                <a:spcPts val="0"/>
              </a:spcBef>
              <a:spcAft>
                <a:spcPts val="600"/>
              </a:spcAft>
              <a:buNone/>
            </a:pPr>
            <a:r>
              <a:rPr lang="en-GB" sz="6000" b="1" kern="1000" spc="20" dirty="0" smtClean="0">
                <a:solidFill>
                  <a:srgbClr val="000000"/>
                </a:solidFill>
                <a:latin typeface="Century Gothic" panose="020B0502020202020204" pitchFamily="34" charset="0"/>
                <a:ea typeface="Calibri" panose="020F0502020204030204" pitchFamily="34" charset="0"/>
                <a:cs typeface="Arial" panose="020B0604020202020204" pitchFamily="34" charset="0"/>
              </a:rPr>
              <a:t>Global </a:t>
            </a:r>
          </a:p>
          <a:p>
            <a:pPr marL="457200" marR="0" indent="0" algn="just">
              <a:spcBef>
                <a:spcPts val="0"/>
              </a:spcBef>
              <a:spcAft>
                <a:spcPts val="600"/>
              </a:spcAft>
              <a:buNone/>
            </a:pPr>
            <a:endParaRPr lang="en-GB" sz="5100" dirty="0" smtClean="0">
              <a:latin typeface="Century Gothic" panose="020B0502020202020204" pitchFamily="34" charset="0"/>
              <a:ea typeface="Batang"/>
              <a:cs typeface="Calibri" panose="020F0502020204030204" pitchFamily="34" charset="0"/>
            </a:endParaRPr>
          </a:p>
          <a:p>
            <a:pPr marL="0" marR="0" indent="0" algn="just">
              <a:lnSpc>
                <a:spcPct val="115000"/>
              </a:lnSpc>
              <a:spcBef>
                <a:spcPts val="0"/>
              </a:spcBef>
              <a:spcAft>
                <a:spcPts val="1000"/>
              </a:spcAft>
              <a:buNone/>
            </a:pPr>
            <a:r>
              <a:rPr lang="en-GB" sz="5000" b="1"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Universal Declaration of Human Rights 1948.</a:t>
            </a:r>
            <a:endParaRPr lang="en-US" sz="5000" dirty="0" smtClean="0">
              <a:latin typeface="Century Gothic" panose="020B0502020202020204" pitchFamily="34" charset="0"/>
              <a:ea typeface="Times New Roman" panose="02020603050405020304" pitchFamily="18" charset="0"/>
              <a:cs typeface="Times New Roman" panose="02020603050405020304" pitchFamily="18" charset="0"/>
            </a:endParaRPr>
          </a:p>
          <a:p>
            <a:pPr marL="0" marR="0" indent="0" algn="just">
              <a:lnSpc>
                <a:spcPct val="115000"/>
              </a:lnSpc>
              <a:spcBef>
                <a:spcPts val="0"/>
              </a:spcBef>
              <a:spcAft>
                <a:spcPts val="1000"/>
              </a:spcAft>
              <a:buNone/>
            </a:pPr>
            <a:r>
              <a:rPr lang="en-GB" sz="50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This instrument provides that every person has a right to a standard of living adequate for health and well-being of himself and his family, including: food, clothing, housing and medical care and necessary social services and the right to security in the event of unemployment, sickness, disability, widowhood, old age or other lack of livelihood in circumstances beyond his control. </a:t>
            </a:r>
            <a:endParaRPr lang="en-GB" sz="5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endParaRPr>
          </a:p>
          <a:p>
            <a:pPr marL="0" marR="0" indent="0" algn="just">
              <a:lnSpc>
                <a:spcPct val="115000"/>
              </a:lnSpc>
              <a:spcBef>
                <a:spcPts val="0"/>
              </a:spcBef>
              <a:spcAft>
                <a:spcPts val="1000"/>
              </a:spcAft>
              <a:buNone/>
            </a:pPr>
            <a:r>
              <a:rPr lang="en-GB" sz="5000" dirty="0" smtClean="0">
                <a:solidFill>
                  <a:srgbClr val="000000"/>
                </a:solidFill>
                <a:latin typeface="Century Gothic" panose="020B0502020202020204" pitchFamily="34" charset="0"/>
                <a:ea typeface="Batang"/>
                <a:cs typeface="Calibri" panose="020F0502020204030204" pitchFamily="34" charset="0"/>
              </a:rPr>
              <a:t>The </a:t>
            </a:r>
            <a:r>
              <a:rPr lang="en-GB" sz="5000" dirty="0">
                <a:solidFill>
                  <a:srgbClr val="000000"/>
                </a:solidFill>
                <a:latin typeface="Century Gothic" panose="020B0502020202020204" pitchFamily="34" charset="0"/>
                <a:ea typeface="Batang"/>
                <a:cs typeface="Calibri" panose="020F0502020204030204" pitchFamily="34" charset="0"/>
              </a:rPr>
              <a:t>United Nations has embarked on the enactment of a Convention on the Rights of Older Persons. A United Nations Open Ended Working Group on Ageing has been established and is collecting views on the contents of the Conventions. The Government of Uganda has already sent a statement in support for the convention and is represented at the Open Ended Working Group meetings.</a:t>
            </a:r>
            <a:endParaRPr lang="en-US" sz="5000" dirty="0">
              <a:latin typeface="Century Gothic" panose="020B0502020202020204" pitchFamily="34" charset="0"/>
            </a:endParaRPr>
          </a:p>
          <a:p>
            <a:pPr marL="0" marR="0" indent="0" algn="just">
              <a:lnSpc>
                <a:spcPct val="115000"/>
              </a:lnSpc>
              <a:spcBef>
                <a:spcPts val="0"/>
              </a:spcBef>
              <a:spcAft>
                <a:spcPts val="1000"/>
              </a:spcAft>
              <a:buNone/>
            </a:pPr>
            <a:endParaRPr lang="en-US" sz="5000" dirty="0" smtClean="0">
              <a:latin typeface="Century Gothic" panose="020B0502020202020204" pitchFamily="34" charset="0"/>
              <a:ea typeface="Times New Roman" panose="02020603050405020304" pitchFamily="18" charset="0"/>
              <a:cs typeface="Times New Roman" panose="02020603050405020304" pitchFamily="18" charset="0"/>
            </a:endParaRPr>
          </a:p>
          <a:p>
            <a:pPr marL="457200" marR="0" indent="-228600" algn="just">
              <a:lnSpc>
                <a:spcPct val="115000"/>
              </a:lnSpc>
              <a:spcBef>
                <a:spcPts val="0"/>
              </a:spcBef>
              <a:spcAft>
                <a:spcPts val="1000"/>
              </a:spcAft>
            </a:pPr>
            <a:endParaRPr lang="en-US" sz="5000" dirty="0" smtClean="0">
              <a:latin typeface="Century Gothic" panose="020B0502020202020204" pitchFamily="34" charset="0"/>
              <a:ea typeface="Times New Roman" panose="02020603050405020304" pitchFamily="18" charset="0"/>
              <a:cs typeface="Times New Roman" panose="02020603050405020304" pitchFamily="18" charset="0"/>
            </a:endParaRPr>
          </a:p>
          <a:p>
            <a:pPr algn="just"/>
            <a:endParaRPr lang="en-US" dirty="0"/>
          </a:p>
        </p:txBody>
      </p:sp>
    </p:spTree>
    <p:extLst>
      <p:ext uri="{BB962C8B-B14F-4D97-AF65-F5344CB8AC3E}">
        <p14:creationId xmlns:p14="http://schemas.microsoft.com/office/powerpoint/2010/main" val="1204762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p:txBody>
          <a:bodyPr>
            <a:noAutofit/>
          </a:bodyPr>
          <a:lstStyle/>
          <a:p>
            <a:pPr marL="0" marR="0">
              <a:lnSpc>
                <a:spcPct val="115000"/>
              </a:lnSpc>
              <a:spcBef>
                <a:spcPts val="0"/>
              </a:spcBef>
              <a:spcAft>
                <a:spcPts val="1000"/>
              </a:spcAft>
            </a:pPr>
            <a:r>
              <a:rPr lang="en-US" sz="2400" b="1" kern="1800" dirty="0" smtClean="0">
                <a:latin typeface="Century Gothic" panose="020B0502020202020204" pitchFamily="34" charset="0"/>
                <a:ea typeface="Times New Roman" panose="02020603050405020304" pitchFamily="18" charset="0"/>
                <a:cs typeface="Calibri" panose="020F0502020204030204" pitchFamily="34" charset="0"/>
              </a:rPr>
              <a:t>Madrid </a:t>
            </a:r>
            <a:r>
              <a:rPr lang="en-US" sz="2400" b="1" kern="1800" dirty="0">
                <a:latin typeface="Century Gothic" panose="020B0502020202020204" pitchFamily="34" charset="0"/>
                <a:ea typeface="Times New Roman" panose="02020603050405020304" pitchFamily="18" charset="0"/>
                <a:cs typeface="Calibri" panose="020F0502020204030204" pitchFamily="34" charset="0"/>
              </a:rPr>
              <a:t>International Plan of Action on Ageing (MIPAA)</a:t>
            </a: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a:p>
            <a:pPr marL="0" marR="0" indent="0">
              <a:lnSpc>
                <a:spcPct val="115000"/>
              </a:lnSpc>
              <a:spcBef>
                <a:spcPts val="0"/>
              </a:spcBef>
              <a:spcAft>
                <a:spcPts val="1000"/>
              </a:spcAft>
              <a:buNone/>
            </a:pPr>
            <a:r>
              <a:rPr lang="en-US" sz="2400" kern="1800" dirty="0" smtClean="0">
                <a:latin typeface="Century Gothic" panose="020B0502020202020204" pitchFamily="34" charset="0"/>
                <a:ea typeface="Times New Roman" panose="02020603050405020304" pitchFamily="18" charset="0"/>
                <a:cs typeface="Calibri" panose="020F0502020204030204" pitchFamily="34" charset="0"/>
              </a:rPr>
              <a:t>The  </a:t>
            </a:r>
            <a:r>
              <a:rPr lang="en-US" sz="2400" kern="1800" dirty="0">
                <a:latin typeface="Century Gothic" panose="020B0502020202020204" pitchFamily="34" charset="0"/>
                <a:ea typeface="Times New Roman" panose="02020603050405020304" pitchFamily="18" charset="0"/>
                <a:cs typeface="Calibri" panose="020F0502020204030204" pitchFamily="34" charset="0"/>
              </a:rPr>
              <a:t>Madrid International Plan of Action on Ageing (MIPAA), was adopted by the United Nations in 2002. The Madrid Plan lays out a fairly comprehensive arena of action on the part of states, extending from health, to work, to inter-generational solidarity. The Plan gives particular attention to issues of gender, social and economic disadvantage, and situations of emergency. It argues for the extension of the right to development </a:t>
            </a:r>
            <a:r>
              <a:rPr lang="en-US" sz="2400" b="1" kern="1800" dirty="0">
                <a:latin typeface="Century Gothic" panose="020B0502020202020204" pitchFamily="34" charset="0"/>
                <a:ea typeface="Times New Roman" panose="02020603050405020304" pitchFamily="18" charset="0"/>
                <a:cs typeface="Calibri" panose="020F0502020204030204" pitchFamily="34" charset="0"/>
              </a:rPr>
              <a:t>to older persons </a:t>
            </a:r>
            <a:r>
              <a:rPr lang="en-US" sz="2400" kern="1800" dirty="0">
                <a:latin typeface="Century Gothic" panose="020B0502020202020204" pitchFamily="34" charset="0"/>
                <a:ea typeface="Times New Roman" panose="02020603050405020304" pitchFamily="18" charset="0"/>
                <a:cs typeface="Calibri" panose="020F0502020204030204" pitchFamily="34" charset="0"/>
              </a:rPr>
              <a:t>halving old-age poverty by 2025, and ending age-based discrimination. </a:t>
            </a:r>
            <a:endParaRPr lang="en-US" sz="2400" dirty="0">
              <a:latin typeface="Century Gothic" panose="020B0502020202020204" pitchFamily="34" charset="0"/>
            </a:endParaRPr>
          </a:p>
        </p:txBody>
      </p:sp>
    </p:spTree>
    <p:extLst>
      <p:ext uri="{BB962C8B-B14F-4D97-AF65-F5344CB8AC3E}">
        <p14:creationId xmlns:p14="http://schemas.microsoft.com/office/powerpoint/2010/main" val="3412441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p:txBody>
          <a:bodyPr>
            <a:normAutofit/>
          </a:bodyPr>
          <a:lstStyle/>
          <a:p>
            <a:pPr algn="just"/>
            <a:r>
              <a:rPr lang="en-GB" sz="2400" b="1" dirty="0">
                <a:solidFill>
                  <a:srgbClr val="000000"/>
                </a:solidFill>
                <a:latin typeface="Century Gothic" panose="020B0502020202020204" pitchFamily="34" charset="0"/>
                <a:cs typeface="Calibri" panose="020F0502020204030204" pitchFamily="34" charset="0"/>
              </a:rPr>
              <a:t>ILO conventions dealing with the right to social security.</a:t>
            </a:r>
            <a:endParaRPr lang="en-US" sz="2400" dirty="0">
              <a:latin typeface="Century Gothic" panose="020B0502020202020204" pitchFamily="34" charset="0"/>
            </a:endParaRPr>
          </a:p>
          <a:p>
            <a:pPr marL="0" marR="0" indent="0">
              <a:lnSpc>
                <a:spcPct val="115000"/>
              </a:lnSpc>
              <a:spcBef>
                <a:spcPts val="0"/>
              </a:spcBef>
              <a:spcAft>
                <a:spcPts val="1000"/>
              </a:spcAft>
              <a:buNone/>
            </a:pPr>
            <a:r>
              <a:rPr lang="en-GB" sz="24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There are several general and specific ILO conventions dealing with the right to social security. The following conventions, for instance, deal with different aspects of social security including: </a:t>
            </a:r>
            <a:endParaRPr lang="en-US" sz="2400" dirty="0">
              <a:latin typeface="Century Gothic" panose="020B0502020202020204" pitchFamily="34" charset="0"/>
              <a:ea typeface="Times New Roman" panose="02020603050405020304" pitchFamily="18" charset="0"/>
              <a:cs typeface="Times New Roman" panose="02020603050405020304" pitchFamily="18" charset="0"/>
            </a:endParaRPr>
          </a:p>
          <a:p>
            <a:pPr lvl="0" algn="just">
              <a:buFont typeface="+mj-lt"/>
              <a:buAutoNum type="alphaLcParenBoth"/>
            </a:pPr>
            <a:r>
              <a:rPr lang="en-GB" sz="2400" dirty="0">
                <a:solidFill>
                  <a:srgbClr val="000000"/>
                </a:solidFill>
                <a:latin typeface="Century Gothic" panose="020B0502020202020204" pitchFamily="34" charset="0"/>
                <a:cs typeface="Calibri" panose="020F0502020204030204" pitchFamily="34" charset="0"/>
              </a:rPr>
              <a:t>Convention 128 - Invalidity, Old Age and Survivors’ Benefits Convention 1967; </a:t>
            </a:r>
            <a:endParaRPr lang="en-US" sz="2400" dirty="0">
              <a:latin typeface="Century Gothic" panose="020B0502020202020204" pitchFamily="34" charset="0"/>
            </a:endParaRPr>
          </a:p>
          <a:p>
            <a:pPr lvl="0" algn="just">
              <a:buFont typeface="+mj-lt"/>
              <a:buAutoNum type="alphaLcParenBoth"/>
            </a:pPr>
            <a:r>
              <a:rPr lang="en-GB" sz="2400" dirty="0">
                <a:solidFill>
                  <a:srgbClr val="000000"/>
                </a:solidFill>
                <a:latin typeface="Century Gothic" panose="020B0502020202020204" pitchFamily="34" charset="0"/>
                <a:cs typeface="Calibri" panose="020F0502020204030204" pitchFamily="34" charset="0"/>
              </a:rPr>
              <a:t>Convention 168 - Employment Promotion and Protection Against Unemployment Convention 1988; </a:t>
            </a:r>
            <a:endParaRPr lang="en-US" sz="2400" dirty="0">
              <a:latin typeface="Century Gothic" panose="020B0502020202020204" pitchFamily="34" charset="0"/>
            </a:endParaRPr>
          </a:p>
          <a:p>
            <a:pPr lvl="0" algn="just">
              <a:buFont typeface="+mj-lt"/>
              <a:buAutoNum type="alphaLcParenBoth"/>
            </a:pPr>
            <a:r>
              <a:rPr lang="en-GB" sz="2400" dirty="0">
                <a:solidFill>
                  <a:srgbClr val="000000"/>
                </a:solidFill>
                <a:latin typeface="Century Gothic" panose="020B0502020202020204" pitchFamily="34" charset="0"/>
                <a:cs typeface="Calibri" panose="020F0502020204030204" pitchFamily="34" charset="0"/>
              </a:rPr>
              <a:t>Convention 118 - Equality of Treatment (Social Security) 1962; and </a:t>
            </a:r>
            <a:endParaRPr lang="en-US" sz="2400" dirty="0">
              <a:latin typeface="Century Gothic" panose="020B0502020202020204" pitchFamily="34" charset="0"/>
            </a:endParaRPr>
          </a:p>
          <a:p>
            <a:endParaRPr lang="en-US" sz="2400" dirty="0">
              <a:latin typeface="Century Gothic" panose="020B0502020202020204" pitchFamily="34" charset="0"/>
            </a:endParaRPr>
          </a:p>
        </p:txBody>
      </p:sp>
    </p:spTree>
    <p:extLst>
      <p:ext uri="{BB962C8B-B14F-4D97-AF65-F5344CB8AC3E}">
        <p14:creationId xmlns:p14="http://schemas.microsoft.com/office/powerpoint/2010/main" val="1499195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Century Gothic" panose="020B0502020202020204" pitchFamily="34" charset="0"/>
              </a:rPr>
              <a:t>CONTD</a:t>
            </a:r>
            <a:endParaRPr lang="en-US" sz="3200" b="1" dirty="0">
              <a:latin typeface="Century Gothic" panose="020B0502020202020204" pitchFamily="34" charset="0"/>
            </a:endParaRPr>
          </a:p>
        </p:txBody>
      </p:sp>
      <p:sp>
        <p:nvSpPr>
          <p:cNvPr id="3" name="Content Placeholder 2"/>
          <p:cNvSpPr>
            <a:spLocks noGrp="1"/>
          </p:cNvSpPr>
          <p:nvPr>
            <p:ph idx="1"/>
          </p:nvPr>
        </p:nvSpPr>
        <p:spPr/>
        <p:txBody>
          <a:bodyPr>
            <a:noAutofit/>
          </a:bodyPr>
          <a:lstStyle/>
          <a:p>
            <a:pPr algn="just"/>
            <a:r>
              <a:rPr lang="en-US" sz="2000" b="1" dirty="0">
                <a:solidFill>
                  <a:srgbClr val="000000"/>
                </a:solidFill>
                <a:latin typeface="Century Gothic" panose="020B0502020202020204" pitchFamily="34" charset="0"/>
                <a:cs typeface="Calibri" panose="020F0502020204030204" pitchFamily="34" charset="0"/>
              </a:rPr>
              <a:t>United Nations Principles for Older Persons 1991</a:t>
            </a:r>
            <a:endParaRPr lang="en-US" sz="2000" dirty="0">
              <a:latin typeface="Century Gothic" panose="020B0502020202020204" pitchFamily="34" charset="0"/>
            </a:endParaRPr>
          </a:p>
          <a:p>
            <a:pPr marL="0" marR="0">
              <a:lnSpc>
                <a:spcPct val="115000"/>
              </a:lnSpc>
              <a:spcBef>
                <a:spcPts val="0"/>
              </a:spcBef>
              <a:spcAft>
                <a:spcPts val="1000"/>
              </a:spcAft>
            </a:pP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The </a:t>
            </a:r>
            <a:r>
              <a:rPr lang="en-US" sz="2000" kern="1800" dirty="0">
                <a:latin typeface="Century Gothic" panose="020B0502020202020204" pitchFamily="34" charset="0"/>
                <a:ea typeface="Times New Roman" panose="02020603050405020304" pitchFamily="18" charset="0"/>
                <a:cs typeface="Calibri" panose="020F0502020204030204" pitchFamily="34" charset="0"/>
              </a:rPr>
              <a:t>Principles</a:t>
            </a: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were adopted by General Assembly resolution 46/91 of 16 December 1991. In these Principles, the UN General Assembly encourages Governments to incorporate the following principles into their national programmes whenever possible: </a:t>
            </a:r>
            <a:r>
              <a:rPr lang="en-US" sz="2000" b="1" i="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Independence</a:t>
            </a: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t>
            </a:r>
            <a:r>
              <a:rPr lang="en-US" sz="2000" b="1" i="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Participation</a:t>
            </a: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a:t>
            </a:r>
            <a:r>
              <a:rPr lang="en-US" sz="2000" b="1" i="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and Care</a:t>
            </a: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t>
            </a:r>
            <a:r>
              <a:rPr lang="en-US" sz="2000" b="1" i="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Self-fulfillment</a:t>
            </a: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a:t>
            </a:r>
            <a:r>
              <a:rPr lang="en-US" sz="2000" b="1" i="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Dignity.</a:t>
            </a:r>
            <a:endParaRPr lang="en-US" sz="2000" dirty="0">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1000"/>
              </a:spcAft>
            </a:pP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Uganda has </a:t>
            </a:r>
            <a:r>
              <a:rPr lang="en-US" sz="2000" b="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not yet ratified the </a:t>
            </a:r>
            <a:r>
              <a:rPr lang="en-GB" sz="2000" b="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Social Security (Minimum Standards)</a:t>
            </a:r>
            <a:r>
              <a:rPr lang="en-US" sz="2000" b="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Convention </a:t>
            </a: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No. 102, </a:t>
            </a:r>
            <a:r>
              <a:rPr lang="en-GB"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related conventions such as those on employment injury benefits (No. 121), invalidity, old age and survivors (No. 128), employment and protection against unemployment (No. 168) </a:t>
            </a: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 </a:t>
            </a:r>
            <a:r>
              <a:rPr lang="en-US" sz="2000" u="sng" dirty="0">
                <a:solidFill>
                  <a:srgbClr val="000000"/>
                </a:solidFill>
                <a:latin typeface="Century Gothic" panose="020B0502020202020204" pitchFamily="34" charset="0"/>
                <a:ea typeface="Times New Roman" panose="02020603050405020304" pitchFamily="18" charset="0"/>
                <a:cs typeface="Calibri" panose="020F0502020204030204" pitchFamily="34" charset="0"/>
                <a:hlinkClick r:id="rId2"/>
              </a:rPr>
              <a:t>www.ilo.org</a:t>
            </a: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 and has also not yet ratified the </a:t>
            </a:r>
            <a:r>
              <a:rPr lang="en-US" sz="2000" b="1"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United Nations Principles for Older Persons 1991, </a:t>
            </a:r>
            <a:r>
              <a:rPr lang="en-US" sz="2000" dirty="0">
                <a:solidFill>
                  <a:srgbClr val="000000"/>
                </a:solidFill>
                <a:latin typeface="Century Gothic" panose="020B0502020202020204" pitchFamily="34" charset="0"/>
                <a:ea typeface="Times New Roman" panose="02020603050405020304" pitchFamily="18" charset="0"/>
                <a:cs typeface="Calibri" panose="020F0502020204030204" pitchFamily="34" charset="0"/>
              </a:rPr>
              <a:t>some of the social security principles in these Conventions are embedded in a number of Uganda’s policy and legal </a:t>
            </a:r>
            <a:r>
              <a:rPr lang="en-US" sz="2000" dirty="0" smtClean="0">
                <a:solidFill>
                  <a:srgbClr val="000000"/>
                </a:solidFill>
                <a:latin typeface="Century Gothic" panose="020B0502020202020204" pitchFamily="34" charset="0"/>
                <a:ea typeface="Times New Roman" panose="02020603050405020304" pitchFamily="18" charset="0"/>
                <a:cs typeface="Calibri" panose="020F0502020204030204" pitchFamily="34" charset="0"/>
              </a:rPr>
              <a:t>instruments. </a:t>
            </a:r>
            <a:endParaRPr lang="en-US" sz="2000" dirty="0">
              <a:latin typeface="Century Gothic" panose="020B0502020202020204" pitchFamily="34" charset="0"/>
              <a:ea typeface="Times New Roman" panose="02020603050405020304" pitchFamily="18" charset="0"/>
              <a:cs typeface="Times New Roman" panose="02020603050405020304" pitchFamily="18" charset="0"/>
            </a:endParaRPr>
          </a:p>
          <a:p>
            <a:endParaRPr lang="en-US" sz="2000" dirty="0">
              <a:latin typeface="Century Gothic" panose="020B0502020202020204" pitchFamily="34" charset="0"/>
            </a:endParaRPr>
          </a:p>
        </p:txBody>
      </p:sp>
    </p:spTree>
    <p:extLst>
      <p:ext uri="{BB962C8B-B14F-4D97-AF65-F5344CB8AC3E}">
        <p14:creationId xmlns:p14="http://schemas.microsoft.com/office/powerpoint/2010/main" val="2595336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CONTD</a:t>
            </a:r>
            <a:endParaRPr lang="en-US" sz="3200" b="1" dirty="0"/>
          </a:p>
        </p:txBody>
      </p:sp>
      <p:sp>
        <p:nvSpPr>
          <p:cNvPr id="3" name="Content Placeholder 2"/>
          <p:cNvSpPr>
            <a:spLocks noGrp="1"/>
          </p:cNvSpPr>
          <p:nvPr>
            <p:ph idx="1"/>
          </p:nvPr>
        </p:nvSpPr>
        <p:spPr/>
        <p:txBody>
          <a:bodyPr>
            <a:noAutofit/>
          </a:bodyPr>
          <a:lstStyle/>
          <a:p>
            <a:pPr marL="0" marR="0">
              <a:lnSpc>
                <a:spcPct val="115000"/>
              </a:lnSpc>
              <a:spcBef>
                <a:spcPts val="0"/>
              </a:spcBef>
              <a:spcAft>
                <a:spcPts val="1000"/>
              </a:spcAft>
            </a:pPr>
            <a:r>
              <a:rPr lang="en-GB" sz="2400" b="1" dirty="0">
                <a:latin typeface="Century Gothic" panose="020B0502020202020204" pitchFamily="34" charset="0"/>
                <a:ea typeface="Times New Roman" panose="02020603050405020304" pitchFamily="18" charset="0"/>
                <a:cs typeface="Times New Roman" panose="02020603050405020304" pitchFamily="18" charset="0"/>
              </a:rPr>
              <a:t>Regional</a:t>
            </a:r>
            <a:r>
              <a:rPr lang="en-GB" sz="2400" dirty="0">
                <a:latin typeface="Century Gothic" panose="020B0502020202020204" pitchFamily="34" charset="0"/>
                <a:ea typeface="Times New Roman" panose="02020603050405020304" pitchFamily="18" charset="0"/>
                <a:cs typeface="Times New Roman" panose="02020603050405020304" pitchFamily="18" charset="0"/>
              </a:rPr>
              <a:t> </a:t>
            </a:r>
            <a:endParaRPr lang="en-US" sz="2400" dirty="0" smtClean="0">
              <a:latin typeface="Century Gothic" panose="020B0502020202020204" pitchFamily="34" charset="0"/>
              <a:ea typeface="Times New Roman" panose="02020603050405020304" pitchFamily="18" charset="0"/>
              <a:cs typeface="Times New Roman" panose="02020603050405020304" pitchFamily="18" charset="0"/>
            </a:endParaRPr>
          </a:p>
          <a:p>
            <a:pPr marL="0" marR="0" indent="0">
              <a:lnSpc>
                <a:spcPct val="115000"/>
              </a:lnSpc>
              <a:spcBef>
                <a:spcPts val="0"/>
              </a:spcBef>
              <a:spcAft>
                <a:spcPts val="1000"/>
              </a:spcAft>
              <a:buNone/>
            </a:pPr>
            <a:r>
              <a:rPr lang="en-GB" sz="2000" b="1" dirty="0" smtClean="0">
                <a:latin typeface="Century Gothic" panose="020B0502020202020204" pitchFamily="34" charset="0"/>
                <a:ea typeface="Batang"/>
                <a:cs typeface="Calibri" panose="020F0502020204030204" pitchFamily="34" charset="0"/>
              </a:rPr>
              <a:t>The </a:t>
            </a:r>
            <a:r>
              <a:rPr lang="en-GB" sz="2000" b="1" dirty="0">
                <a:latin typeface="Century Gothic" panose="020B0502020202020204" pitchFamily="34" charset="0"/>
                <a:ea typeface="Batang"/>
                <a:cs typeface="Calibri" panose="020F0502020204030204" pitchFamily="34" charset="0"/>
              </a:rPr>
              <a:t>African Union adopted a Protocol to the African Charter on Human and Peoples’ Rights on the Rights of Older Persons in Africa</a:t>
            </a:r>
            <a:r>
              <a:rPr lang="en-GB" sz="2000" dirty="0" smtClean="0">
                <a:latin typeface="Century Gothic" panose="020B0502020202020204" pitchFamily="34" charset="0"/>
                <a:ea typeface="Batang"/>
                <a:cs typeface="Calibri" panose="020F0502020204030204" pitchFamily="34" charset="0"/>
              </a:rPr>
              <a:t>.</a:t>
            </a:r>
          </a:p>
          <a:p>
            <a:pPr marL="0" marR="0" indent="0">
              <a:lnSpc>
                <a:spcPct val="115000"/>
              </a:lnSpc>
              <a:spcBef>
                <a:spcPts val="0"/>
              </a:spcBef>
              <a:spcAft>
                <a:spcPts val="1000"/>
              </a:spcAft>
              <a:buNone/>
            </a:pPr>
            <a:r>
              <a:rPr lang="en-GB" sz="2000" dirty="0" smtClean="0">
                <a:latin typeface="Century Gothic" panose="020B0502020202020204" pitchFamily="34" charset="0"/>
                <a:ea typeface="Batang"/>
                <a:cs typeface="Calibri" panose="020F0502020204030204" pitchFamily="34" charset="0"/>
              </a:rPr>
              <a:t>Uganda </a:t>
            </a:r>
            <a:r>
              <a:rPr lang="en-GB" sz="2000" dirty="0">
                <a:latin typeface="Century Gothic" panose="020B0502020202020204" pitchFamily="34" charset="0"/>
                <a:ea typeface="Batang"/>
                <a:cs typeface="Calibri" panose="020F0502020204030204" pitchFamily="34" charset="0"/>
              </a:rPr>
              <a:t>being a member of the African Union </a:t>
            </a:r>
            <a:r>
              <a:rPr lang="en-GB" sz="2000" b="1" dirty="0">
                <a:latin typeface="Century Gothic" panose="020B0502020202020204" pitchFamily="34" charset="0"/>
                <a:ea typeface="Batang"/>
                <a:cs typeface="Calibri" panose="020F0502020204030204" pitchFamily="34" charset="0"/>
              </a:rPr>
              <a:t>is expected to ratify </a:t>
            </a:r>
            <a:r>
              <a:rPr lang="en-GB" sz="2000" dirty="0">
                <a:latin typeface="Century Gothic" panose="020B0502020202020204" pitchFamily="34" charset="0"/>
                <a:ea typeface="Batang"/>
                <a:cs typeface="Calibri" panose="020F0502020204030204" pitchFamily="34" charset="0"/>
              </a:rPr>
              <a:t>and adopt the protocol. The process for the ratification of the Protocol has already begun.</a:t>
            </a:r>
            <a:endParaRPr lang="en-US" sz="2000" dirty="0">
              <a:latin typeface="Century Gothic" panose="020B0502020202020204" pitchFamily="34" charset="0"/>
              <a:ea typeface="Times New Roman" panose="02020603050405020304" pitchFamily="18" charset="0"/>
              <a:cs typeface="Times New Roman" panose="02020603050405020304" pitchFamily="18" charset="0"/>
            </a:endParaRPr>
          </a:p>
          <a:p>
            <a:pPr marL="0" indent="0">
              <a:buNone/>
            </a:pPr>
            <a:r>
              <a:rPr lang="en-GB" sz="2000" kern="1800" dirty="0">
                <a:solidFill>
                  <a:srgbClr val="000000"/>
                </a:solidFill>
                <a:latin typeface="Century Gothic" panose="020B0502020202020204" pitchFamily="34" charset="0"/>
                <a:ea typeface="Times New Roman" panose="02020603050405020304" pitchFamily="18" charset="0"/>
              </a:rPr>
              <a:t>The Protocol in one of its Preambles notes that the increase in the number and needs of older persons in Africa calls for African Governments to institute urgent measures aimed at addressing these needs such as access to regular incomes, equitable distribution of resources, employment opportunities; access to appropriate health services; access to basic social services such as food, water, clothing and shelter; access to good care and support from the family, the </a:t>
            </a:r>
            <a:r>
              <a:rPr lang="en-GB" sz="2000" kern="1800" dirty="0" smtClean="0">
                <a:solidFill>
                  <a:srgbClr val="000000"/>
                </a:solidFill>
                <a:latin typeface="Century Gothic" panose="020B0502020202020204" pitchFamily="34" charset="0"/>
                <a:ea typeface="Times New Roman" panose="02020603050405020304" pitchFamily="18" charset="0"/>
              </a:rPr>
              <a:t>state…….etc </a:t>
            </a:r>
            <a:endParaRPr lang="en-US" sz="2000" dirty="0">
              <a:latin typeface="Century Gothic" panose="020B0502020202020204" pitchFamily="34" charset="0"/>
            </a:endParaRPr>
          </a:p>
        </p:txBody>
      </p:sp>
    </p:spTree>
    <p:extLst>
      <p:ext uri="{BB962C8B-B14F-4D97-AF65-F5344CB8AC3E}">
        <p14:creationId xmlns:p14="http://schemas.microsoft.com/office/powerpoint/2010/main" val="1594191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3DEC53A-9DF1-4780-BE92-17E971B7A9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147</TotalTime>
  <Words>1864</Words>
  <Application>Microsoft Office PowerPoint</Application>
  <PresentationFormat>Custom</PresentationFormat>
  <Paragraphs>98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NATIONAL CONFERENCE FOR OLDER PERSONS</vt:lpstr>
      <vt:lpstr>PRESENTATION OUTLINE </vt:lpstr>
      <vt:lpstr>Introduction </vt:lpstr>
      <vt:lpstr>Definition </vt:lpstr>
      <vt:lpstr>Legal and Policy Frameworks</vt:lpstr>
      <vt:lpstr>CONTD</vt:lpstr>
      <vt:lpstr>CONTD</vt:lpstr>
      <vt:lpstr>CONTD</vt:lpstr>
      <vt:lpstr>CONTD</vt:lpstr>
      <vt:lpstr>CONTD </vt:lpstr>
      <vt:lpstr>CONTD</vt:lpstr>
      <vt:lpstr>CONTD</vt:lpstr>
      <vt:lpstr>Other related policies that address older peoples’ rights are summarized below</vt:lpstr>
      <vt:lpstr>CONTD</vt:lpstr>
      <vt:lpstr>CONTD</vt:lpstr>
      <vt:lpstr>CONTD</vt:lpstr>
      <vt:lpstr>LEGAL FRAMEWORK</vt:lpstr>
      <vt:lpstr>CONTD</vt:lpstr>
      <vt:lpstr>The Legal framework on Social Security and Pension in Uganda </vt:lpstr>
      <vt:lpstr>CONTD</vt:lpstr>
      <vt:lpstr>CONTD</vt:lpstr>
      <vt:lpstr>HOW FAR? </vt:lpstr>
      <vt:lpstr>CONTD</vt:lpstr>
      <vt:lpstr>PowerPoint Presentation</vt:lpstr>
      <vt:lpstr>WAY FORWARD</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PowerPoint</dc:title>
  <dc:creator>Windows User</dc:creator>
  <cp:lastModifiedBy>admin</cp:lastModifiedBy>
  <cp:revision>20</cp:revision>
  <cp:lastPrinted>2018-09-18T14:53:51Z</cp:lastPrinted>
  <dcterms:created xsi:type="dcterms:W3CDTF">2018-09-18T12:37:58Z</dcterms:created>
  <dcterms:modified xsi:type="dcterms:W3CDTF">2018-09-20T11:34:00Z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TC029239449991</vt:lpwstr>
  </property>
</Properties>
</file>