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1" r:id="rId2"/>
    <p:sldId id="256" r:id="rId3"/>
    <p:sldId id="270" r:id="rId4"/>
    <p:sldId id="274" r:id="rId5"/>
    <p:sldId id="271" r:id="rId6"/>
    <p:sldId id="272" r:id="rId7"/>
    <p:sldId id="309" r:id="rId8"/>
    <p:sldId id="260" r:id="rId9"/>
    <p:sldId id="258" r:id="rId10"/>
    <p:sldId id="305" r:id="rId11"/>
    <p:sldId id="306" r:id="rId12"/>
    <p:sldId id="307" r:id="rId13"/>
    <p:sldId id="308" r:id="rId14"/>
    <p:sldId id="310" r:id="rId15"/>
    <p:sldId id="299" r:id="rId16"/>
    <p:sldId id="300" r:id="rId17"/>
    <p:sldId id="301" r:id="rId18"/>
    <p:sldId id="302" r:id="rId19"/>
    <p:sldId id="265" r:id="rId20"/>
    <p:sldId id="264" r:id="rId21"/>
    <p:sldId id="262" r:id="rId22"/>
    <p:sldId id="295" r:id="rId23"/>
    <p:sldId id="267" r:id="rId24"/>
    <p:sldId id="296" r:id="rId25"/>
    <p:sldId id="303" r:id="rId26"/>
    <p:sldId id="263" r:id="rId27"/>
    <p:sldId id="29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GB" sz="1800" b="1" i="0" u="none" strike="noStrike" kern="1200" baseline="0">
                <a:solidFill>
                  <a:srgbClr val="000000"/>
                </a:solidFill>
                <a:latin typeface="Calibri"/>
              </a:defRPr>
            </a:pPr>
            <a:r>
              <a:rPr lang="en-GB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rPr>
              <a:t>Beneficiaries change in eating patterns</a:t>
            </a:r>
          </a:p>
        </c:rich>
      </c:tx>
      <c:overlay val="0"/>
      <c:spPr>
        <a:noFill/>
        <a:ln w="22229">
          <a:solidFill>
            <a:srgbClr val="0D0D0D">
              <a:alpha val="95000"/>
            </a:srgbClr>
          </a:solidFill>
          <a:prstDash val="solid"/>
          <a:round/>
        </a:ln>
      </c:spPr>
    </c:title>
    <c:autoTitleDeleted val="0"/>
    <c:plotArea>
      <c:layout>
        <c:manualLayout>
          <c:xMode val="edge"/>
          <c:yMode val="edge"/>
          <c:x val="0.26975090333960855"/>
          <c:y val="0.20214060068838702"/>
          <c:w val="0.49090012928530175"/>
          <c:h val="0.79633426061263302"/>
        </c:manualLayout>
      </c:layout>
      <c:pieChart>
        <c:varyColors val="1"/>
        <c:ser>
          <c:idx val="0"/>
          <c:order val="0"/>
          <c:tx>
            <c:v>Series1</c:v>
          </c:tx>
          <c:dPt>
            <c:idx val="0"/>
            <c:bubble3D val="0"/>
            <c:spPr>
              <a:solidFill>
                <a:srgbClr val="4F81BD"/>
              </a:solidFill>
              <a:ln w="9528">
                <a:solidFill>
                  <a:srgbClr val="F9F9F9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C0504D"/>
              </a:solidFill>
              <a:ln w="9528">
                <a:solidFill>
                  <a:srgbClr val="F9F9F9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BBB59"/>
              </a:solidFill>
              <a:ln w="9528">
                <a:solidFill>
                  <a:srgbClr val="F9F9F9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8000"/>
                  </a:srgbClr>
                </a:outerShdw>
              </a:effectLst>
            </c:spPr>
          </c:dPt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GB" sz="18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Lit>
              <c:ptCount val="3"/>
              <c:pt idx="0">
                <c:v>Better quality food</c:v>
              </c:pt>
              <c:pt idx="1">
                <c:v>More frequent meals</c:v>
              </c:pt>
              <c:pt idx="2">
                <c:v>Bigger meals</c:v>
              </c:pt>
            </c:strLit>
          </c:cat>
          <c:val>
            <c:numLit>
              <c:formatCode>General</c:formatCode>
              <c:ptCount val="3"/>
              <c:pt idx="0">
                <c:v>27.054794520547947</c:v>
              </c:pt>
              <c:pt idx="1">
                <c:v>41.780821917808218</c:v>
              </c:pt>
              <c:pt idx="2">
                <c:v>31.164383561643838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>
      <a:solidFill>
        <a:srgbClr val="868686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GB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GB" sz="12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r>
              <a:rPr lang="en-GB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rPr>
              <a:t>Beneficiaries' Form of Saving</a:t>
            </a:r>
          </a:p>
        </c:rich>
      </c:tx>
      <c:layout>
        <c:manualLayout>
          <c:xMode val="edge"/>
          <c:yMode val="edge"/>
          <c:x val="0.30468986357870786"/>
          <c:y val="1.6064268777752216E-2"/>
        </c:manualLayout>
      </c:layout>
      <c:overlay val="0"/>
      <c:spPr>
        <a:noFill/>
        <a:ln w="9528">
          <a:solidFill>
            <a:srgbClr val="000000">
              <a:alpha val="64000"/>
            </a:srgbClr>
          </a:solidFill>
          <a:prstDash val="solid"/>
          <a:round/>
        </a:ln>
      </c:spPr>
    </c:title>
    <c:autoTitleDeleted val="0"/>
    <c:view3D>
      <c:rotX val="0"/>
      <c:rotY val="18"/>
      <c:rAngAx val="0"/>
      <c:perspective val="0"/>
    </c:view3D>
    <c:floor>
      <c:thickness val="0"/>
      <c:spPr>
        <a:noFill/>
        <a:ln w="9528">
          <a:solidFill>
            <a:srgbClr val="868686"/>
          </a:solidFill>
          <a:prstDash val="solid"/>
          <a:round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xMode val="edge"/>
          <c:yMode val="edge"/>
          <c:x val="1.600485735870652E-2"/>
          <c:y val="9.6772863702795475E-2"/>
          <c:w val="0.85517324404912498"/>
          <c:h val="0.88209615581534828"/>
        </c:manualLayout>
      </c:layout>
      <c:bar3DChart>
        <c:barDir val="bar"/>
        <c:grouping val="clustered"/>
        <c:varyColors val="0"/>
        <c:ser>
          <c:idx val="0"/>
          <c:order val="0"/>
          <c:tx>
            <c:v>Series1</c:v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5503624246838207E-2"/>
                  <c:y val="4.61374674926121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456886068992594E-2"/>
                  <c:y val="-2.3068733746306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557610918360236E-2"/>
                  <c:y val="2.3068733746306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3021745481029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402899397470565E-2"/>
                  <c:y val="2.3068733746306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852536972786745E-2"/>
                  <c:y val="4.6137467492612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GB" sz="2400" b="0" i="0" u="none" strike="noStrike" kern="1200" spc="-150" baseline="0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6"/>
              <c:pt idx="0">
                <c:v>Saving Money</c:v>
              </c:pt>
              <c:pt idx="1">
                <c:v>Buying Animals</c:v>
              </c:pt>
              <c:pt idx="2">
                <c:v>Cash Revolving Gp</c:v>
              </c:pt>
              <c:pt idx="3">
                <c:v>SACCO</c:v>
              </c:pt>
              <c:pt idx="4">
                <c:v>Bank</c:v>
              </c:pt>
              <c:pt idx="5">
                <c:v>Others</c:v>
              </c:pt>
            </c:strLit>
          </c:cat>
          <c:val>
            <c:numLit>
              <c:formatCode>General</c:formatCode>
              <c:ptCount val="6"/>
              <c:pt idx="0">
                <c:v>52</c:v>
              </c:pt>
              <c:pt idx="1">
                <c:v>82</c:v>
              </c:pt>
              <c:pt idx="2">
                <c:v>46</c:v>
              </c:pt>
              <c:pt idx="3">
                <c:v>16</c:v>
              </c:pt>
              <c:pt idx="4">
                <c:v>1</c:v>
              </c:pt>
              <c:pt idx="5">
                <c:v>39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58051200"/>
        <c:axId val="58049664"/>
        <c:axId val="0"/>
      </c:bar3DChart>
      <c:valAx>
        <c:axId val="58049664"/>
        <c:scaling>
          <c:orientation val="minMax"/>
          <c:max val="100"/>
        </c:scaling>
        <c:delete val="0"/>
        <c:axPos val="b"/>
        <c:majorGridlines>
          <c:spPr>
            <a:ln w="9528">
              <a:solidFill>
                <a:srgbClr val="868686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GB"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58051200"/>
        <c:crosses val="autoZero"/>
        <c:crossBetween val="between"/>
      </c:valAx>
      <c:catAx>
        <c:axId val="580512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GB" sz="16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5804966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>
      <a:solidFill>
        <a:srgbClr val="868686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GB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C8CA2-7BEB-49B8-9EF4-C0726FC10A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014CC3E-9016-4223-B8FC-2E36FBA5EDA1}">
      <dgm:prSet phldrT="[Text]" custT="1"/>
      <dgm:spPr/>
      <dgm:t>
        <a:bodyPr/>
        <a:lstStyle/>
        <a:p>
          <a:r>
            <a:rPr lang="en-GB" sz="1600" b="1" dirty="0" smtClean="0"/>
            <a:t>Social Protection Secretariat </a:t>
          </a:r>
          <a:r>
            <a:rPr lang="en-GB" sz="1600" dirty="0" smtClean="0"/>
            <a:t>manages day-to-day operations</a:t>
          </a:r>
        </a:p>
        <a:p>
          <a:endParaRPr lang="en-GB" sz="1200" dirty="0"/>
        </a:p>
      </dgm:t>
    </dgm:pt>
    <dgm:pt modelId="{DCA4B8C8-65CF-499A-874A-E89CD7003999}" type="parTrans" cxnId="{566D49B8-9323-4F1B-96D6-63750506F557}">
      <dgm:prSet/>
      <dgm:spPr/>
      <dgm:t>
        <a:bodyPr/>
        <a:lstStyle/>
        <a:p>
          <a:endParaRPr lang="en-GB"/>
        </a:p>
      </dgm:t>
    </dgm:pt>
    <dgm:pt modelId="{2B02548C-1FAC-483B-9704-A6DE3C722584}" type="sibTrans" cxnId="{566D49B8-9323-4F1B-96D6-63750506F557}">
      <dgm:prSet/>
      <dgm:spPr/>
      <dgm:t>
        <a:bodyPr/>
        <a:lstStyle/>
        <a:p>
          <a:endParaRPr lang="en-GB"/>
        </a:p>
      </dgm:t>
    </dgm:pt>
    <dgm:pt modelId="{24C6B664-806D-4C33-A9A0-E618B20426FB}" type="asst">
      <dgm:prSet phldrT="[Text]"/>
      <dgm:spPr/>
      <dgm:t>
        <a:bodyPr/>
        <a:lstStyle/>
        <a:p>
          <a:r>
            <a:rPr lang="en-GB" b="1" dirty="0" smtClean="0"/>
            <a:t>15 District SAGE offices  under </a:t>
          </a:r>
          <a:r>
            <a:rPr lang="en-GB" dirty="0" smtClean="0"/>
            <a:t>Community Development department up to sub-county level</a:t>
          </a:r>
          <a:endParaRPr lang="en-GB" dirty="0"/>
        </a:p>
      </dgm:t>
    </dgm:pt>
    <dgm:pt modelId="{8328AA74-754E-4117-B794-BFF8D5FC8FE3}" type="parTrans" cxnId="{56366A97-3DFB-4540-830D-7BD024FB8BFF}">
      <dgm:prSet/>
      <dgm:spPr/>
      <dgm:t>
        <a:bodyPr/>
        <a:lstStyle/>
        <a:p>
          <a:endParaRPr lang="en-GB"/>
        </a:p>
      </dgm:t>
    </dgm:pt>
    <dgm:pt modelId="{DBFDBE32-9C04-4AC3-B043-12EBEC0AF7DF}" type="sibTrans" cxnId="{56366A97-3DFB-4540-830D-7BD024FB8BFF}">
      <dgm:prSet/>
      <dgm:spPr/>
      <dgm:t>
        <a:bodyPr/>
        <a:lstStyle/>
        <a:p>
          <a:endParaRPr lang="en-GB"/>
        </a:p>
      </dgm:t>
    </dgm:pt>
    <dgm:pt modelId="{316F3783-5C9C-45D4-94BC-65E587E24BF2}">
      <dgm:prSet custT="1"/>
      <dgm:spPr/>
      <dgm:t>
        <a:bodyPr/>
        <a:lstStyle/>
        <a:p>
          <a:r>
            <a:rPr lang="en-GB" sz="1600" dirty="0" smtClean="0"/>
            <a:t>Directorate of Social Protection</a:t>
          </a:r>
          <a:endParaRPr lang="en-GB" sz="1600" dirty="0"/>
        </a:p>
      </dgm:t>
    </dgm:pt>
    <dgm:pt modelId="{C00E0640-52F5-42F6-856C-20DE2DB93CC1}" type="parTrans" cxnId="{B9EAF0DB-86FF-4DC4-8324-6FBB90012E59}">
      <dgm:prSet/>
      <dgm:spPr/>
      <dgm:t>
        <a:bodyPr/>
        <a:lstStyle/>
        <a:p>
          <a:endParaRPr lang="en-GB"/>
        </a:p>
      </dgm:t>
    </dgm:pt>
    <dgm:pt modelId="{71A52818-4C98-4E37-8C05-5A73C6C17876}" type="sibTrans" cxnId="{B9EAF0DB-86FF-4DC4-8324-6FBB90012E59}">
      <dgm:prSet/>
      <dgm:spPr/>
      <dgm:t>
        <a:bodyPr/>
        <a:lstStyle/>
        <a:p>
          <a:endParaRPr lang="en-GB"/>
        </a:p>
      </dgm:t>
    </dgm:pt>
    <dgm:pt modelId="{65957AAB-69DC-47C7-834D-EF76737E414A}" type="pres">
      <dgm:prSet presAssocID="{5ABC8CA2-7BEB-49B8-9EF4-C0726FC10A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F709132-1045-47A7-8832-5FF43EA279A6}" type="pres">
      <dgm:prSet presAssocID="{316F3783-5C9C-45D4-94BC-65E587E24BF2}" presName="hierRoot1" presStyleCnt="0"/>
      <dgm:spPr/>
    </dgm:pt>
    <dgm:pt modelId="{C66D0D6C-7DC9-4A80-92A6-A34946DC69EB}" type="pres">
      <dgm:prSet presAssocID="{316F3783-5C9C-45D4-94BC-65E587E24BF2}" presName="composite" presStyleCnt="0"/>
      <dgm:spPr/>
    </dgm:pt>
    <dgm:pt modelId="{3908B659-CD59-4044-8295-9CBA91A701AD}" type="pres">
      <dgm:prSet presAssocID="{316F3783-5C9C-45D4-94BC-65E587E24BF2}" presName="background" presStyleLbl="node0" presStyleIdx="0" presStyleCnt="1"/>
      <dgm:spPr/>
    </dgm:pt>
    <dgm:pt modelId="{E4B043D0-56FA-400B-9C63-E737A38D8FF6}" type="pres">
      <dgm:prSet presAssocID="{316F3783-5C9C-45D4-94BC-65E587E24BF2}" presName="text" presStyleLbl="fgAcc0" presStyleIdx="0" presStyleCnt="1" custScaleX="113453" custScaleY="907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8282F7A-5DE0-4A60-9A3A-011FDEF89CBA}" type="pres">
      <dgm:prSet presAssocID="{316F3783-5C9C-45D4-94BC-65E587E24BF2}" presName="hierChild2" presStyleCnt="0"/>
      <dgm:spPr/>
    </dgm:pt>
    <dgm:pt modelId="{2AE3FA3A-40B4-41C7-B6E1-E9ECD57A933E}" type="pres">
      <dgm:prSet presAssocID="{DCA4B8C8-65CF-499A-874A-E89CD7003999}" presName="Name10" presStyleLbl="parChTrans1D2" presStyleIdx="0" presStyleCnt="1"/>
      <dgm:spPr/>
      <dgm:t>
        <a:bodyPr/>
        <a:lstStyle/>
        <a:p>
          <a:endParaRPr lang="en-GB"/>
        </a:p>
      </dgm:t>
    </dgm:pt>
    <dgm:pt modelId="{2DC34304-CFF3-4117-8503-8025FCF1BF1A}" type="pres">
      <dgm:prSet presAssocID="{8014CC3E-9016-4223-B8FC-2E36FBA5EDA1}" presName="hierRoot2" presStyleCnt="0"/>
      <dgm:spPr/>
    </dgm:pt>
    <dgm:pt modelId="{E7D47A6E-42AD-4BA6-A004-A3F1C86CA630}" type="pres">
      <dgm:prSet presAssocID="{8014CC3E-9016-4223-B8FC-2E36FBA5EDA1}" presName="composite2" presStyleCnt="0"/>
      <dgm:spPr/>
    </dgm:pt>
    <dgm:pt modelId="{2B7ABA77-8CFC-4335-AD59-0E8D539BDD51}" type="pres">
      <dgm:prSet presAssocID="{8014CC3E-9016-4223-B8FC-2E36FBA5EDA1}" presName="background2" presStyleLbl="node2" presStyleIdx="0" presStyleCnt="1"/>
      <dgm:spPr/>
    </dgm:pt>
    <dgm:pt modelId="{41D6A479-BD25-4C7C-8BEC-3879886BC9CF}" type="pres">
      <dgm:prSet presAssocID="{8014CC3E-9016-4223-B8FC-2E36FBA5EDA1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C9D9EFD-4111-470C-9F7D-9BB984B86FD9}" type="pres">
      <dgm:prSet presAssocID="{8014CC3E-9016-4223-B8FC-2E36FBA5EDA1}" presName="hierChild3" presStyleCnt="0"/>
      <dgm:spPr/>
    </dgm:pt>
    <dgm:pt modelId="{E7016FD2-910F-4094-8ABF-292F2D186E93}" type="pres">
      <dgm:prSet presAssocID="{8328AA74-754E-4117-B794-BFF8D5FC8FE3}" presName="Name17" presStyleLbl="parChTrans1D3" presStyleIdx="0" presStyleCnt="1"/>
      <dgm:spPr/>
      <dgm:t>
        <a:bodyPr/>
        <a:lstStyle/>
        <a:p>
          <a:endParaRPr lang="en-GB"/>
        </a:p>
      </dgm:t>
    </dgm:pt>
    <dgm:pt modelId="{8429A868-B165-470D-932B-84801C72DF58}" type="pres">
      <dgm:prSet presAssocID="{24C6B664-806D-4C33-A9A0-E618B20426FB}" presName="hierRoot3" presStyleCnt="0"/>
      <dgm:spPr/>
    </dgm:pt>
    <dgm:pt modelId="{D4BBBEB5-7330-4341-A1CB-2875F8896BCB}" type="pres">
      <dgm:prSet presAssocID="{24C6B664-806D-4C33-A9A0-E618B20426FB}" presName="composite3" presStyleCnt="0"/>
      <dgm:spPr/>
    </dgm:pt>
    <dgm:pt modelId="{EDBEE4E2-4AF4-400C-A381-6A503412BAF3}" type="pres">
      <dgm:prSet presAssocID="{24C6B664-806D-4C33-A9A0-E618B20426FB}" presName="background3" presStyleLbl="asst2" presStyleIdx="0" presStyleCnt="1"/>
      <dgm:spPr/>
    </dgm:pt>
    <dgm:pt modelId="{B7074FEB-5F6C-45DC-BC4B-ECB27E7A4D80}" type="pres">
      <dgm:prSet presAssocID="{24C6B664-806D-4C33-A9A0-E618B20426FB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958ED0C-EFF1-481B-89F2-828CF7B786DE}" type="pres">
      <dgm:prSet presAssocID="{24C6B664-806D-4C33-A9A0-E618B20426FB}" presName="hierChild4" presStyleCnt="0"/>
      <dgm:spPr/>
    </dgm:pt>
  </dgm:ptLst>
  <dgm:cxnLst>
    <dgm:cxn modelId="{566D49B8-9323-4F1B-96D6-63750506F557}" srcId="{316F3783-5C9C-45D4-94BC-65E587E24BF2}" destId="{8014CC3E-9016-4223-B8FC-2E36FBA5EDA1}" srcOrd="0" destOrd="0" parTransId="{DCA4B8C8-65CF-499A-874A-E89CD7003999}" sibTransId="{2B02548C-1FAC-483B-9704-A6DE3C722584}"/>
    <dgm:cxn modelId="{7A276EB9-C0B2-46F8-A311-D2F828AEC3F2}" type="presOf" srcId="{8014CC3E-9016-4223-B8FC-2E36FBA5EDA1}" destId="{41D6A479-BD25-4C7C-8BEC-3879886BC9CF}" srcOrd="0" destOrd="0" presId="urn:microsoft.com/office/officeart/2005/8/layout/hierarchy1"/>
    <dgm:cxn modelId="{A9FFE3ED-E437-48E9-A297-A8BC978DD43F}" type="presOf" srcId="{5ABC8CA2-7BEB-49B8-9EF4-C0726FC10A4A}" destId="{65957AAB-69DC-47C7-834D-EF76737E414A}" srcOrd="0" destOrd="0" presId="urn:microsoft.com/office/officeart/2005/8/layout/hierarchy1"/>
    <dgm:cxn modelId="{6619D2C9-B2D3-4B8F-B36F-8DDE766D4071}" type="presOf" srcId="{24C6B664-806D-4C33-A9A0-E618B20426FB}" destId="{B7074FEB-5F6C-45DC-BC4B-ECB27E7A4D80}" srcOrd="0" destOrd="0" presId="urn:microsoft.com/office/officeart/2005/8/layout/hierarchy1"/>
    <dgm:cxn modelId="{FF33CCC0-9CBC-4AF9-B60B-814D8BE9AAC5}" type="presOf" srcId="{316F3783-5C9C-45D4-94BC-65E587E24BF2}" destId="{E4B043D0-56FA-400B-9C63-E737A38D8FF6}" srcOrd="0" destOrd="0" presId="urn:microsoft.com/office/officeart/2005/8/layout/hierarchy1"/>
    <dgm:cxn modelId="{B9EAF0DB-86FF-4DC4-8324-6FBB90012E59}" srcId="{5ABC8CA2-7BEB-49B8-9EF4-C0726FC10A4A}" destId="{316F3783-5C9C-45D4-94BC-65E587E24BF2}" srcOrd="0" destOrd="0" parTransId="{C00E0640-52F5-42F6-856C-20DE2DB93CC1}" sibTransId="{71A52818-4C98-4E37-8C05-5A73C6C17876}"/>
    <dgm:cxn modelId="{596BEBD3-44C4-46C8-B629-7B97416A11D8}" type="presOf" srcId="{8328AA74-754E-4117-B794-BFF8D5FC8FE3}" destId="{E7016FD2-910F-4094-8ABF-292F2D186E93}" srcOrd="0" destOrd="0" presId="urn:microsoft.com/office/officeart/2005/8/layout/hierarchy1"/>
    <dgm:cxn modelId="{56366A97-3DFB-4540-830D-7BD024FB8BFF}" srcId="{8014CC3E-9016-4223-B8FC-2E36FBA5EDA1}" destId="{24C6B664-806D-4C33-A9A0-E618B20426FB}" srcOrd="0" destOrd="0" parTransId="{8328AA74-754E-4117-B794-BFF8D5FC8FE3}" sibTransId="{DBFDBE32-9C04-4AC3-B043-12EBEC0AF7DF}"/>
    <dgm:cxn modelId="{0DFDC3D4-89C9-4421-9300-1794C750F905}" type="presOf" srcId="{DCA4B8C8-65CF-499A-874A-E89CD7003999}" destId="{2AE3FA3A-40B4-41C7-B6E1-E9ECD57A933E}" srcOrd="0" destOrd="0" presId="urn:microsoft.com/office/officeart/2005/8/layout/hierarchy1"/>
    <dgm:cxn modelId="{7E2469C2-7C86-4323-B765-21B4D52FF5C1}" type="presParOf" srcId="{65957AAB-69DC-47C7-834D-EF76737E414A}" destId="{AF709132-1045-47A7-8832-5FF43EA279A6}" srcOrd="0" destOrd="0" presId="urn:microsoft.com/office/officeart/2005/8/layout/hierarchy1"/>
    <dgm:cxn modelId="{D8A4F470-C5E4-428E-85C0-AD893907CC1B}" type="presParOf" srcId="{AF709132-1045-47A7-8832-5FF43EA279A6}" destId="{C66D0D6C-7DC9-4A80-92A6-A34946DC69EB}" srcOrd="0" destOrd="0" presId="urn:microsoft.com/office/officeart/2005/8/layout/hierarchy1"/>
    <dgm:cxn modelId="{3088ED48-D6BB-476B-9520-9C7066C70FD8}" type="presParOf" srcId="{C66D0D6C-7DC9-4A80-92A6-A34946DC69EB}" destId="{3908B659-CD59-4044-8295-9CBA91A701AD}" srcOrd="0" destOrd="0" presId="urn:microsoft.com/office/officeart/2005/8/layout/hierarchy1"/>
    <dgm:cxn modelId="{76BB1688-4D88-4AA9-AA15-FC6AE2A4F1F8}" type="presParOf" srcId="{C66D0D6C-7DC9-4A80-92A6-A34946DC69EB}" destId="{E4B043D0-56FA-400B-9C63-E737A38D8FF6}" srcOrd="1" destOrd="0" presId="urn:microsoft.com/office/officeart/2005/8/layout/hierarchy1"/>
    <dgm:cxn modelId="{57E68784-24B5-4EC3-9FAE-EC26D4D5CD59}" type="presParOf" srcId="{AF709132-1045-47A7-8832-5FF43EA279A6}" destId="{98282F7A-5DE0-4A60-9A3A-011FDEF89CBA}" srcOrd="1" destOrd="0" presId="urn:microsoft.com/office/officeart/2005/8/layout/hierarchy1"/>
    <dgm:cxn modelId="{1CD8E362-A59E-4627-8A0C-C6A4FD8149EE}" type="presParOf" srcId="{98282F7A-5DE0-4A60-9A3A-011FDEF89CBA}" destId="{2AE3FA3A-40B4-41C7-B6E1-E9ECD57A933E}" srcOrd="0" destOrd="0" presId="urn:microsoft.com/office/officeart/2005/8/layout/hierarchy1"/>
    <dgm:cxn modelId="{CA109EC5-6046-479A-8B77-2781E1C7DF5B}" type="presParOf" srcId="{98282F7A-5DE0-4A60-9A3A-011FDEF89CBA}" destId="{2DC34304-CFF3-4117-8503-8025FCF1BF1A}" srcOrd="1" destOrd="0" presId="urn:microsoft.com/office/officeart/2005/8/layout/hierarchy1"/>
    <dgm:cxn modelId="{27C5FF23-722D-4A04-B88D-6E220F66531A}" type="presParOf" srcId="{2DC34304-CFF3-4117-8503-8025FCF1BF1A}" destId="{E7D47A6E-42AD-4BA6-A004-A3F1C86CA630}" srcOrd="0" destOrd="0" presId="urn:microsoft.com/office/officeart/2005/8/layout/hierarchy1"/>
    <dgm:cxn modelId="{26210A0C-73E7-49B6-9D02-E08983D0601D}" type="presParOf" srcId="{E7D47A6E-42AD-4BA6-A004-A3F1C86CA630}" destId="{2B7ABA77-8CFC-4335-AD59-0E8D539BDD51}" srcOrd="0" destOrd="0" presId="urn:microsoft.com/office/officeart/2005/8/layout/hierarchy1"/>
    <dgm:cxn modelId="{35679458-6067-4AC4-82E4-D2AB9F1DBAC3}" type="presParOf" srcId="{E7D47A6E-42AD-4BA6-A004-A3F1C86CA630}" destId="{41D6A479-BD25-4C7C-8BEC-3879886BC9CF}" srcOrd="1" destOrd="0" presId="urn:microsoft.com/office/officeart/2005/8/layout/hierarchy1"/>
    <dgm:cxn modelId="{A78BD1AE-BEBD-4851-952C-9053527C59FB}" type="presParOf" srcId="{2DC34304-CFF3-4117-8503-8025FCF1BF1A}" destId="{5C9D9EFD-4111-470C-9F7D-9BB984B86FD9}" srcOrd="1" destOrd="0" presId="urn:microsoft.com/office/officeart/2005/8/layout/hierarchy1"/>
    <dgm:cxn modelId="{9A21AB60-8E4D-44C0-825A-B54FB927BC19}" type="presParOf" srcId="{5C9D9EFD-4111-470C-9F7D-9BB984B86FD9}" destId="{E7016FD2-910F-4094-8ABF-292F2D186E93}" srcOrd="0" destOrd="0" presId="urn:microsoft.com/office/officeart/2005/8/layout/hierarchy1"/>
    <dgm:cxn modelId="{4502F7EE-EA5B-4868-A3C5-940939A843DA}" type="presParOf" srcId="{5C9D9EFD-4111-470C-9F7D-9BB984B86FD9}" destId="{8429A868-B165-470D-932B-84801C72DF58}" srcOrd="1" destOrd="0" presId="urn:microsoft.com/office/officeart/2005/8/layout/hierarchy1"/>
    <dgm:cxn modelId="{50E7EAD6-11B2-411A-9653-AEA0752D4307}" type="presParOf" srcId="{8429A868-B165-470D-932B-84801C72DF58}" destId="{D4BBBEB5-7330-4341-A1CB-2875F8896BCB}" srcOrd="0" destOrd="0" presId="urn:microsoft.com/office/officeart/2005/8/layout/hierarchy1"/>
    <dgm:cxn modelId="{34579089-6C28-4F44-9E37-7C26C30D4C00}" type="presParOf" srcId="{D4BBBEB5-7330-4341-A1CB-2875F8896BCB}" destId="{EDBEE4E2-4AF4-400C-A381-6A503412BAF3}" srcOrd="0" destOrd="0" presId="urn:microsoft.com/office/officeart/2005/8/layout/hierarchy1"/>
    <dgm:cxn modelId="{26A68824-52BC-4A58-A160-5E2A7B9FC998}" type="presParOf" srcId="{D4BBBEB5-7330-4341-A1CB-2875F8896BCB}" destId="{B7074FEB-5F6C-45DC-BC4B-ECB27E7A4D80}" srcOrd="1" destOrd="0" presId="urn:microsoft.com/office/officeart/2005/8/layout/hierarchy1"/>
    <dgm:cxn modelId="{0D74EB74-421F-4B2A-B8D8-3BD0B57BEBC7}" type="presParOf" srcId="{8429A868-B165-470D-932B-84801C72DF58}" destId="{E958ED0C-EFF1-481B-89F2-828CF7B786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16FD2-910F-4094-8ABF-292F2D186E93}">
      <dsp:nvSpPr>
        <dsp:cNvPr id="0" name=""/>
        <dsp:cNvSpPr/>
      </dsp:nvSpPr>
      <dsp:spPr>
        <a:xfrm>
          <a:off x="3969826" y="2683233"/>
          <a:ext cx="91440" cy="5195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9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3FA3A-40B4-41C7-B6E1-E9ECD57A933E}">
      <dsp:nvSpPr>
        <dsp:cNvPr id="0" name=""/>
        <dsp:cNvSpPr/>
      </dsp:nvSpPr>
      <dsp:spPr>
        <a:xfrm>
          <a:off x="3969826" y="1029174"/>
          <a:ext cx="91440" cy="5195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9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8B659-CD59-4044-8295-9CBA91A701AD}">
      <dsp:nvSpPr>
        <dsp:cNvPr id="0" name=""/>
        <dsp:cNvSpPr/>
      </dsp:nvSpPr>
      <dsp:spPr>
        <a:xfrm>
          <a:off x="3002092" y="88"/>
          <a:ext cx="2026908" cy="1029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043D0-56FA-400B-9C63-E737A38D8FF6}">
      <dsp:nvSpPr>
        <dsp:cNvPr id="0" name=""/>
        <dsp:cNvSpPr/>
      </dsp:nvSpPr>
      <dsp:spPr>
        <a:xfrm>
          <a:off x="3200599" y="188669"/>
          <a:ext cx="2026908" cy="1029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Directorate of Social Protection</a:t>
          </a:r>
          <a:endParaRPr lang="en-GB" sz="1600" kern="1200" dirty="0"/>
        </a:p>
      </dsp:txBody>
      <dsp:txXfrm>
        <a:off x="3230740" y="218810"/>
        <a:ext cx="1966626" cy="968804"/>
      </dsp:txXfrm>
    </dsp:sp>
    <dsp:sp modelId="{2B7ABA77-8CFC-4335-AD59-0E8D539BDD51}">
      <dsp:nvSpPr>
        <dsp:cNvPr id="0" name=""/>
        <dsp:cNvSpPr/>
      </dsp:nvSpPr>
      <dsp:spPr>
        <a:xfrm>
          <a:off x="3122265" y="1548766"/>
          <a:ext cx="1786562" cy="1134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6A479-BD25-4C7C-8BEC-3879886BC9CF}">
      <dsp:nvSpPr>
        <dsp:cNvPr id="0" name=""/>
        <dsp:cNvSpPr/>
      </dsp:nvSpPr>
      <dsp:spPr>
        <a:xfrm>
          <a:off x="3320772" y="1737348"/>
          <a:ext cx="1786562" cy="1134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Social Protection Secretariat </a:t>
          </a:r>
          <a:r>
            <a:rPr lang="en-GB" sz="1600" kern="1200" dirty="0" smtClean="0"/>
            <a:t>manages day-to-day operations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3353999" y="1770575"/>
        <a:ext cx="1720108" cy="1068013"/>
      </dsp:txXfrm>
    </dsp:sp>
    <dsp:sp modelId="{EDBEE4E2-4AF4-400C-A381-6A503412BAF3}">
      <dsp:nvSpPr>
        <dsp:cNvPr id="0" name=""/>
        <dsp:cNvSpPr/>
      </dsp:nvSpPr>
      <dsp:spPr>
        <a:xfrm>
          <a:off x="3122265" y="3202825"/>
          <a:ext cx="1786562" cy="1134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74FEB-5F6C-45DC-BC4B-ECB27E7A4D80}">
      <dsp:nvSpPr>
        <dsp:cNvPr id="0" name=""/>
        <dsp:cNvSpPr/>
      </dsp:nvSpPr>
      <dsp:spPr>
        <a:xfrm>
          <a:off x="3320772" y="3391407"/>
          <a:ext cx="1786562" cy="1134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15 District SAGE offices  under </a:t>
          </a:r>
          <a:r>
            <a:rPr lang="en-GB" sz="1300" kern="1200" dirty="0" smtClean="0"/>
            <a:t>Community Development department up to sub-county level</a:t>
          </a:r>
          <a:endParaRPr lang="en-GB" sz="1300" kern="1200" dirty="0"/>
        </a:p>
      </dsp:txBody>
      <dsp:txXfrm>
        <a:off x="3353999" y="3424634"/>
        <a:ext cx="1720108" cy="1068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DF31-1406-45DA-839E-636A717D29F7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1F392-3C32-4134-A70A-FA55EB159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85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1F392-3C32-4134-A70A-FA55EB15949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54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Can you check this with Pius if you haven’t already?</a:t>
            </a: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10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B63DB1-922F-4B7A-A790-742FBECD194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25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70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34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85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3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2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21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7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25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23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72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F3CFB-7105-44BA-9EA8-3F1BCD8AB046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5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2320256" cy="183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My files\Uganda from sony\Output 4\Comms\Branding\FINAL LOGO\ESPP_approved_cropp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5460" y="260648"/>
            <a:ext cx="5581878" cy="183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Key lessons learnt and emerging evidence of impact of SAGE pilot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ESP, Ministry of Gender Labour and Social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14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218" y="954038"/>
            <a:ext cx="7772400" cy="1470025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376092"/>
                </a:solidFill>
                <a:latin typeface="Candara" pitchFamily="34" charset="0"/>
              </a:rPr>
              <a:t>KEY LESSONS LEARNED ON </a:t>
            </a:r>
            <a:r>
              <a:rPr lang="en-GB" sz="3200" b="1" dirty="0" smtClean="0">
                <a:solidFill>
                  <a:schemeClr val="tx2"/>
                </a:solidFill>
                <a:latin typeface="Candara" pitchFamily="34" charset="0"/>
              </a:rPr>
              <a:t>IMPLEMENTATION</a:t>
            </a:r>
            <a:r>
              <a:rPr lang="en-GB" sz="3200" b="1" dirty="0" smtClean="0">
                <a:solidFill>
                  <a:srgbClr val="376092"/>
                </a:solidFill>
                <a:latin typeface="Candara" pitchFamily="34" charset="0"/>
              </a:rPr>
              <a:t> , </a:t>
            </a:r>
            <a:br>
              <a:rPr lang="en-GB" sz="3200" b="1" dirty="0" smtClean="0">
                <a:solidFill>
                  <a:srgbClr val="376092"/>
                </a:solidFill>
                <a:latin typeface="Candara" pitchFamily="34" charset="0"/>
              </a:rPr>
            </a:br>
            <a:r>
              <a:rPr lang="en-GB" sz="3200" b="1" dirty="0" smtClean="0">
                <a:solidFill>
                  <a:srgbClr val="376092"/>
                </a:solidFill>
                <a:latin typeface="Candara" pitchFamily="34" charset="0"/>
              </a:rPr>
              <a:t>EMERGING IMPACTS &amp; SUSTAINABILITY</a:t>
            </a:r>
            <a:br>
              <a:rPr lang="en-GB" sz="3200" b="1" dirty="0" smtClean="0">
                <a:solidFill>
                  <a:srgbClr val="376092"/>
                </a:solidFill>
                <a:latin typeface="Candara" pitchFamily="34" charset="0"/>
              </a:rPr>
            </a:br>
            <a:endParaRPr lang="en-GB" sz="3200" b="1" dirty="0" smtClean="0">
              <a:solidFill>
                <a:srgbClr val="376092"/>
              </a:solidFill>
              <a:latin typeface="Candar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AE368-C7CB-44B2-A29F-54900FA9FD3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5" name="Picture 4" descr="C:\Users\stephen.barrett.EXPANDINGSOCIAL.001\Desktop\Payments photos\for ppt\The first SAGE SCG beneficiary places her SIM card in the EasyTalk pho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50" y="2492896"/>
            <a:ext cx="6137986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6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928992" cy="620688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tx2"/>
                </a:solidFill>
                <a:latin typeface="Candara" pitchFamily="34" charset="0"/>
              </a:rPr>
              <a:t>Lessons Learned to date: </a:t>
            </a:r>
            <a:r>
              <a:rPr lang="en-GB" sz="3200" b="1" dirty="0" smtClean="0">
                <a:latin typeface="Candara" pitchFamily="34" charset="0"/>
              </a:rPr>
              <a:t>Implementation</a:t>
            </a:r>
            <a:endParaRPr lang="en-GB" sz="3200" b="1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616530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The  </a:t>
            </a:r>
            <a:r>
              <a:rPr lang="en-US" sz="2200" dirty="0">
                <a:solidFill>
                  <a:prstClr val="black"/>
                </a:solidFill>
              </a:rPr>
              <a:t>Senior Citizen Grant is a simple, </a:t>
            </a:r>
            <a:r>
              <a:rPr lang="en-US" sz="2200" dirty="0" smtClean="0">
                <a:solidFill>
                  <a:prstClr val="black"/>
                </a:solidFill>
              </a:rPr>
              <a:t>cost-effective, popular and benefits many of the poorest and most vulnerable households – including children</a:t>
            </a:r>
            <a:r>
              <a:rPr lang="en-GB" sz="2200" dirty="0" smtClean="0">
                <a:solidFill>
                  <a:prstClr val="black"/>
                </a:solidFill>
              </a:rPr>
              <a:t>.</a:t>
            </a:r>
          </a:p>
          <a:p>
            <a:pPr>
              <a:defRPr/>
            </a:pPr>
            <a:r>
              <a:rPr lang="en-GB" sz="2200" dirty="0" smtClean="0">
                <a:latin typeface="Candara" pitchFamily="34" charset="0"/>
              </a:rPr>
              <a:t>It is possible to reliably </a:t>
            </a:r>
            <a:r>
              <a:rPr lang="en-GB" sz="2200" dirty="0">
                <a:latin typeface="Candara" pitchFamily="34" charset="0"/>
              </a:rPr>
              <a:t>and cost-effectively identify SCG </a:t>
            </a:r>
            <a:r>
              <a:rPr lang="en-GB" sz="2200" dirty="0" smtClean="0">
                <a:latin typeface="Candara" pitchFamily="34" charset="0"/>
              </a:rPr>
              <a:t>beneficiaries. </a:t>
            </a:r>
          </a:p>
          <a:p>
            <a:pPr>
              <a:defRPr/>
            </a:pPr>
            <a:r>
              <a:rPr lang="en-GB" sz="2200" dirty="0" smtClean="0">
                <a:solidFill>
                  <a:prstClr val="black"/>
                </a:solidFill>
                <a:latin typeface="Candara" pitchFamily="34" charset="0"/>
              </a:rPr>
              <a:t>High levels of administrative capacity are required at national level for effective implementation. </a:t>
            </a:r>
          </a:p>
          <a:p>
            <a:pPr>
              <a:defRPr/>
            </a:pPr>
            <a:r>
              <a:rPr lang="en-GB" sz="2200" dirty="0" smtClean="0">
                <a:solidFill>
                  <a:prstClr val="black"/>
                </a:solidFill>
                <a:latin typeface="Candara" pitchFamily="34" charset="0"/>
              </a:rPr>
              <a:t>Local governments have a role to play in implementation but require extensive support and oversight.</a:t>
            </a:r>
            <a:endParaRPr lang="en-GB" sz="2200" dirty="0">
              <a:solidFill>
                <a:prstClr val="black"/>
              </a:solidFill>
              <a:latin typeface="Candara" pitchFamily="34" charset="0"/>
            </a:endParaRPr>
          </a:p>
          <a:p>
            <a:pPr>
              <a:defRPr/>
            </a:pPr>
            <a:r>
              <a:rPr lang="en-GB" sz="2200" dirty="0" smtClean="0">
                <a:solidFill>
                  <a:prstClr val="black"/>
                </a:solidFill>
                <a:latin typeface="Candara" pitchFamily="34" charset="0"/>
              </a:rPr>
              <a:t>MTN </a:t>
            </a:r>
            <a:r>
              <a:rPr lang="en-GB" sz="2200" dirty="0">
                <a:solidFill>
                  <a:prstClr val="black"/>
                </a:solidFill>
                <a:latin typeface="Candara" pitchFamily="34" charset="0"/>
              </a:rPr>
              <a:t>Mobile Money system – is cost effective, efficient and accessible to most beneficiaries. </a:t>
            </a:r>
            <a:r>
              <a:rPr lang="en-GB" sz="2200" dirty="0" smtClean="0">
                <a:solidFill>
                  <a:prstClr val="black"/>
                </a:solidFill>
                <a:latin typeface="Candara" pitchFamily="34" charset="0"/>
              </a:rPr>
              <a:t>90% reliability. Requires strong oversight, risk management </a:t>
            </a:r>
            <a:r>
              <a:rPr lang="en-GB" sz="2200" dirty="0">
                <a:solidFill>
                  <a:prstClr val="black"/>
                </a:solidFill>
                <a:latin typeface="Candara" pitchFamily="34" charset="0"/>
              </a:rPr>
              <a:t>and contract management.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solidFill>
                  <a:prstClr val="black"/>
                </a:solidFill>
                <a:latin typeface="Candara" pitchFamily="34" charset="0"/>
              </a:rPr>
              <a:t>Manual </a:t>
            </a:r>
            <a:r>
              <a:rPr lang="en-GB" sz="2200" dirty="0">
                <a:solidFill>
                  <a:prstClr val="black"/>
                </a:solidFill>
                <a:latin typeface="Candara" pitchFamily="34" charset="0"/>
              </a:rPr>
              <a:t>payments are possible in case of poor network coverage.</a:t>
            </a:r>
          </a:p>
          <a:p>
            <a:pPr>
              <a:defRPr/>
            </a:pPr>
            <a:r>
              <a:rPr lang="en-GB" sz="2200" dirty="0" err="1" smtClean="0">
                <a:latin typeface="Candara" pitchFamily="34" charset="0"/>
              </a:rPr>
              <a:t>Scaleable</a:t>
            </a:r>
            <a:r>
              <a:rPr lang="en-GB" sz="2200" dirty="0" smtClean="0">
                <a:latin typeface="Candara" pitchFamily="34" charset="0"/>
              </a:rPr>
              <a:t> systems and institutional arrangements have been developed and tested. </a:t>
            </a:r>
            <a:r>
              <a:rPr lang="en-GB" sz="2200" dirty="0" smtClean="0"/>
              <a:t> </a:t>
            </a:r>
            <a:endParaRPr lang="en-GB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7E239-134C-4AD5-A9BC-86EE654C0FF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7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7620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tx2"/>
                </a:solidFill>
                <a:latin typeface="Candara" pitchFamily="34" charset="0"/>
              </a:rPr>
              <a:t>Political and institutional impacts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610944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sz="2800" dirty="0" smtClean="0">
                <a:latin typeface="Candara" pitchFamily="34" charset="0"/>
              </a:rPr>
              <a:t>Overwhelming appreciation of the programme within SAGE pilot districts</a:t>
            </a:r>
          </a:p>
          <a:p>
            <a:pPr lvl="1">
              <a:defRPr/>
            </a:pPr>
            <a:r>
              <a:rPr lang="en-GB" sz="2400" dirty="0">
                <a:solidFill>
                  <a:prstClr val="black"/>
                </a:solidFill>
                <a:latin typeface="Candara" pitchFamily="34" charset="0"/>
              </a:rPr>
              <a:t>“This is one of the best government programmes that directly reaches out and touches the people”. 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  <a:latin typeface="Candara" pitchFamily="34" charset="0"/>
              </a:rPr>
              <a:t>Communities perceive the SCG as a direct reflection of the government’s increasing commitment to support the poor and </a:t>
            </a:r>
            <a:r>
              <a:rPr lang="en-GB" sz="2800" dirty="0" smtClean="0">
                <a:solidFill>
                  <a:prstClr val="black"/>
                </a:solidFill>
                <a:latin typeface="Candara" pitchFamily="34" charset="0"/>
              </a:rPr>
              <a:t>vulnerable.</a:t>
            </a:r>
          </a:p>
          <a:p>
            <a:pPr lvl="1">
              <a:defRPr/>
            </a:pP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SAGE called ‘</a:t>
            </a:r>
            <a:r>
              <a:rPr lang="en-GB" sz="2000" dirty="0" err="1" smtClean="0">
                <a:solidFill>
                  <a:prstClr val="black"/>
                </a:solidFill>
                <a:latin typeface="Candara" pitchFamily="34" charset="0"/>
              </a:rPr>
              <a:t>Nakazadde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’ in </a:t>
            </a:r>
            <a:r>
              <a:rPr lang="en-GB" sz="2000" dirty="0" err="1" smtClean="0">
                <a:solidFill>
                  <a:prstClr val="black"/>
                </a:solidFill>
                <a:latin typeface="Candara" pitchFamily="34" charset="0"/>
              </a:rPr>
              <a:t>Kiboga</a:t>
            </a:r>
            <a:endParaRPr lang="en-GB" sz="2000" dirty="0" smtClean="0">
              <a:solidFill>
                <a:prstClr val="black"/>
              </a:solidFill>
              <a:latin typeface="Candara" pitchFamily="34" charset="0"/>
            </a:endParaRPr>
          </a:p>
          <a:p>
            <a:pPr>
              <a:defRPr/>
            </a:pPr>
            <a:r>
              <a:rPr lang="en-GB" sz="2800" dirty="0" smtClean="0">
                <a:solidFill>
                  <a:prstClr val="black"/>
                </a:solidFill>
                <a:latin typeface="Candara" pitchFamily="34" charset="0"/>
              </a:rPr>
              <a:t>Beneficiary selection is seen as understandable, fair, transparent and accurate.</a:t>
            </a:r>
          </a:p>
          <a:p>
            <a:pPr>
              <a:defRPr/>
            </a:pPr>
            <a:r>
              <a:rPr lang="en-GB" sz="2800" dirty="0" smtClean="0">
                <a:solidFill>
                  <a:prstClr val="black"/>
                </a:solidFill>
                <a:latin typeface="Candara" pitchFamily="34" charset="0"/>
              </a:rPr>
              <a:t>DLGs consistently reporting that SAGE is strengthening local government through increased facilitation and coordination of structures and duty-bearers.</a:t>
            </a:r>
          </a:p>
          <a:p>
            <a:pPr>
              <a:defRPr/>
            </a:pPr>
            <a:r>
              <a:rPr lang="en-GB" sz="2800" dirty="0" smtClean="0">
                <a:solidFill>
                  <a:prstClr val="black"/>
                </a:solidFill>
                <a:latin typeface="Candara" pitchFamily="34" charset="0"/>
              </a:rPr>
              <a:t>SAGE is increasing accountability of duty bearers to citizens.</a:t>
            </a:r>
          </a:p>
          <a:p>
            <a:pPr>
              <a:defRPr/>
            </a:pPr>
            <a:r>
              <a:rPr lang="en-GB" sz="2800" dirty="0" smtClean="0">
                <a:solidFill>
                  <a:prstClr val="black"/>
                </a:solidFill>
                <a:latin typeface="Candara" pitchFamily="34" charset="0"/>
              </a:rPr>
              <a:t>SAGE is increasing contact between government and vulnerable citizens.</a:t>
            </a:r>
          </a:p>
          <a:p>
            <a:pPr>
              <a:defRPr/>
            </a:pPr>
            <a:r>
              <a:rPr lang="en-GB" sz="2800" dirty="0" smtClean="0">
                <a:solidFill>
                  <a:prstClr val="black"/>
                </a:solidFill>
                <a:latin typeface="Candara" pitchFamily="34" charset="0"/>
              </a:rPr>
              <a:t>Strong demand for expansion to all districts.</a:t>
            </a:r>
            <a:endParaRPr lang="en-US" sz="2800" dirty="0" smtClean="0">
              <a:solidFill>
                <a:prstClr val="black"/>
              </a:solidFill>
              <a:latin typeface="Candara" pitchFamily="34" charset="0"/>
            </a:endParaRPr>
          </a:p>
          <a:p>
            <a:pPr marL="0" indent="0"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ndara" pitchFamily="34" charset="0"/>
              </a:rPr>
              <a:t>      </a:t>
            </a:r>
            <a:endParaRPr lang="en-US" sz="2000" b="1" dirty="0">
              <a:solidFill>
                <a:prstClr val="black"/>
              </a:solidFill>
              <a:latin typeface="Candara" pitchFamily="34" charset="0"/>
            </a:endParaRPr>
          </a:p>
          <a:p>
            <a:pPr>
              <a:defRPr/>
            </a:pPr>
            <a:endParaRPr lang="en-GB" sz="2400" dirty="0" smtClean="0">
              <a:latin typeface="Candara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GB" sz="2800" b="1" dirty="0" smtClean="0">
              <a:latin typeface="Candara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GB" sz="2800" b="1" dirty="0" smtClean="0">
              <a:latin typeface="Candara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endParaRPr lang="en-GB" sz="2400" dirty="0" smtClean="0">
              <a:latin typeface="Candar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7E239-134C-4AD5-A9BC-86EE654C0FF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4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7620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tx2"/>
                </a:solidFill>
                <a:latin typeface="Candara" pitchFamily="34" charset="0"/>
              </a:rPr>
              <a:t>Economic impacts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686800" cy="561662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 smtClean="0">
                <a:solidFill>
                  <a:prstClr val="black"/>
                </a:solidFill>
                <a:latin typeface="Candara" pitchFamily="34" charset="0"/>
              </a:rPr>
              <a:t>ESP </a:t>
            </a:r>
            <a:r>
              <a:rPr lang="en-US" sz="2800" dirty="0">
                <a:solidFill>
                  <a:prstClr val="black"/>
                </a:solidFill>
                <a:latin typeface="Candara" pitchFamily="34" charset="0"/>
              </a:rPr>
              <a:t>micro-simulations conducted with </a:t>
            </a:r>
            <a:r>
              <a:rPr lang="en-US" sz="2800" dirty="0" err="1">
                <a:solidFill>
                  <a:prstClr val="black"/>
                </a:solidFill>
                <a:latin typeface="Candara" pitchFamily="34" charset="0"/>
              </a:rPr>
              <a:t>MoFPED</a:t>
            </a:r>
            <a:r>
              <a:rPr lang="en-US" sz="2800" dirty="0">
                <a:solidFill>
                  <a:prstClr val="black"/>
                </a:solidFill>
                <a:latin typeface="Candara" pitchFamily="34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26 % of  households with the elderly </a:t>
            </a:r>
            <a:r>
              <a:rPr lang="en-US" sz="2800" dirty="0">
                <a:solidFill>
                  <a:prstClr val="black"/>
                </a:solidFill>
                <a:latin typeface="Candara" pitchFamily="34" charset="0"/>
              </a:rPr>
              <a:t>would be immediately lifted out of poverty if rolled out nationally</a:t>
            </a:r>
            <a:r>
              <a:rPr lang="en-US" sz="2800" dirty="0" smtClean="0">
                <a:solidFill>
                  <a:prstClr val="black"/>
                </a:solidFill>
                <a:latin typeface="Candara" pitchFamily="34" charset="0"/>
              </a:rPr>
              <a:t>.</a:t>
            </a:r>
          </a:p>
          <a:p>
            <a:pPr>
              <a:defRPr/>
            </a:pPr>
            <a:r>
              <a:rPr lang="en-US" sz="2800" dirty="0" smtClean="0">
                <a:solidFill>
                  <a:prstClr val="black"/>
                </a:solidFill>
                <a:latin typeface="Candara" pitchFamily="34" charset="0"/>
              </a:rPr>
              <a:t>Reduction in national poverty rate by 16% (4 percentage points)</a:t>
            </a:r>
            <a:endParaRPr lang="en-US" sz="2800" dirty="0">
              <a:solidFill>
                <a:prstClr val="black"/>
              </a:solidFill>
              <a:latin typeface="Candara" pitchFamily="34" charset="0"/>
            </a:endParaRP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Candara" pitchFamily="34" charset="0"/>
              </a:rPr>
              <a:t>Poverty reduction and economic impacts highly likely to multiply over </a:t>
            </a:r>
            <a:r>
              <a:rPr lang="en-US" sz="2800" dirty="0" smtClean="0">
                <a:solidFill>
                  <a:prstClr val="black"/>
                </a:solidFill>
                <a:latin typeface="Candara" pitchFamily="34" charset="0"/>
              </a:rPr>
              <a:t>time through:</a:t>
            </a:r>
            <a:endParaRPr lang="en-US" sz="2800" dirty="0">
              <a:solidFill>
                <a:prstClr val="black"/>
              </a:solidFill>
              <a:latin typeface="Candara" pitchFamily="34" charset="0"/>
            </a:endParaRPr>
          </a:p>
          <a:p>
            <a:pPr marL="714375" indent="-271463">
              <a:buFont typeface="Wingdings" panose="05000000000000000000" pitchFamily="2" charset="2"/>
              <a:buChar char="ü"/>
              <a:defRPr/>
            </a:pPr>
            <a:r>
              <a:rPr lang="en-GB" sz="2800" dirty="0" smtClean="0">
                <a:latin typeface="Candara" pitchFamily="34" charset="0"/>
              </a:rPr>
              <a:t>Livelihoods </a:t>
            </a:r>
            <a:r>
              <a:rPr lang="en-GB" sz="2800" dirty="0">
                <a:latin typeface="Candara" pitchFamily="34" charset="0"/>
              </a:rPr>
              <a:t>investments – seeds, livestock, </a:t>
            </a:r>
            <a:r>
              <a:rPr lang="en-GB" sz="2800" dirty="0" smtClean="0">
                <a:latin typeface="Candara" pitchFamily="34" charset="0"/>
              </a:rPr>
              <a:t>the elderly hiring youth to </a:t>
            </a:r>
            <a:r>
              <a:rPr lang="en-GB" sz="2800" dirty="0">
                <a:latin typeface="Candara" pitchFamily="34" charset="0"/>
              </a:rPr>
              <a:t>work untended land</a:t>
            </a:r>
            <a:r>
              <a:rPr lang="en-GB" sz="2800" dirty="0" smtClean="0">
                <a:latin typeface="Candara" pitchFamily="34" charset="0"/>
              </a:rPr>
              <a:t>.</a:t>
            </a:r>
          </a:p>
          <a:p>
            <a:pPr marL="714375" indent="-271463">
              <a:buFont typeface="Wingdings" panose="05000000000000000000" pitchFamily="2" charset="2"/>
              <a:buChar char="ü"/>
              <a:defRPr/>
            </a:pPr>
            <a:r>
              <a:rPr lang="en-GB" sz="2800" dirty="0" smtClean="0">
                <a:latin typeface="Candara" pitchFamily="34" charset="0"/>
              </a:rPr>
              <a:t>Savings and credit group formation</a:t>
            </a:r>
          </a:p>
          <a:p>
            <a:pPr marL="714375" indent="-271463">
              <a:buFont typeface="Wingdings" panose="05000000000000000000" pitchFamily="2" charset="2"/>
              <a:buChar char="ü"/>
              <a:defRPr/>
            </a:pPr>
            <a:r>
              <a:rPr lang="en-GB" sz="2800" dirty="0">
                <a:solidFill>
                  <a:prstClr val="black"/>
                </a:solidFill>
                <a:latin typeface="Candara" pitchFamily="34" charset="0"/>
              </a:rPr>
              <a:t>Increased frequency, quantity and quality of meals eaten by beneficiary households</a:t>
            </a:r>
            <a:endParaRPr lang="en-US" sz="2800" dirty="0">
              <a:solidFill>
                <a:prstClr val="black"/>
              </a:solidFill>
              <a:latin typeface="Candara" pitchFamily="34" charset="0"/>
            </a:endParaRPr>
          </a:p>
          <a:p>
            <a:pPr marL="714375" indent="-271463">
              <a:buFont typeface="Wingdings" panose="05000000000000000000" pitchFamily="2" charset="2"/>
              <a:buChar char="ü"/>
              <a:defRPr/>
            </a:pPr>
            <a:r>
              <a:rPr lang="en-GB" sz="2800" dirty="0" smtClean="0">
                <a:latin typeface="Candara" pitchFamily="34" charset="0"/>
              </a:rPr>
              <a:t>Increased access to education  </a:t>
            </a:r>
            <a:r>
              <a:rPr lang="en-GB" sz="2800" dirty="0">
                <a:latin typeface="Candara" pitchFamily="34" charset="0"/>
              </a:rPr>
              <a:t>&amp; medical </a:t>
            </a:r>
            <a:r>
              <a:rPr lang="en-GB" sz="2800" dirty="0" smtClean="0">
                <a:latin typeface="Candara" pitchFamily="34" charset="0"/>
              </a:rPr>
              <a:t>care</a:t>
            </a:r>
            <a:endParaRPr lang="en-US" sz="2800" dirty="0">
              <a:latin typeface="Candara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endParaRPr lang="en-GB" sz="2400" dirty="0" smtClean="0">
              <a:latin typeface="Candar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7E239-134C-4AD5-A9BC-86EE654C0FF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Social Impacts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>
                <a:latin typeface="Candara" pitchFamily="34" charset="0"/>
              </a:rPr>
              <a:t>Increased dignity, empowerment, self-esteem, confidence &amp; participation in community affairs. Particularly among older women.</a:t>
            </a:r>
          </a:p>
          <a:p>
            <a:pPr>
              <a:defRPr/>
            </a:pPr>
            <a:r>
              <a:rPr lang="en-GB" dirty="0">
                <a:latin typeface="Candara" pitchFamily="34" charset="0"/>
              </a:rPr>
              <a:t>the SCG “</a:t>
            </a:r>
            <a:r>
              <a:rPr lang="en-GB" i="1" dirty="0">
                <a:latin typeface="Candara" pitchFamily="34" charset="0"/>
              </a:rPr>
              <a:t>has improved capacity to meet not only beneficiaries’ basic needs but also those of children under their care, such as household nutrition and school expenses</a:t>
            </a:r>
            <a:r>
              <a:rPr lang="en-GB" dirty="0">
                <a:latin typeface="Candara" pitchFamily="34" charset="0"/>
              </a:rPr>
              <a:t>” (</a:t>
            </a:r>
            <a:r>
              <a:rPr lang="en-GB" dirty="0" err="1">
                <a:latin typeface="Candara" pitchFamily="34" charset="0"/>
              </a:rPr>
              <a:t>ODI</a:t>
            </a:r>
            <a:r>
              <a:rPr lang="en-GB" dirty="0">
                <a:latin typeface="Candara" pitchFamily="34" charset="0"/>
              </a:rPr>
              <a:t>, 2013)</a:t>
            </a:r>
          </a:p>
          <a:p>
            <a:pPr marL="0" indent="0">
              <a:buFont typeface="Arial" charset="0"/>
              <a:buNone/>
              <a:defRPr/>
            </a:pPr>
            <a:endParaRPr lang="en-GB" b="1" dirty="0">
              <a:latin typeface="Candara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5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7738" y="647201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ESP Exit survey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9B904-B5C9-411A-88A5-B2FFBF5996A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2" y="-287879"/>
            <a:ext cx="9342573" cy="64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73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hart 6"/>
          <p:cNvGrpSpPr/>
          <p:nvPr/>
        </p:nvGrpSpPr>
        <p:grpSpPr>
          <a:xfrm>
            <a:off x="395536" y="332656"/>
            <a:ext cx="7632848" cy="5976664"/>
            <a:chOff x="0" y="0"/>
            <a:chExt cx="5731514" cy="3181353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1966008794"/>
                </p:ext>
              </p:extLst>
            </p:nvPr>
          </p:nvGraphicFramePr>
          <p:xfrm>
            <a:off x="0" y="0"/>
            <a:ext cx="5731514" cy="31813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1"/>
            <p:cNvSpPr txBox="1"/>
            <p:nvPr/>
          </p:nvSpPr>
          <p:spPr>
            <a:xfrm>
              <a:off x="597395" y="483315"/>
              <a:ext cx="4555348" cy="344600"/>
            </a:xfrm>
            <a:prstGeom prst="rect">
              <a:avLst/>
            </a:prstGeom>
          </p:spPr>
          <p:txBody>
            <a:bodyPr vert="horz" wrap="square" lIns="91440" tIns="45720" rIns="91440" bIns="45720" anchor="t" anchorCtr="0" compatLnSpc="0"/>
            <a:lstStyle/>
            <a:p>
              <a:pPr fontAlgn="auto">
                <a:lnSpc>
                  <a:spcPct val="115000"/>
                </a:lnSpc>
                <a:spcAft>
                  <a:spcPts val="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55576" y="58052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ESP Exit survey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9B904-B5C9-411A-88A5-B2FFBF5996AF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8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hart 5"/>
          <p:cNvGrpSpPr/>
          <p:nvPr/>
        </p:nvGrpSpPr>
        <p:grpSpPr>
          <a:xfrm>
            <a:off x="611560" y="443993"/>
            <a:ext cx="8928992" cy="5505287"/>
            <a:chOff x="-1094686" y="-1105090"/>
            <a:chExt cx="6247429" cy="3759839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2516869414"/>
                </p:ext>
              </p:extLst>
            </p:nvPr>
          </p:nvGraphicFramePr>
          <p:xfrm>
            <a:off x="-1094686" y="-1105090"/>
            <a:ext cx="5731514" cy="37598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1"/>
            <p:cNvSpPr txBox="1"/>
            <p:nvPr/>
          </p:nvSpPr>
          <p:spPr>
            <a:xfrm>
              <a:off x="597395" y="571198"/>
              <a:ext cx="4555348" cy="407264"/>
            </a:xfrm>
            <a:prstGeom prst="rect">
              <a:avLst/>
            </a:prstGeom>
          </p:spPr>
          <p:txBody>
            <a:bodyPr vert="horz" wrap="square" lIns="91440" tIns="45720" rIns="91440" bIns="45720" anchor="t" anchorCtr="0" compatLnSpc="0"/>
            <a:lstStyle/>
            <a:p>
              <a:pPr fontAlgn="auto">
                <a:lnSpc>
                  <a:spcPct val="115000"/>
                </a:lnSpc>
                <a:spcAft>
                  <a:spcPts val="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" name="TextBox 1"/>
            <p:cNvSpPr txBox="1"/>
            <p:nvPr/>
          </p:nvSpPr>
          <p:spPr>
            <a:xfrm>
              <a:off x="597395" y="571198"/>
              <a:ext cx="4555348" cy="407264"/>
            </a:xfrm>
            <a:prstGeom prst="rect">
              <a:avLst/>
            </a:prstGeom>
          </p:spPr>
          <p:txBody>
            <a:bodyPr vert="horz" wrap="square" lIns="91440" tIns="45720" rIns="91440" bIns="45720" anchor="t" anchorCtr="0" compatLnSpc="0"/>
            <a:lstStyle/>
            <a:p>
              <a:pPr fontAlgn="auto">
                <a:lnSpc>
                  <a:spcPct val="115000"/>
                </a:lnSpc>
                <a:spcAft>
                  <a:spcPts val="0"/>
                </a:spcAft>
              </a:pPr>
              <a:r>
                <a:rPr lang="en-GB" sz="18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5576" y="596867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ESP Exit survey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9B904-B5C9-411A-88A5-B2FFBF5996A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596867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ESP Exit survey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9"/>
            <a:ext cx="9144000" cy="59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9B904-B5C9-411A-88A5-B2FFBF5996AF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road to transformation…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3" y="1843330"/>
            <a:ext cx="6059553" cy="4039701"/>
          </a:xfrm>
        </p:spPr>
      </p:pic>
      <p:sp>
        <p:nvSpPr>
          <p:cNvPr id="3" name="TextBox 2"/>
          <p:cNvSpPr txBox="1"/>
          <p:nvPr/>
        </p:nvSpPr>
        <p:spPr>
          <a:xfrm>
            <a:off x="1619672" y="616530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Baseline: Poverty and vulnerability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4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ESP at a glance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Led by MGLSD since June 2010</a:t>
            </a:r>
          </a:p>
          <a:p>
            <a:endParaRPr lang="en-GB" dirty="0" smtClean="0"/>
          </a:p>
          <a:p>
            <a:r>
              <a:rPr lang="en-GB" dirty="0" smtClean="0"/>
              <a:t>With </a:t>
            </a:r>
            <a:r>
              <a:rPr lang="en-GB" sz="3600" b="1" dirty="0" smtClean="0"/>
              <a:t>£50 million  </a:t>
            </a:r>
            <a:r>
              <a:rPr lang="en-GB" dirty="0" smtClean="0"/>
              <a:t>support from development partners</a:t>
            </a:r>
          </a:p>
          <a:p>
            <a:endParaRPr lang="en-GB" dirty="0" smtClean="0"/>
          </a:p>
          <a:p>
            <a:r>
              <a:rPr lang="en-GB" sz="3200" b="1" dirty="0" smtClean="0"/>
              <a:t>UGX 2 billion </a:t>
            </a:r>
            <a:r>
              <a:rPr lang="en-GB" dirty="0" smtClean="0"/>
              <a:t>allocated in FY 2013/14 and 2014/15 to rollout SAGE to Yumbe</a:t>
            </a:r>
          </a:p>
          <a:p>
            <a:endParaRPr lang="en-GB" dirty="0" smtClean="0"/>
          </a:p>
          <a:p>
            <a:r>
              <a:rPr lang="en-GB" b="1" dirty="0" smtClean="0"/>
              <a:t>UGX 10 </a:t>
            </a:r>
            <a:r>
              <a:rPr lang="en-GB" b="1" dirty="0" err="1" smtClean="0"/>
              <a:t>Bn</a:t>
            </a:r>
            <a:r>
              <a:rPr lang="en-GB" b="1" dirty="0" smtClean="0"/>
              <a:t> additional in FY 2015/16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80112" y="1600200"/>
            <a:ext cx="3106688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59" y="4505339"/>
            <a:ext cx="1420607" cy="65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04" y="5373215"/>
            <a:ext cx="2223295" cy="6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14" y="2924943"/>
            <a:ext cx="1066389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88" y="1196751"/>
            <a:ext cx="2011848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3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road to transformation…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29" y="1600200"/>
            <a:ext cx="3760542" cy="4525963"/>
          </a:xfrm>
        </p:spPr>
      </p:pic>
      <p:sp>
        <p:nvSpPr>
          <p:cNvPr id="5" name="TextBox 4"/>
          <p:cNvSpPr txBox="1"/>
          <p:nvPr/>
        </p:nvSpPr>
        <p:spPr>
          <a:xfrm>
            <a:off x="539552" y="623731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Access to services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8863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road to transformation…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3" y="1600200"/>
            <a:ext cx="6059553" cy="4525963"/>
          </a:xfrm>
        </p:spPr>
      </p:pic>
      <p:sp>
        <p:nvSpPr>
          <p:cNvPr id="5" name="TextBox 4"/>
          <p:cNvSpPr txBox="1"/>
          <p:nvPr/>
        </p:nvSpPr>
        <p:spPr>
          <a:xfrm>
            <a:off x="539552" y="623731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Saving and productive investments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8437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road to transformation…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07178" y="517817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Political and institutional impacts</a:t>
            </a:r>
            <a:endParaRPr lang="en-GB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178" y="1511060"/>
            <a:ext cx="5550272" cy="368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2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road to transformation…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07178" y="5390995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Political and institutional impacts</a:t>
            </a:r>
            <a:endParaRPr lang="en-GB" sz="2400" b="1" dirty="0"/>
          </a:p>
        </p:txBody>
      </p:sp>
      <p:pic>
        <p:nvPicPr>
          <p:cNvPr id="7" name="Picture 2" descr="C:\Users\stephen.barrett.EXPANDINGSOCIAL.001\Desktop\photos\Elders (4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78" y="1412776"/>
            <a:ext cx="5550272" cy="38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8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road to transformation…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07178" y="540900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Political and institutional impacts</a:t>
            </a:r>
            <a:endParaRPr lang="en-GB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7533" y="1517938"/>
            <a:ext cx="5529561" cy="367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2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road to transformation…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07178" y="517817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Political and institutional impacts</a:t>
            </a:r>
            <a:endParaRPr lang="en-GB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7533" y="1511060"/>
            <a:ext cx="5529561" cy="368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8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cohesion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3" y="1850867"/>
            <a:ext cx="6059553" cy="4024628"/>
          </a:xfrm>
        </p:spPr>
      </p:pic>
      <p:sp>
        <p:nvSpPr>
          <p:cNvPr id="5" name="TextBox 4"/>
          <p:cNvSpPr txBox="1"/>
          <p:nvPr/>
        </p:nvSpPr>
        <p:spPr>
          <a:xfrm>
            <a:off x="539552" y="623731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SCG is popular and acceptable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5147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 smtClean="0"/>
              <a:t>Thank you!</a:t>
            </a:r>
            <a:endParaRPr lang="en-US" sz="6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7E239-134C-4AD5-A9BC-86EE654C0FF8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Goal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Reduce chronic poverty and improve life chances for the poor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6"/>
            <a:ext cx="4038600" cy="2682353"/>
          </a:xfrm>
        </p:spPr>
      </p:pic>
    </p:spTree>
    <p:extLst>
      <p:ext uri="{BB962C8B-B14F-4D97-AF65-F5344CB8AC3E}">
        <p14:creationId xmlns:p14="http://schemas.microsoft.com/office/powerpoint/2010/main" val="35688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Purpose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512" y="1600201"/>
            <a:ext cx="4536504" cy="326896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algn="just"/>
            <a:r>
              <a:rPr lang="en-GB" dirty="0" smtClean="0"/>
              <a:t>embed </a:t>
            </a:r>
            <a:r>
              <a:rPr lang="en-GB" b="1" dirty="0" smtClean="0"/>
              <a:t>a national social protection system </a:t>
            </a:r>
            <a:r>
              <a:rPr lang="en-GB" dirty="0" smtClean="0"/>
              <a:t>that benefits the </a:t>
            </a:r>
            <a:r>
              <a:rPr lang="en-GB" b="1" dirty="0" smtClean="0"/>
              <a:t>poorest</a:t>
            </a:r>
            <a:r>
              <a:rPr lang="en-GB" dirty="0" smtClean="0"/>
              <a:t> as a core element of national planning and budgeting processes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/>
          <a:stretch/>
        </p:blipFill>
        <p:spPr>
          <a:xfrm>
            <a:off x="5436096" y="2276872"/>
            <a:ext cx="3413760" cy="2304256"/>
          </a:xfrm>
        </p:spPr>
      </p:pic>
    </p:spTree>
    <p:extLst>
      <p:ext uri="{BB962C8B-B14F-4D97-AF65-F5344CB8AC3E}">
        <p14:creationId xmlns:p14="http://schemas.microsoft.com/office/powerpoint/2010/main" val="6514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Outputs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257300" indent="-457200">
              <a:buFont typeface="+mj-lt"/>
              <a:buAutoNum type="arabicPeriod"/>
            </a:pPr>
            <a:r>
              <a:rPr lang="en-GB" dirty="0" smtClean="0"/>
              <a:t>Increased </a:t>
            </a:r>
            <a:r>
              <a:rPr lang="en-GB" dirty="0" err="1"/>
              <a:t>GoU</a:t>
            </a:r>
            <a:r>
              <a:rPr lang="en-GB" dirty="0"/>
              <a:t> </a:t>
            </a:r>
            <a:r>
              <a:rPr lang="en-GB" dirty="0" smtClean="0"/>
              <a:t>leadership and </a:t>
            </a:r>
            <a:r>
              <a:rPr lang="en-GB" b="1" dirty="0" smtClean="0"/>
              <a:t>capacity</a:t>
            </a:r>
            <a:r>
              <a:rPr lang="en-GB" dirty="0" smtClean="0"/>
              <a:t> for social protection policy and programming </a:t>
            </a:r>
            <a:endParaRPr lang="en-GB" dirty="0"/>
          </a:p>
          <a:p>
            <a:pPr marL="1257300" indent="-457200">
              <a:buFont typeface="+mj-lt"/>
              <a:buAutoNum type="arabicPeriod"/>
            </a:pPr>
            <a:r>
              <a:rPr lang="en-GB" dirty="0"/>
              <a:t>Viable </a:t>
            </a:r>
            <a:r>
              <a:rPr lang="en-GB" b="1" dirty="0"/>
              <a:t>policy</a:t>
            </a:r>
            <a:r>
              <a:rPr lang="en-GB" dirty="0"/>
              <a:t> and fiscal framework for social </a:t>
            </a:r>
            <a:r>
              <a:rPr lang="en-GB" dirty="0" smtClean="0"/>
              <a:t>protection</a:t>
            </a:r>
            <a:endParaRPr lang="en-GB" dirty="0"/>
          </a:p>
          <a:p>
            <a:pPr marL="1257300" indent="-457200">
              <a:buFont typeface="+mj-lt"/>
              <a:buAutoNum type="arabicPeriod"/>
            </a:pPr>
            <a:r>
              <a:rPr lang="en-GB" b="1" dirty="0"/>
              <a:t>Delivery</a:t>
            </a:r>
            <a:r>
              <a:rPr lang="en-GB" dirty="0"/>
              <a:t> of effective social </a:t>
            </a:r>
            <a:r>
              <a:rPr lang="en-GB" dirty="0" smtClean="0"/>
              <a:t>transfers , </a:t>
            </a:r>
            <a:r>
              <a:rPr lang="en-GB" dirty="0"/>
              <a:t>through </a:t>
            </a:r>
            <a:r>
              <a:rPr lang="en-GB" dirty="0" smtClean="0"/>
              <a:t>scalable </a:t>
            </a:r>
            <a:r>
              <a:rPr lang="en-GB" dirty="0"/>
              <a:t>systems, that generate </a:t>
            </a:r>
            <a:r>
              <a:rPr lang="en-GB" b="1" dirty="0"/>
              <a:t>evidence</a:t>
            </a:r>
            <a:r>
              <a:rPr lang="en-GB" dirty="0"/>
              <a:t> of feasibility and impact</a:t>
            </a:r>
          </a:p>
          <a:p>
            <a:pPr marL="1257300" indent="-457200">
              <a:buFont typeface="+mj-lt"/>
              <a:buAutoNum type="arabicPeriod"/>
            </a:pPr>
            <a:r>
              <a:rPr lang="en-GB" dirty="0"/>
              <a:t>Increased </a:t>
            </a:r>
            <a:r>
              <a:rPr lang="en-GB" b="1" dirty="0"/>
              <a:t>commitment</a:t>
            </a:r>
            <a:r>
              <a:rPr lang="en-GB" dirty="0"/>
              <a:t> to social transfers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5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Social Assistance Grants for Empowerment (SAGE) pilot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aims to </a:t>
            </a:r>
            <a:r>
              <a:rPr lang="en-GB" sz="2800" dirty="0"/>
              <a:t>generate </a:t>
            </a:r>
            <a:r>
              <a:rPr lang="en-GB" sz="2800" b="1" dirty="0"/>
              <a:t>evidence</a:t>
            </a:r>
            <a:r>
              <a:rPr lang="en-GB" sz="2800" dirty="0"/>
              <a:t> </a:t>
            </a:r>
            <a:r>
              <a:rPr lang="en-GB" sz="2800" b="1" dirty="0"/>
              <a:t>of the impact </a:t>
            </a:r>
            <a:r>
              <a:rPr lang="en-GB" sz="2800" dirty="0"/>
              <a:t>of direct income support and to </a:t>
            </a:r>
            <a:r>
              <a:rPr lang="en-GB" sz="2800" b="1" dirty="0"/>
              <a:t>develop and test delivery systems </a:t>
            </a:r>
            <a:r>
              <a:rPr lang="en-GB" sz="2800" dirty="0"/>
              <a:t>for a national system of direct income </a:t>
            </a:r>
            <a:r>
              <a:rPr lang="en-GB" sz="2800" dirty="0" smtClean="0"/>
              <a:t>transfers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delivers two types of grants:</a:t>
            </a:r>
          </a:p>
          <a:p>
            <a:pPr lvl="1"/>
            <a:r>
              <a:rPr lang="en-GB" sz="2400" dirty="0" smtClean="0"/>
              <a:t>Senior Citizens Grants to elderly above 65 </a:t>
            </a:r>
            <a:r>
              <a:rPr lang="en-GB" sz="2400" dirty="0" err="1" smtClean="0"/>
              <a:t>yrs</a:t>
            </a:r>
            <a:r>
              <a:rPr lang="en-GB" sz="2400" dirty="0" smtClean="0"/>
              <a:t> (60 years in </a:t>
            </a:r>
            <a:r>
              <a:rPr lang="en-GB" sz="2400" dirty="0" err="1" smtClean="0"/>
              <a:t>Karamoja</a:t>
            </a:r>
            <a:r>
              <a:rPr lang="en-GB" sz="2400" dirty="0" smtClean="0"/>
              <a:t>)</a:t>
            </a:r>
          </a:p>
          <a:p>
            <a:pPr lvl="1"/>
            <a:r>
              <a:rPr lang="en-GB" sz="2400" dirty="0" smtClean="0"/>
              <a:t>Vulnerable Family Grants  for households with limited labour capacity and high dependency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947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the programme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1239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nip and Round Single Corner Rectangle 6"/>
          <p:cNvSpPr/>
          <p:nvPr/>
        </p:nvSpPr>
        <p:spPr>
          <a:xfrm>
            <a:off x="1011596" y="2204864"/>
            <a:ext cx="2048236" cy="864096"/>
          </a:xfrm>
          <a:prstGeom prst="snipRoundRect">
            <a:avLst/>
          </a:prstGeom>
          <a:solidFill>
            <a:schemeClr val="tx1">
              <a:lumMod val="75000"/>
              <a:lumOff val="2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/>
              <a:t>A steering Committee chaired by PS, MGLSD provides oversight</a:t>
            </a:r>
          </a:p>
          <a:p>
            <a:pPr algn="ctr"/>
            <a:endParaRPr lang="en-GB" sz="1200" dirty="0"/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6446893" y="3356068"/>
            <a:ext cx="2048236" cy="864096"/>
          </a:xfrm>
          <a:prstGeom prst="snipRoundRect">
            <a:avLst/>
          </a:prstGeom>
          <a:solidFill>
            <a:schemeClr val="tx1">
              <a:lumMod val="75000"/>
              <a:lumOff val="2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400" dirty="0"/>
              <a:t>Management Agent technically backstops the </a:t>
            </a:r>
            <a:r>
              <a:rPr lang="en-GB" sz="1400" dirty="0" smtClean="0"/>
              <a:t>SP </a:t>
            </a:r>
            <a:r>
              <a:rPr lang="en-GB" sz="1400" dirty="0" err="1" smtClean="0"/>
              <a:t>ecretariat</a:t>
            </a:r>
            <a:r>
              <a:rPr lang="en-GB" sz="1400" dirty="0" smtClean="0"/>
              <a:t> </a:t>
            </a:r>
            <a:endParaRPr lang="en-GB" sz="1400" dirty="0"/>
          </a:p>
          <a:p>
            <a:pPr algn="ctr"/>
            <a:endParaRPr lang="en-GB" sz="1200" dirty="0"/>
          </a:p>
        </p:txBody>
      </p:sp>
      <p:sp>
        <p:nvSpPr>
          <p:cNvPr id="11" name="Left Arrow 10"/>
          <p:cNvSpPr/>
          <p:nvPr/>
        </p:nvSpPr>
        <p:spPr>
          <a:xfrm>
            <a:off x="5724128" y="3645024"/>
            <a:ext cx="432048" cy="2861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nip and Round Single Corner Rectangle 11"/>
          <p:cNvSpPr/>
          <p:nvPr/>
        </p:nvSpPr>
        <p:spPr>
          <a:xfrm>
            <a:off x="6414925" y="5105424"/>
            <a:ext cx="2048236" cy="864096"/>
          </a:xfrm>
          <a:prstGeom prst="snipRoundRect">
            <a:avLst/>
          </a:prstGeom>
          <a:solidFill>
            <a:schemeClr val="tx1">
              <a:lumMod val="75000"/>
              <a:lumOff val="2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CAO provides administrative oversight</a:t>
            </a:r>
            <a:endParaRPr lang="en-GB" sz="1400" dirty="0"/>
          </a:p>
        </p:txBody>
      </p:sp>
      <p:sp>
        <p:nvSpPr>
          <p:cNvPr id="13" name="Left Arrow 12"/>
          <p:cNvSpPr/>
          <p:nvPr/>
        </p:nvSpPr>
        <p:spPr>
          <a:xfrm>
            <a:off x="5724128" y="5496831"/>
            <a:ext cx="432048" cy="2861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Bent-Up Arrow 15"/>
          <p:cNvSpPr/>
          <p:nvPr/>
        </p:nvSpPr>
        <p:spPr>
          <a:xfrm rot="5400000">
            <a:off x="1766360" y="3146576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 Single Corner Rectangle 5"/>
          <p:cNvSpPr/>
          <p:nvPr/>
        </p:nvSpPr>
        <p:spPr>
          <a:xfrm>
            <a:off x="5724934" y="1937233"/>
            <a:ext cx="2738227" cy="987711"/>
          </a:xfrm>
          <a:prstGeom prst="round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SP sub-committee supports development and implementation of the policy</a:t>
            </a:r>
          </a:p>
          <a:p>
            <a:pPr algn="ctr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015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Progress-ENROLMENT</a:t>
            </a:r>
            <a:endParaRPr lang="en-GB" dirty="0"/>
          </a:p>
        </p:txBody>
      </p:sp>
      <p:pic>
        <p:nvPicPr>
          <p:cNvPr id="2050" name="Picture 2" descr="C:\Users\David.Tumwesigye\Documents\From Old Laptop\from Desktop 13 Dec 2012\Desktop files\SAGE ma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t="13744" r="4522" b="18769"/>
          <a:stretch/>
        </p:blipFill>
        <p:spPr bwMode="auto">
          <a:xfrm>
            <a:off x="4067944" y="1124744"/>
            <a:ext cx="507605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008" y="458112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GB" sz="2800" b="1" dirty="0" smtClean="0"/>
              <a:t>15 </a:t>
            </a:r>
            <a:r>
              <a:rPr lang="en-GB" sz="2800" b="1" dirty="0"/>
              <a:t>districts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b="1" dirty="0" smtClean="0"/>
              <a:t>113 sub-counties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b="1" dirty="0" smtClean="0"/>
              <a:t>20 town councils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41" y="1700808"/>
            <a:ext cx="2018751" cy="134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4056" y="308077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 smtClean="0"/>
              <a:t>110,000 </a:t>
            </a:r>
            <a:r>
              <a:rPr lang="en-GB" sz="2000" b="1" dirty="0" smtClean="0"/>
              <a:t>beneficiaries</a:t>
            </a:r>
            <a:endParaRPr lang="en-GB" sz="1600" b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67944" y="1340768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7544" y="3933056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9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Progress: payments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540687" y="1667598"/>
            <a:ext cx="3564396" cy="4392488"/>
            <a:chOff x="647564" y="1772816"/>
            <a:chExt cx="3564396" cy="4392488"/>
          </a:xfrm>
        </p:grpSpPr>
        <p:sp>
          <p:nvSpPr>
            <p:cNvPr id="11" name="Rounded Rectangle 10"/>
            <p:cNvSpPr/>
            <p:nvPr/>
          </p:nvSpPr>
          <p:spPr>
            <a:xfrm>
              <a:off x="647564" y="1772816"/>
              <a:ext cx="3564396" cy="4392488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4400" dirty="0" smtClean="0"/>
                <a:t>UGX 63.3 </a:t>
              </a:r>
              <a:r>
                <a:rPr lang="en-GB" sz="4400" dirty="0" err="1" smtClean="0"/>
                <a:t>bn</a:t>
              </a:r>
              <a:r>
                <a:rPr lang="en-GB" sz="4400" dirty="0" smtClean="0"/>
                <a:t> </a:t>
              </a:r>
            </a:p>
            <a:p>
              <a:pPr algn="ctr"/>
              <a:r>
                <a:rPr lang="en-GB" sz="2800" dirty="0" smtClean="0"/>
                <a:t>transferred to date</a:t>
              </a:r>
            </a:p>
            <a:p>
              <a:pPr algn="ctr"/>
              <a:r>
                <a:rPr lang="en-GB" sz="2800" dirty="0" smtClean="0"/>
                <a:t>2.75 </a:t>
              </a:r>
              <a:r>
                <a:rPr lang="en-GB" sz="2800" dirty="0" err="1" smtClean="0"/>
                <a:t>Bn</a:t>
              </a:r>
              <a:r>
                <a:rPr lang="en-GB" sz="2800" dirty="0" smtClean="0"/>
                <a:t> p/m </a:t>
              </a: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431" y="3858598"/>
              <a:ext cx="3020662" cy="201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10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803</Words>
  <Application>Microsoft Office PowerPoint</Application>
  <PresentationFormat>On-screen Show (4:3)</PresentationFormat>
  <Paragraphs>117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Key lessons learnt and emerging evidence of impact of SAGE pilot</vt:lpstr>
      <vt:lpstr>ESP at a glance</vt:lpstr>
      <vt:lpstr>Goal</vt:lpstr>
      <vt:lpstr>Purpose</vt:lpstr>
      <vt:lpstr>Outputs</vt:lpstr>
      <vt:lpstr>Social Assistance Grants for Empowerment (SAGE) pilot</vt:lpstr>
      <vt:lpstr>Structure of the programme</vt:lpstr>
      <vt:lpstr>Progress-ENROLMENT</vt:lpstr>
      <vt:lpstr>Progress: payments</vt:lpstr>
      <vt:lpstr>KEY LESSONS LEARNED ON IMPLEMENTATION ,  EMERGING IMPACTS &amp; SUSTAINABILITY </vt:lpstr>
      <vt:lpstr>Lessons Learned to date: Implementation</vt:lpstr>
      <vt:lpstr>Political and institutional impacts</vt:lpstr>
      <vt:lpstr>Economic impacts</vt:lpstr>
      <vt:lpstr>Social Impacts</vt:lpstr>
      <vt:lpstr>PowerPoint Presentation</vt:lpstr>
      <vt:lpstr>PowerPoint Presentation</vt:lpstr>
      <vt:lpstr>PowerPoint Presentation</vt:lpstr>
      <vt:lpstr>PowerPoint Presentation</vt:lpstr>
      <vt:lpstr>The road to transformation…</vt:lpstr>
      <vt:lpstr>The road to transformation…</vt:lpstr>
      <vt:lpstr>The road to transformation…</vt:lpstr>
      <vt:lpstr>The road to transformation…</vt:lpstr>
      <vt:lpstr>The road to transformation…</vt:lpstr>
      <vt:lpstr>The road to transformation…</vt:lpstr>
      <vt:lpstr>The road to transformation…</vt:lpstr>
      <vt:lpstr>Social cohesion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L. Tumwesigye</dc:creator>
  <cp:lastModifiedBy>Simon Omoding</cp:lastModifiedBy>
  <cp:revision>56</cp:revision>
  <dcterms:created xsi:type="dcterms:W3CDTF">2014-04-25T13:19:10Z</dcterms:created>
  <dcterms:modified xsi:type="dcterms:W3CDTF">2015-03-23T07:55:10Z</dcterms:modified>
</cp:coreProperties>
</file>