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309" r:id="rId2"/>
    <p:sldId id="310" r:id="rId3"/>
    <p:sldId id="420" r:id="rId4"/>
    <p:sldId id="445" r:id="rId5"/>
    <p:sldId id="421" r:id="rId6"/>
    <p:sldId id="423" r:id="rId7"/>
    <p:sldId id="424" r:id="rId8"/>
    <p:sldId id="367" r:id="rId9"/>
    <p:sldId id="369" r:id="rId10"/>
    <p:sldId id="370" r:id="rId11"/>
    <p:sldId id="371" r:id="rId12"/>
    <p:sldId id="461" r:id="rId13"/>
    <p:sldId id="406" r:id="rId14"/>
    <p:sldId id="388" r:id="rId15"/>
    <p:sldId id="397" r:id="rId16"/>
    <p:sldId id="400" r:id="rId17"/>
    <p:sldId id="399" r:id="rId18"/>
    <p:sldId id="404" r:id="rId19"/>
    <p:sldId id="414" r:id="rId20"/>
    <p:sldId id="402" r:id="rId21"/>
    <p:sldId id="269" r:id="rId22"/>
    <p:sldId id="451" r:id="rId23"/>
    <p:sldId id="436" r:id="rId24"/>
    <p:sldId id="447" r:id="rId25"/>
    <p:sldId id="456" r:id="rId26"/>
    <p:sldId id="457" r:id="rId27"/>
    <p:sldId id="458" r:id="rId28"/>
    <p:sldId id="462" r:id="rId29"/>
    <p:sldId id="455" r:id="rId30"/>
    <p:sldId id="454" r:id="rId31"/>
    <p:sldId id="430" r:id="rId32"/>
    <p:sldId id="460" r:id="rId33"/>
    <p:sldId id="448" r:id="rId34"/>
    <p:sldId id="459" r:id="rId35"/>
    <p:sldId id="449" r:id="rId36"/>
    <p:sldId id="433" r:id="rId37"/>
  </p:sldIdLst>
  <p:sldSz cx="9144000" cy="6858000" type="screen4x3"/>
  <p:notesSz cx="9928225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055" autoAdjust="0"/>
  </p:normalViewPr>
  <p:slideViewPr>
    <p:cSldViewPr>
      <p:cViewPr>
        <p:scale>
          <a:sx n="70" d="100"/>
          <a:sy n="70" d="100"/>
        </p:scale>
        <p:origin x="-1386" y="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BC8CA2-7BEB-49B8-9EF4-C0726FC10A4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014CC3E-9016-4223-B8FC-2E36FBA5EDA1}">
      <dgm:prSet phldrT="[Text]" custT="1"/>
      <dgm:spPr/>
      <dgm:t>
        <a:bodyPr/>
        <a:lstStyle/>
        <a:p>
          <a:r>
            <a:rPr lang="en-GB" sz="1600" b="1" dirty="0" smtClean="0"/>
            <a:t>Social Protection Secretariat </a:t>
          </a:r>
          <a:r>
            <a:rPr lang="en-GB" sz="1600" dirty="0" smtClean="0"/>
            <a:t>manages day-to-day operations</a:t>
          </a:r>
        </a:p>
        <a:p>
          <a:endParaRPr lang="en-GB" sz="1200" dirty="0"/>
        </a:p>
      </dgm:t>
    </dgm:pt>
    <dgm:pt modelId="{DCA4B8C8-65CF-499A-874A-E89CD7003999}" type="parTrans" cxnId="{566D49B8-9323-4F1B-96D6-63750506F557}">
      <dgm:prSet/>
      <dgm:spPr/>
      <dgm:t>
        <a:bodyPr/>
        <a:lstStyle/>
        <a:p>
          <a:endParaRPr lang="en-GB"/>
        </a:p>
      </dgm:t>
    </dgm:pt>
    <dgm:pt modelId="{2B02548C-1FAC-483B-9704-A6DE3C722584}" type="sibTrans" cxnId="{566D49B8-9323-4F1B-96D6-63750506F557}">
      <dgm:prSet/>
      <dgm:spPr/>
      <dgm:t>
        <a:bodyPr/>
        <a:lstStyle/>
        <a:p>
          <a:endParaRPr lang="en-GB"/>
        </a:p>
      </dgm:t>
    </dgm:pt>
    <dgm:pt modelId="{24C6B664-806D-4C33-A9A0-E618B20426FB}" type="asst">
      <dgm:prSet phldrT="[Text]"/>
      <dgm:spPr/>
      <dgm:t>
        <a:bodyPr/>
        <a:lstStyle/>
        <a:p>
          <a:r>
            <a:rPr lang="en-GB" b="1" dirty="0" smtClean="0"/>
            <a:t>15 District SAGE offices  under </a:t>
          </a:r>
          <a:r>
            <a:rPr lang="en-GB" dirty="0" smtClean="0"/>
            <a:t>Community Development department up to sub-county level</a:t>
          </a:r>
          <a:endParaRPr lang="en-GB" dirty="0"/>
        </a:p>
      </dgm:t>
    </dgm:pt>
    <dgm:pt modelId="{8328AA74-754E-4117-B794-BFF8D5FC8FE3}" type="parTrans" cxnId="{56366A97-3DFB-4540-830D-7BD024FB8BFF}">
      <dgm:prSet/>
      <dgm:spPr/>
      <dgm:t>
        <a:bodyPr/>
        <a:lstStyle/>
        <a:p>
          <a:endParaRPr lang="en-GB"/>
        </a:p>
      </dgm:t>
    </dgm:pt>
    <dgm:pt modelId="{DBFDBE32-9C04-4AC3-B043-12EBEC0AF7DF}" type="sibTrans" cxnId="{56366A97-3DFB-4540-830D-7BD024FB8BFF}">
      <dgm:prSet/>
      <dgm:spPr/>
      <dgm:t>
        <a:bodyPr/>
        <a:lstStyle/>
        <a:p>
          <a:endParaRPr lang="en-GB"/>
        </a:p>
      </dgm:t>
    </dgm:pt>
    <dgm:pt modelId="{316F3783-5C9C-45D4-94BC-65E587E24BF2}">
      <dgm:prSet custT="1"/>
      <dgm:spPr/>
      <dgm:t>
        <a:bodyPr/>
        <a:lstStyle/>
        <a:p>
          <a:r>
            <a:rPr lang="en-GB" sz="1600" dirty="0" smtClean="0"/>
            <a:t>Directorate of Social Protection</a:t>
          </a:r>
          <a:endParaRPr lang="en-GB" sz="1600" dirty="0"/>
        </a:p>
      </dgm:t>
    </dgm:pt>
    <dgm:pt modelId="{C00E0640-52F5-42F6-856C-20DE2DB93CC1}" type="parTrans" cxnId="{B9EAF0DB-86FF-4DC4-8324-6FBB90012E59}">
      <dgm:prSet/>
      <dgm:spPr/>
      <dgm:t>
        <a:bodyPr/>
        <a:lstStyle/>
        <a:p>
          <a:endParaRPr lang="en-GB"/>
        </a:p>
      </dgm:t>
    </dgm:pt>
    <dgm:pt modelId="{71A52818-4C98-4E37-8C05-5A73C6C17876}" type="sibTrans" cxnId="{B9EAF0DB-86FF-4DC4-8324-6FBB90012E59}">
      <dgm:prSet/>
      <dgm:spPr/>
      <dgm:t>
        <a:bodyPr/>
        <a:lstStyle/>
        <a:p>
          <a:endParaRPr lang="en-GB"/>
        </a:p>
      </dgm:t>
    </dgm:pt>
    <dgm:pt modelId="{65957AAB-69DC-47C7-834D-EF76737E414A}" type="pres">
      <dgm:prSet presAssocID="{5ABC8CA2-7BEB-49B8-9EF4-C0726FC10A4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AF709132-1045-47A7-8832-5FF43EA279A6}" type="pres">
      <dgm:prSet presAssocID="{316F3783-5C9C-45D4-94BC-65E587E24BF2}" presName="hierRoot1" presStyleCnt="0"/>
      <dgm:spPr/>
    </dgm:pt>
    <dgm:pt modelId="{C66D0D6C-7DC9-4A80-92A6-A34946DC69EB}" type="pres">
      <dgm:prSet presAssocID="{316F3783-5C9C-45D4-94BC-65E587E24BF2}" presName="composite" presStyleCnt="0"/>
      <dgm:spPr/>
    </dgm:pt>
    <dgm:pt modelId="{3908B659-CD59-4044-8295-9CBA91A701AD}" type="pres">
      <dgm:prSet presAssocID="{316F3783-5C9C-45D4-94BC-65E587E24BF2}" presName="background" presStyleLbl="node0" presStyleIdx="0" presStyleCnt="1"/>
      <dgm:spPr/>
    </dgm:pt>
    <dgm:pt modelId="{E4B043D0-56FA-400B-9C63-E737A38D8FF6}" type="pres">
      <dgm:prSet presAssocID="{316F3783-5C9C-45D4-94BC-65E587E24BF2}" presName="text" presStyleLbl="fgAcc0" presStyleIdx="0" presStyleCnt="1" custScaleX="113453" custScaleY="9071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8282F7A-5DE0-4A60-9A3A-011FDEF89CBA}" type="pres">
      <dgm:prSet presAssocID="{316F3783-5C9C-45D4-94BC-65E587E24BF2}" presName="hierChild2" presStyleCnt="0"/>
      <dgm:spPr/>
    </dgm:pt>
    <dgm:pt modelId="{2AE3FA3A-40B4-41C7-B6E1-E9ECD57A933E}" type="pres">
      <dgm:prSet presAssocID="{DCA4B8C8-65CF-499A-874A-E89CD7003999}" presName="Name10" presStyleLbl="parChTrans1D2" presStyleIdx="0" presStyleCnt="1"/>
      <dgm:spPr/>
      <dgm:t>
        <a:bodyPr/>
        <a:lstStyle/>
        <a:p>
          <a:endParaRPr lang="en-GB"/>
        </a:p>
      </dgm:t>
    </dgm:pt>
    <dgm:pt modelId="{2DC34304-CFF3-4117-8503-8025FCF1BF1A}" type="pres">
      <dgm:prSet presAssocID="{8014CC3E-9016-4223-B8FC-2E36FBA5EDA1}" presName="hierRoot2" presStyleCnt="0"/>
      <dgm:spPr/>
    </dgm:pt>
    <dgm:pt modelId="{E7D47A6E-42AD-4BA6-A004-A3F1C86CA630}" type="pres">
      <dgm:prSet presAssocID="{8014CC3E-9016-4223-B8FC-2E36FBA5EDA1}" presName="composite2" presStyleCnt="0"/>
      <dgm:spPr/>
    </dgm:pt>
    <dgm:pt modelId="{2B7ABA77-8CFC-4335-AD59-0E8D539BDD51}" type="pres">
      <dgm:prSet presAssocID="{8014CC3E-9016-4223-B8FC-2E36FBA5EDA1}" presName="background2" presStyleLbl="node2" presStyleIdx="0" presStyleCnt="1"/>
      <dgm:spPr/>
    </dgm:pt>
    <dgm:pt modelId="{41D6A479-BD25-4C7C-8BEC-3879886BC9CF}" type="pres">
      <dgm:prSet presAssocID="{8014CC3E-9016-4223-B8FC-2E36FBA5EDA1}" presName="text2" presStyleLbl="fgAcc2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5C9D9EFD-4111-470C-9F7D-9BB984B86FD9}" type="pres">
      <dgm:prSet presAssocID="{8014CC3E-9016-4223-B8FC-2E36FBA5EDA1}" presName="hierChild3" presStyleCnt="0"/>
      <dgm:spPr/>
    </dgm:pt>
    <dgm:pt modelId="{E7016FD2-910F-4094-8ABF-292F2D186E93}" type="pres">
      <dgm:prSet presAssocID="{8328AA74-754E-4117-B794-BFF8D5FC8FE3}" presName="Name17" presStyleLbl="parChTrans1D3" presStyleIdx="0" presStyleCnt="1"/>
      <dgm:spPr/>
      <dgm:t>
        <a:bodyPr/>
        <a:lstStyle/>
        <a:p>
          <a:endParaRPr lang="en-GB"/>
        </a:p>
      </dgm:t>
    </dgm:pt>
    <dgm:pt modelId="{8429A868-B165-470D-932B-84801C72DF58}" type="pres">
      <dgm:prSet presAssocID="{24C6B664-806D-4C33-A9A0-E618B20426FB}" presName="hierRoot3" presStyleCnt="0"/>
      <dgm:spPr/>
    </dgm:pt>
    <dgm:pt modelId="{D4BBBEB5-7330-4341-A1CB-2875F8896BCB}" type="pres">
      <dgm:prSet presAssocID="{24C6B664-806D-4C33-A9A0-E618B20426FB}" presName="composite3" presStyleCnt="0"/>
      <dgm:spPr/>
    </dgm:pt>
    <dgm:pt modelId="{EDBEE4E2-4AF4-400C-A381-6A503412BAF3}" type="pres">
      <dgm:prSet presAssocID="{24C6B664-806D-4C33-A9A0-E618B20426FB}" presName="background3" presStyleLbl="asst2" presStyleIdx="0" presStyleCnt="1"/>
      <dgm:spPr/>
    </dgm:pt>
    <dgm:pt modelId="{B7074FEB-5F6C-45DC-BC4B-ECB27E7A4D80}" type="pres">
      <dgm:prSet presAssocID="{24C6B664-806D-4C33-A9A0-E618B20426FB}" presName="text3" presStyleLbl="fgAcc3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E958ED0C-EFF1-481B-89F2-828CF7B786DE}" type="pres">
      <dgm:prSet presAssocID="{24C6B664-806D-4C33-A9A0-E618B20426FB}" presName="hierChild4" presStyleCnt="0"/>
      <dgm:spPr/>
    </dgm:pt>
  </dgm:ptLst>
  <dgm:cxnLst>
    <dgm:cxn modelId="{566D49B8-9323-4F1B-96D6-63750506F557}" srcId="{316F3783-5C9C-45D4-94BC-65E587E24BF2}" destId="{8014CC3E-9016-4223-B8FC-2E36FBA5EDA1}" srcOrd="0" destOrd="0" parTransId="{DCA4B8C8-65CF-499A-874A-E89CD7003999}" sibTransId="{2B02548C-1FAC-483B-9704-A6DE3C722584}"/>
    <dgm:cxn modelId="{26A8F09D-DB34-4D55-9E2D-AC76A562DDCE}" type="presOf" srcId="{24C6B664-806D-4C33-A9A0-E618B20426FB}" destId="{B7074FEB-5F6C-45DC-BC4B-ECB27E7A4D80}" srcOrd="0" destOrd="0" presId="urn:microsoft.com/office/officeart/2005/8/layout/hierarchy1"/>
    <dgm:cxn modelId="{BB3A5DD6-4EE1-4D89-A775-C1BB0FFE7967}" type="presOf" srcId="{5ABC8CA2-7BEB-49B8-9EF4-C0726FC10A4A}" destId="{65957AAB-69DC-47C7-834D-EF76737E414A}" srcOrd="0" destOrd="0" presId="urn:microsoft.com/office/officeart/2005/8/layout/hierarchy1"/>
    <dgm:cxn modelId="{B9EAF0DB-86FF-4DC4-8324-6FBB90012E59}" srcId="{5ABC8CA2-7BEB-49B8-9EF4-C0726FC10A4A}" destId="{316F3783-5C9C-45D4-94BC-65E587E24BF2}" srcOrd="0" destOrd="0" parTransId="{C00E0640-52F5-42F6-856C-20DE2DB93CC1}" sibTransId="{71A52818-4C98-4E37-8C05-5A73C6C17876}"/>
    <dgm:cxn modelId="{21924505-DC5A-4715-AF0E-C05747F9A06C}" type="presOf" srcId="{8328AA74-754E-4117-B794-BFF8D5FC8FE3}" destId="{E7016FD2-910F-4094-8ABF-292F2D186E93}" srcOrd="0" destOrd="0" presId="urn:microsoft.com/office/officeart/2005/8/layout/hierarchy1"/>
    <dgm:cxn modelId="{7C284481-4CAF-4232-9A1F-69FC2A8A229B}" type="presOf" srcId="{8014CC3E-9016-4223-B8FC-2E36FBA5EDA1}" destId="{41D6A479-BD25-4C7C-8BEC-3879886BC9CF}" srcOrd="0" destOrd="0" presId="urn:microsoft.com/office/officeart/2005/8/layout/hierarchy1"/>
    <dgm:cxn modelId="{56366A97-3DFB-4540-830D-7BD024FB8BFF}" srcId="{8014CC3E-9016-4223-B8FC-2E36FBA5EDA1}" destId="{24C6B664-806D-4C33-A9A0-E618B20426FB}" srcOrd="0" destOrd="0" parTransId="{8328AA74-754E-4117-B794-BFF8D5FC8FE3}" sibTransId="{DBFDBE32-9C04-4AC3-B043-12EBEC0AF7DF}"/>
    <dgm:cxn modelId="{1C0BFA99-683D-4B68-ADE4-D3D8191F22F3}" type="presOf" srcId="{316F3783-5C9C-45D4-94BC-65E587E24BF2}" destId="{E4B043D0-56FA-400B-9C63-E737A38D8FF6}" srcOrd="0" destOrd="0" presId="urn:microsoft.com/office/officeart/2005/8/layout/hierarchy1"/>
    <dgm:cxn modelId="{B75BFA83-E96D-4356-A5D8-615521248986}" type="presOf" srcId="{DCA4B8C8-65CF-499A-874A-E89CD7003999}" destId="{2AE3FA3A-40B4-41C7-B6E1-E9ECD57A933E}" srcOrd="0" destOrd="0" presId="urn:microsoft.com/office/officeart/2005/8/layout/hierarchy1"/>
    <dgm:cxn modelId="{309E0C7D-83E5-458A-B2F2-0511A6578835}" type="presParOf" srcId="{65957AAB-69DC-47C7-834D-EF76737E414A}" destId="{AF709132-1045-47A7-8832-5FF43EA279A6}" srcOrd="0" destOrd="0" presId="urn:microsoft.com/office/officeart/2005/8/layout/hierarchy1"/>
    <dgm:cxn modelId="{BBFE2598-C03A-4082-9DC8-D8B821DED090}" type="presParOf" srcId="{AF709132-1045-47A7-8832-5FF43EA279A6}" destId="{C66D0D6C-7DC9-4A80-92A6-A34946DC69EB}" srcOrd="0" destOrd="0" presId="urn:microsoft.com/office/officeart/2005/8/layout/hierarchy1"/>
    <dgm:cxn modelId="{A09CC725-D0EF-4656-85ED-52149BF7A862}" type="presParOf" srcId="{C66D0D6C-7DC9-4A80-92A6-A34946DC69EB}" destId="{3908B659-CD59-4044-8295-9CBA91A701AD}" srcOrd="0" destOrd="0" presId="urn:microsoft.com/office/officeart/2005/8/layout/hierarchy1"/>
    <dgm:cxn modelId="{B4F5E74F-A92A-4AD4-9111-C227998B2F8A}" type="presParOf" srcId="{C66D0D6C-7DC9-4A80-92A6-A34946DC69EB}" destId="{E4B043D0-56FA-400B-9C63-E737A38D8FF6}" srcOrd="1" destOrd="0" presId="urn:microsoft.com/office/officeart/2005/8/layout/hierarchy1"/>
    <dgm:cxn modelId="{E6E867CA-32DB-4C0B-AA21-6CC7699AA0CB}" type="presParOf" srcId="{AF709132-1045-47A7-8832-5FF43EA279A6}" destId="{98282F7A-5DE0-4A60-9A3A-011FDEF89CBA}" srcOrd="1" destOrd="0" presId="urn:microsoft.com/office/officeart/2005/8/layout/hierarchy1"/>
    <dgm:cxn modelId="{A257CDDC-E849-4C82-9BD1-619CD2EFB4EF}" type="presParOf" srcId="{98282F7A-5DE0-4A60-9A3A-011FDEF89CBA}" destId="{2AE3FA3A-40B4-41C7-B6E1-E9ECD57A933E}" srcOrd="0" destOrd="0" presId="urn:microsoft.com/office/officeart/2005/8/layout/hierarchy1"/>
    <dgm:cxn modelId="{C5871BA4-BD4A-4237-97E3-B0A62BD2DF5B}" type="presParOf" srcId="{98282F7A-5DE0-4A60-9A3A-011FDEF89CBA}" destId="{2DC34304-CFF3-4117-8503-8025FCF1BF1A}" srcOrd="1" destOrd="0" presId="urn:microsoft.com/office/officeart/2005/8/layout/hierarchy1"/>
    <dgm:cxn modelId="{6D93830C-5431-483C-B257-85A9A1C299DD}" type="presParOf" srcId="{2DC34304-CFF3-4117-8503-8025FCF1BF1A}" destId="{E7D47A6E-42AD-4BA6-A004-A3F1C86CA630}" srcOrd="0" destOrd="0" presId="urn:microsoft.com/office/officeart/2005/8/layout/hierarchy1"/>
    <dgm:cxn modelId="{04677D0A-C1A6-4A59-861D-71F6840DEA96}" type="presParOf" srcId="{E7D47A6E-42AD-4BA6-A004-A3F1C86CA630}" destId="{2B7ABA77-8CFC-4335-AD59-0E8D539BDD51}" srcOrd="0" destOrd="0" presId="urn:microsoft.com/office/officeart/2005/8/layout/hierarchy1"/>
    <dgm:cxn modelId="{4A312536-D731-412E-8892-FCEF5D4F6C29}" type="presParOf" srcId="{E7D47A6E-42AD-4BA6-A004-A3F1C86CA630}" destId="{41D6A479-BD25-4C7C-8BEC-3879886BC9CF}" srcOrd="1" destOrd="0" presId="urn:microsoft.com/office/officeart/2005/8/layout/hierarchy1"/>
    <dgm:cxn modelId="{C96C2C55-6B0D-4DAA-B27A-CAD93078A355}" type="presParOf" srcId="{2DC34304-CFF3-4117-8503-8025FCF1BF1A}" destId="{5C9D9EFD-4111-470C-9F7D-9BB984B86FD9}" srcOrd="1" destOrd="0" presId="urn:microsoft.com/office/officeart/2005/8/layout/hierarchy1"/>
    <dgm:cxn modelId="{03049007-EA1E-494B-98DC-8CBDFF78C8A3}" type="presParOf" srcId="{5C9D9EFD-4111-470C-9F7D-9BB984B86FD9}" destId="{E7016FD2-910F-4094-8ABF-292F2D186E93}" srcOrd="0" destOrd="0" presId="urn:microsoft.com/office/officeart/2005/8/layout/hierarchy1"/>
    <dgm:cxn modelId="{32C004D5-04DA-4978-A830-9BF613D4968E}" type="presParOf" srcId="{5C9D9EFD-4111-470C-9F7D-9BB984B86FD9}" destId="{8429A868-B165-470D-932B-84801C72DF58}" srcOrd="1" destOrd="0" presId="urn:microsoft.com/office/officeart/2005/8/layout/hierarchy1"/>
    <dgm:cxn modelId="{6AABB367-FFA8-4D02-B035-F50356A5A66E}" type="presParOf" srcId="{8429A868-B165-470D-932B-84801C72DF58}" destId="{D4BBBEB5-7330-4341-A1CB-2875F8896BCB}" srcOrd="0" destOrd="0" presId="urn:microsoft.com/office/officeart/2005/8/layout/hierarchy1"/>
    <dgm:cxn modelId="{B9237882-15B6-48C8-90BB-63274BEF8D82}" type="presParOf" srcId="{D4BBBEB5-7330-4341-A1CB-2875F8896BCB}" destId="{EDBEE4E2-4AF4-400C-A381-6A503412BAF3}" srcOrd="0" destOrd="0" presId="urn:microsoft.com/office/officeart/2005/8/layout/hierarchy1"/>
    <dgm:cxn modelId="{02ABAF18-D266-4ACA-A1F4-EF88C7D250CF}" type="presParOf" srcId="{D4BBBEB5-7330-4341-A1CB-2875F8896BCB}" destId="{B7074FEB-5F6C-45DC-BC4B-ECB27E7A4D80}" srcOrd="1" destOrd="0" presId="urn:microsoft.com/office/officeart/2005/8/layout/hierarchy1"/>
    <dgm:cxn modelId="{E48CF4B2-54E6-4076-91B4-3B029DCF7755}" type="presParOf" srcId="{8429A868-B165-470D-932B-84801C72DF58}" destId="{E958ED0C-EFF1-481B-89F2-828CF7B786D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016FD2-910F-4094-8ABF-292F2D186E93}">
      <dsp:nvSpPr>
        <dsp:cNvPr id="0" name=""/>
        <dsp:cNvSpPr/>
      </dsp:nvSpPr>
      <dsp:spPr>
        <a:xfrm>
          <a:off x="3969826" y="2683233"/>
          <a:ext cx="91440" cy="51959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95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E3FA3A-40B4-41C7-B6E1-E9ECD57A933E}">
      <dsp:nvSpPr>
        <dsp:cNvPr id="0" name=""/>
        <dsp:cNvSpPr/>
      </dsp:nvSpPr>
      <dsp:spPr>
        <a:xfrm>
          <a:off x="3969826" y="1029174"/>
          <a:ext cx="91440" cy="51959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95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08B659-CD59-4044-8295-9CBA91A701AD}">
      <dsp:nvSpPr>
        <dsp:cNvPr id="0" name=""/>
        <dsp:cNvSpPr/>
      </dsp:nvSpPr>
      <dsp:spPr>
        <a:xfrm>
          <a:off x="3002092" y="88"/>
          <a:ext cx="2026908" cy="10290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B043D0-56FA-400B-9C63-E737A38D8FF6}">
      <dsp:nvSpPr>
        <dsp:cNvPr id="0" name=""/>
        <dsp:cNvSpPr/>
      </dsp:nvSpPr>
      <dsp:spPr>
        <a:xfrm>
          <a:off x="3200599" y="188669"/>
          <a:ext cx="2026908" cy="10290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Directorate of Social Protection</a:t>
          </a:r>
          <a:endParaRPr lang="en-GB" sz="1600" kern="1200" dirty="0"/>
        </a:p>
      </dsp:txBody>
      <dsp:txXfrm>
        <a:off x="3230740" y="218810"/>
        <a:ext cx="1966626" cy="968804"/>
      </dsp:txXfrm>
    </dsp:sp>
    <dsp:sp modelId="{2B7ABA77-8CFC-4335-AD59-0E8D539BDD51}">
      <dsp:nvSpPr>
        <dsp:cNvPr id="0" name=""/>
        <dsp:cNvSpPr/>
      </dsp:nvSpPr>
      <dsp:spPr>
        <a:xfrm>
          <a:off x="3122265" y="1548766"/>
          <a:ext cx="1786562" cy="11344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D6A479-BD25-4C7C-8BEC-3879886BC9CF}">
      <dsp:nvSpPr>
        <dsp:cNvPr id="0" name=""/>
        <dsp:cNvSpPr/>
      </dsp:nvSpPr>
      <dsp:spPr>
        <a:xfrm>
          <a:off x="3320772" y="1737348"/>
          <a:ext cx="1786562" cy="11344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Social Protection Secretariat </a:t>
          </a:r>
          <a:r>
            <a:rPr lang="en-GB" sz="1600" kern="1200" dirty="0" smtClean="0"/>
            <a:t>manages day-to-day operations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 dirty="0"/>
        </a:p>
      </dsp:txBody>
      <dsp:txXfrm>
        <a:off x="3353999" y="1770575"/>
        <a:ext cx="1720108" cy="1068013"/>
      </dsp:txXfrm>
    </dsp:sp>
    <dsp:sp modelId="{EDBEE4E2-4AF4-400C-A381-6A503412BAF3}">
      <dsp:nvSpPr>
        <dsp:cNvPr id="0" name=""/>
        <dsp:cNvSpPr/>
      </dsp:nvSpPr>
      <dsp:spPr>
        <a:xfrm>
          <a:off x="3122265" y="3202825"/>
          <a:ext cx="1786562" cy="11344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074FEB-5F6C-45DC-BC4B-ECB27E7A4D80}">
      <dsp:nvSpPr>
        <dsp:cNvPr id="0" name=""/>
        <dsp:cNvSpPr/>
      </dsp:nvSpPr>
      <dsp:spPr>
        <a:xfrm>
          <a:off x="3320772" y="3391407"/>
          <a:ext cx="1786562" cy="11344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b="1" kern="1200" dirty="0" smtClean="0"/>
            <a:t>15 District SAGE offices  under </a:t>
          </a:r>
          <a:r>
            <a:rPr lang="en-GB" sz="1300" kern="1200" dirty="0" smtClean="0"/>
            <a:t>Community Development department up to sub-county level</a:t>
          </a:r>
          <a:endParaRPr lang="en-GB" sz="1300" kern="1200" dirty="0"/>
        </a:p>
      </dsp:txBody>
      <dsp:txXfrm>
        <a:off x="3353999" y="3424634"/>
        <a:ext cx="1720108" cy="10680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1762" cy="339500"/>
          </a:xfrm>
          <a:prstGeom prst="rect">
            <a:avLst/>
          </a:prstGeom>
        </p:spPr>
        <p:txBody>
          <a:bodyPr vert="horz" lIns="92199" tIns="46099" rIns="92199" bIns="4609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4123" y="1"/>
            <a:ext cx="4301762" cy="339500"/>
          </a:xfrm>
          <a:prstGeom prst="rect">
            <a:avLst/>
          </a:prstGeom>
        </p:spPr>
        <p:txBody>
          <a:bodyPr vert="horz" lIns="92199" tIns="46099" rIns="92199" bIns="46099" rtlCol="0"/>
          <a:lstStyle>
            <a:lvl1pPr algn="r">
              <a:defRPr sz="1200"/>
            </a:lvl1pPr>
          </a:lstStyle>
          <a:p>
            <a:fld id="{F5885C07-B244-47EB-B610-4D96A82E4D20}" type="datetimeFigureOut">
              <a:rPr lang="en-GB" smtClean="0"/>
              <a:t>06/05/2015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7080"/>
            <a:ext cx="4301762" cy="339500"/>
          </a:xfrm>
          <a:prstGeom prst="rect">
            <a:avLst/>
          </a:prstGeom>
        </p:spPr>
        <p:txBody>
          <a:bodyPr vert="horz" lIns="92199" tIns="46099" rIns="92199" bIns="4609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4123" y="6457080"/>
            <a:ext cx="4301762" cy="339500"/>
          </a:xfrm>
          <a:prstGeom prst="rect">
            <a:avLst/>
          </a:prstGeom>
        </p:spPr>
        <p:txBody>
          <a:bodyPr vert="horz" lIns="92199" tIns="46099" rIns="92199" bIns="46099" rtlCol="0" anchor="b"/>
          <a:lstStyle>
            <a:lvl1pPr algn="r">
              <a:defRPr sz="1200"/>
            </a:lvl1pPr>
          </a:lstStyle>
          <a:p>
            <a:fld id="{7EFCAEA0-4DF4-4406-B5E5-1A8B6EF677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37459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2232" cy="339884"/>
          </a:xfrm>
          <a:prstGeom prst="rect">
            <a:avLst/>
          </a:prstGeom>
        </p:spPr>
        <p:txBody>
          <a:bodyPr vert="horz" lIns="92199" tIns="46099" rIns="92199" bIns="4609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697" y="1"/>
            <a:ext cx="4302232" cy="339884"/>
          </a:xfrm>
          <a:prstGeom prst="rect">
            <a:avLst/>
          </a:prstGeom>
        </p:spPr>
        <p:txBody>
          <a:bodyPr vert="horz" lIns="92199" tIns="46099" rIns="92199" bIns="46099" rtlCol="0"/>
          <a:lstStyle>
            <a:lvl1pPr algn="r">
              <a:defRPr sz="1200"/>
            </a:lvl1pPr>
          </a:lstStyle>
          <a:p>
            <a:fld id="{88D7DF31-1406-45DA-839E-636A717D29F7}" type="datetimeFigureOut">
              <a:rPr lang="en-GB" smtClean="0"/>
              <a:t>06/05/2015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5488" y="509588"/>
            <a:ext cx="3397250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99" tIns="46099" rIns="92199" bIns="4609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2199" tIns="46099" rIns="92199" bIns="4609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2232" cy="339884"/>
          </a:xfrm>
          <a:prstGeom prst="rect">
            <a:avLst/>
          </a:prstGeom>
        </p:spPr>
        <p:txBody>
          <a:bodyPr vert="horz" lIns="92199" tIns="46099" rIns="92199" bIns="4609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697" y="6456612"/>
            <a:ext cx="4302232" cy="339884"/>
          </a:xfrm>
          <a:prstGeom prst="rect">
            <a:avLst/>
          </a:prstGeom>
        </p:spPr>
        <p:txBody>
          <a:bodyPr vert="horz" lIns="92199" tIns="46099" rIns="92199" bIns="46099" rtlCol="0" anchor="b"/>
          <a:lstStyle>
            <a:lvl1pPr algn="r">
              <a:defRPr sz="1200"/>
            </a:lvl1pPr>
          </a:lstStyle>
          <a:p>
            <a:fld id="{BB91F392-3C32-4134-A70A-FA55EB1594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2850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Why are</a:t>
            </a:r>
            <a:r>
              <a:rPr lang="en-GB" baseline="0" dirty="0" smtClean="0"/>
              <a:t> people vulnerable</a:t>
            </a:r>
          </a:p>
          <a:p>
            <a:r>
              <a:rPr lang="en-GB" baseline="0" dirty="0" smtClean="0"/>
              <a:t>What is the risk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1F392-3C32-4134-A70A-FA55EB15949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8554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Declining</a:t>
            </a:r>
            <a:r>
              <a:rPr lang="en-GB" baseline="0" dirty="0" smtClean="0"/>
              <a:t> social support systems; limited coverage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1F392-3C32-4134-A70A-FA55EB15949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9713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1F392-3C32-4134-A70A-FA55EB15949B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69860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9D47C-C304-4909-972F-3839AE3A7CE2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0762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F3CFB-7105-44BA-9EA8-3F1BCD8AB046}" type="datetimeFigureOut">
              <a:rPr lang="en-GB" smtClean="0"/>
              <a:t>06/05/2015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61DC-28DC-4E31-95E1-CE2FC1D338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252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F3CFB-7105-44BA-9EA8-3F1BCD8AB046}" type="datetimeFigureOut">
              <a:rPr lang="en-GB" smtClean="0"/>
              <a:t>06/05/2015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61DC-28DC-4E31-95E1-CE2FC1D338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3701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F3CFB-7105-44BA-9EA8-3F1BCD8AB046}" type="datetimeFigureOut">
              <a:rPr lang="en-GB" smtClean="0"/>
              <a:t>06/05/2015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61DC-28DC-4E31-95E1-CE2FC1D338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349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F3CFB-7105-44BA-9EA8-3F1BCD8AB046}" type="datetimeFigureOut">
              <a:rPr lang="en-GB" smtClean="0"/>
              <a:t>06/05/2015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61DC-28DC-4E31-95E1-CE2FC1D338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7856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F3CFB-7105-44BA-9EA8-3F1BCD8AB046}" type="datetimeFigureOut">
              <a:rPr lang="en-GB" smtClean="0"/>
              <a:t>06/05/2015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61DC-28DC-4E31-95E1-CE2FC1D338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1374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F3CFB-7105-44BA-9EA8-3F1BCD8AB046}" type="datetimeFigureOut">
              <a:rPr lang="en-GB" smtClean="0"/>
              <a:t>06/05/2015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61DC-28DC-4E31-95E1-CE2FC1D338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22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F3CFB-7105-44BA-9EA8-3F1BCD8AB046}" type="datetimeFigureOut">
              <a:rPr lang="en-GB" smtClean="0"/>
              <a:t>06/05/2015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61DC-28DC-4E31-95E1-CE2FC1D338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7211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F3CFB-7105-44BA-9EA8-3F1BCD8AB046}" type="datetimeFigureOut">
              <a:rPr lang="en-GB" smtClean="0"/>
              <a:t>06/05/2015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61DC-28DC-4E31-95E1-CE2FC1D338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9978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F3CFB-7105-44BA-9EA8-3F1BCD8AB046}" type="datetimeFigureOut">
              <a:rPr lang="en-GB" smtClean="0"/>
              <a:t>06/05/2015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61DC-28DC-4E31-95E1-CE2FC1D338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4257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F3CFB-7105-44BA-9EA8-3F1BCD8AB046}" type="datetimeFigureOut">
              <a:rPr lang="en-GB" smtClean="0"/>
              <a:t>06/05/2015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61DC-28DC-4E31-95E1-CE2FC1D338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230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F3CFB-7105-44BA-9EA8-3F1BCD8AB046}" type="datetimeFigureOut">
              <a:rPr lang="en-GB" smtClean="0"/>
              <a:t>06/05/2015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361DC-28DC-4E31-95E1-CE2FC1D338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728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F3CFB-7105-44BA-9EA8-3F1BCD8AB046}" type="datetimeFigureOut">
              <a:rPr lang="en-GB" smtClean="0"/>
              <a:t>06/05/2015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361DC-28DC-4E31-95E1-CE2FC1D338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4150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255270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8" descr="C:\My files\Uganda from sony\Output 4\Comms\Branding\FINAL LOGO\ESPP_approved_cropp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175" y="115888"/>
            <a:ext cx="50482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itle 1"/>
          <p:cNvSpPr txBox="1">
            <a:spLocks/>
          </p:cNvSpPr>
          <p:nvPr/>
        </p:nvSpPr>
        <p:spPr bwMode="auto">
          <a:xfrm>
            <a:off x="611188" y="2205038"/>
            <a:ext cx="8059737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en-GB" altLang="en-US" sz="2800" b="1" dirty="0" smtClean="0">
                <a:latin typeface="Candara" pitchFamily="34" charset="0"/>
              </a:rPr>
              <a:t>Brief on the </a:t>
            </a:r>
          </a:p>
          <a:p>
            <a:pPr marL="457200" indent="-457200" algn="ctr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GB" altLang="en-US" sz="2800" b="1" dirty="0" smtClean="0">
                <a:latin typeface="Candara" pitchFamily="34" charset="0"/>
              </a:rPr>
              <a:t>-Expanding Social Protection Programme</a:t>
            </a:r>
          </a:p>
          <a:p>
            <a:pPr marL="457200" indent="-457200" algn="ctr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GB" altLang="en-US" sz="2800" b="1" dirty="0" smtClean="0">
                <a:latin typeface="Candara" pitchFamily="34" charset="0"/>
              </a:rPr>
              <a:t>-National vision for a SP system</a:t>
            </a:r>
          </a:p>
          <a:p>
            <a:pPr marL="457200" indent="-457200" algn="ctr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GB" altLang="en-US" sz="2800" b="1" dirty="0" smtClean="0">
                <a:latin typeface="Candara" pitchFamily="34" charset="0"/>
              </a:rPr>
              <a:t>-SCG rollout plans</a:t>
            </a:r>
            <a:endParaRPr lang="en-US" altLang="en-US" sz="4000" b="1" dirty="0">
              <a:latin typeface="Candara" pitchFamily="34" charset="0"/>
            </a:endParaRPr>
          </a:p>
        </p:txBody>
      </p:sp>
      <p:sp>
        <p:nvSpPr>
          <p:cNvPr id="15365" name="Content Placeholder 2"/>
          <p:cNvSpPr txBox="1">
            <a:spLocks/>
          </p:cNvSpPr>
          <p:nvPr/>
        </p:nvSpPr>
        <p:spPr bwMode="auto">
          <a:xfrm>
            <a:off x="390525" y="5084763"/>
            <a:ext cx="828040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82575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GB" altLang="en-US" sz="2400" b="1" dirty="0" smtClean="0">
                <a:solidFill>
                  <a:srgbClr val="000000"/>
                </a:solidFill>
                <a:latin typeface="Candara" pitchFamily="34" charset="0"/>
                <a:ea typeface="MS PGothic" pitchFamily="34" charset="-128"/>
              </a:rPr>
              <a:t>Titus </a:t>
            </a:r>
            <a:r>
              <a:rPr lang="en-GB" altLang="en-US" sz="2400" b="1" dirty="0" err="1" smtClean="0">
                <a:solidFill>
                  <a:srgbClr val="000000"/>
                </a:solidFill>
                <a:latin typeface="Candara" pitchFamily="34" charset="0"/>
                <a:ea typeface="MS PGothic" pitchFamily="34" charset="-128"/>
              </a:rPr>
              <a:t>Ouma</a:t>
            </a:r>
            <a:r>
              <a:rPr lang="en-GB" altLang="en-US" sz="2400" b="1" dirty="0" smtClean="0">
                <a:solidFill>
                  <a:srgbClr val="000000"/>
                </a:solidFill>
                <a:latin typeface="Candara" pitchFamily="34" charset="0"/>
                <a:ea typeface="MS PGothic" pitchFamily="34" charset="-128"/>
              </a:rPr>
              <a:t>, Training Officer,</a:t>
            </a:r>
            <a:endParaRPr lang="en-GB" altLang="en-US" sz="2400" b="1" dirty="0" smtClean="0">
              <a:solidFill>
                <a:srgbClr val="000000"/>
              </a:solidFill>
              <a:latin typeface="Candara" pitchFamily="34" charset="0"/>
              <a:ea typeface="MS PGothic" pitchFamily="34" charset="-128"/>
            </a:endParaRPr>
          </a:p>
          <a:p>
            <a:pPr algn="ctr" eaLnBrk="1" hangingPunct="1">
              <a:buFontTx/>
              <a:buNone/>
            </a:pPr>
            <a:r>
              <a:rPr lang="en-GB" altLang="en-US" sz="2400" dirty="0">
                <a:latin typeface="Candara" pitchFamily="34" charset="0"/>
              </a:rPr>
              <a:t>Expanding Social Protection </a:t>
            </a:r>
            <a:r>
              <a:rPr lang="en-GB" altLang="en-US" sz="2400" dirty="0" smtClean="0">
                <a:latin typeface="Candara" pitchFamily="34" charset="0"/>
              </a:rPr>
              <a:t>Programme</a:t>
            </a:r>
          </a:p>
          <a:p>
            <a:pPr algn="ctr" eaLnBrk="1" hangingPunct="1">
              <a:buFontTx/>
              <a:buNone/>
            </a:pPr>
            <a:r>
              <a:rPr lang="en-GB" altLang="en-US" sz="2400" dirty="0" smtClean="0">
                <a:solidFill>
                  <a:srgbClr val="000000"/>
                </a:solidFill>
                <a:latin typeface="Candara" pitchFamily="34" charset="0"/>
                <a:ea typeface="MS PGothic" pitchFamily="34" charset="-128"/>
              </a:rPr>
              <a:t> Ministry of Gender Labour and Social Development</a:t>
            </a:r>
            <a:endParaRPr lang="en-GB" altLang="en-US" sz="2400" dirty="0">
              <a:solidFill>
                <a:srgbClr val="000000"/>
              </a:solidFill>
              <a:latin typeface="Candara" pitchFamily="34" charset="0"/>
              <a:ea typeface="MS PGothic" pitchFamily="34" charset="-128"/>
            </a:endParaRPr>
          </a:p>
          <a:p>
            <a:pPr algn="ctr" eaLnBrk="1" hangingPunct="1">
              <a:buFont typeface="Arial" charset="0"/>
              <a:buNone/>
            </a:pPr>
            <a:r>
              <a:rPr lang="en-GB" altLang="en-US" sz="2000" b="1" dirty="0" smtClean="0">
                <a:solidFill>
                  <a:srgbClr val="0000FF"/>
                </a:solidFill>
                <a:latin typeface="Candara" pitchFamily="34" charset="0"/>
                <a:ea typeface="MS PGothic" pitchFamily="34" charset="-128"/>
              </a:rPr>
              <a:t>May</a:t>
            </a:r>
            <a:r>
              <a:rPr lang="en-GB" altLang="en-US" sz="2000" b="1" dirty="0" smtClean="0">
                <a:solidFill>
                  <a:srgbClr val="0000FF"/>
                </a:solidFill>
                <a:latin typeface="Candara" pitchFamily="34" charset="0"/>
                <a:ea typeface="MS PGothic" pitchFamily="34" charset="-128"/>
              </a:rPr>
              <a:t> </a:t>
            </a:r>
            <a:r>
              <a:rPr lang="en-GB" altLang="en-US" sz="2000" b="1" dirty="0" smtClean="0">
                <a:solidFill>
                  <a:srgbClr val="0000FF"/>
                </a:solidFill>
                <a:latin typeface="Candara" pitchFamily="34" charset="0"/>
                <a:ea typeface="MS PGothic" pitchFamily="34" charset="-128"/>
              </a:rPr>
              <a:t>2015</a:t>
            </a:r>
            <a:endParaRPr lang="en-GB" altLang="en-US" sz="2000" b="1" dirty="0">
              <a:solidFill>
                <a:srgbClr val="0000FF"/>
              </a:solidFill>
              <a:latin typeface="Candara" pitchFamily="34" charset="0"/>
              <a:ea typeface="MS PGothic" pitchFamily="34" charset="-128"/>
            </a:endParaRPr>
          </a:p>
          <a:p>
            <a:pPr algn="ctr" eaLnBrk="1" hangingPunct="1">
              <a:buFontTx/>
              <a:buNone/>
            </a:pPr>
            <a:endParaRPr lang="en-US" altLang="en-US" sz="2000" i="1" dirty="0">
              <a:solidFill>
                <a:srgbClr val="0000FF"/>
              </a:solidFill>
              <a:latin typeface="Candara" pitchFamily="34" charset="0"/>
              <a:ea typeface="MS PGothic" pitchFamily="34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4A2259-3223-4F75-892D-935A2680D589}" type="slidenum">
              <a:rPr lang="en-GB"/>
              <a:pPr>
                <a:defRPr/>
              </a:pPr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268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/>
              <a:t>Purpose of </a:t>
            </a:r>
            <a:r>
              <a:rPr lang="en-GB" dirty="0" smtClean="0"/>
              <a:t>ESP </a:t>
            </a:r>
            <a:r>
              <a:rPr lang="en-GB" dirty="0"/>
              <a:t>programme :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79512" y="1600201"/>
            <a:ext cx="4536504" cy="3268960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pPr algn="just"/>
            <a:r>
              <a:rPr lang="en-GB" dirty="0" smtClean="0"/>
              <a:t>The objective is to embed </a:t>
            </a:r>
            <a:r>
              <a:rPr lang="en-GB" b="1" dirty="0" smtClean="0"/>
              <a:t>a national social protection system </a:t>
            </a:r>
            <a:r>
              <a:rPr lang="en-GB" dirty="0" smtClean="0"/>
              <a:t>that benefits the </a:t>
            </a:r>
            <a:r>
              <a:rPr lang="en-GB" b="1" dirty="0" smtClean="0"/>
              <a:t>poorest</a:t>
            </a:r>
            <a:r>
              <a:rPr lang="en-GB" dirty="0" smtClean="0"/>
              <a:t> as a core element of national planning and budgeting processes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36096" y="2276872"/>
            <a:ext cx="3413760" cy="2304256"/>
          </a:xfrm>
        </p:spPr>
      </p:pic>
    </p:spTree>
    <p:extLst>
      <p:ext uri="{BB962C8B-B14F-4D97-AF65-F5344CB8AC3E}">
        <p14:creationId xmlns:p14="http://schemas.microsoft.com/office/powerpoint/2010/main" val="55897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Outputs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1257300" indent="-457200">
              <a:buFont typeface="+mj-lt"/>
              <a:buAutoNum type="arabicPeriod"/>
            </a:pPr>
            <a:r>
              <a:rPr lang="en-GB" dirty="0" smtClean="0"/>
              <a:t>Increased </a:t>
            </a:r>
            <a:r>
              <a:rPr lang="en-GB" dirty="0" err="1"/>
              <a:t>GoU</a:t>
            </a:r>
            <a:r>
              <a:rPr lang="en-GB" dirty="0"/>
              <a:t> </a:t>
            </a:r>
            <a:r>
              <a:rPr lang="en-GB" dirty="0" smtClean="0"/>
              <a:t>leadership and </a:t>
            </a:r>
            <a:r>
              <a:rPr lang="en-GB" b="1" dirty="0" smtClean="0"/>
              <a:t>capacity</a:t>
            </a:r>
            <a:r>
              <a:rPr lang="en-GB" dirty="0" smtClean="0"/>
              <a:t> for social protection policy and programming </a:t>
            </a:r>
            <a:endParaRPr lang="en-GB" dirty="0"/>
          </a:p>
          <a:p>
            <a:pPr marL="1257300" indent="-457200">
              <a:buFont typeface="+mj-lt"/>
              <a:buAutoNum type="arabicPeriod"/>
            </a:pPr>
            <a:r>
              <a:rPr lang="en-GB" dirty="0"/>
              <a:t>Viable </a:t>
            </a:r>
            <a:r>
              <a:rPr lang="en-GB" b="1" dirty="0"/>
              <a:t>policy</a:t>
            </a:r>
            <a:r>
              <a:rPr lang="en-GB" dirty="0"/>
              <a:t> </a:t>
            </a:r>
            <a:r>
              <a:rPr lang="en-GB" b="1" dirty="0"/>
              <a:t>and fiscal framework </a:t>
            </a:r>
            <a:r>
              <a:rPr lang="en-GB" dirty="0"/>
              <a:t>for social </a:t>
            </a:r>
            <a:r>
              <a:rPr lang="en-GB" dirty="0" smtClean="0"/>
              <a:t>protection</a:t>
            </a:r>
            <a:endParaRPr lang="en-GB" dirty="0"/>
          </a:p>
          <a:p>
            <a:pPr marL="1257300" indent="-457200">
              <a:buFont typeface="+mj-lt"/>
              <a:buAutoNum type="arabicPeriod"/>
            </a:pPr>
            <a:r>
              <a:rPr lang="en-GB" b="1" dirty="0" smtClean="0"/>
              <a:t>Effective delivery  systems  </a:t>
            </a:r>
            <a:r>
              <a:rPr lang="en-GB" dirty="0" smtClean="0"/>
              <a:t>and evidence of feasibility, impact  and affordability through the SAGE pilot</a:t>
            </a:r>
          </a:p>
          <a:p>
            <a:pPr marL="1257300" indent="-457200">
              <a:buFont typeface="+mj-lt"/>
              <a:buAutoNum type="arabicPeriod"/>
            </a:pPr>
            <a:r>
              <a:rPr lang="en-GB" dirty="0" smtClean="0"/>
              <a:t>Increased awareness and </a:t>
            </a:r>
            <a:r>
              <a:rPr lang="en-GB" b="1" dirty="0" smtClean="0"/>
              <a:t>commitment</a:t>
            </a:r>
            <a:r>
              <a:rPr lang="en-GB" dirty="0" smtClean="0"/>
              <a:t> </a:t>
            </a:r>
            <a:r>
              <a:rPr lang="en-GB" dirty="0"/>
              <a:t>to </a:t>
            </a:r>
            <a:r>
              <a:rPr lang="en-GB" dirty="0" smtClean="0"/>
              <a:t>Social Protection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713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Structure of the programme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434425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nip and Round Single Corner Rectangle 6"/>
          <p:cNvSpPr/>
          <p:nvPr/>
        </p:nvSpPr>
        <p:spPr>
          <a:xfrm>
            <a:off x="1011596" y="2204864"/>
            <a:ext cx="2048236" cy="864096"/>
          </a:xfrm>
          <a:prstGeom prst="snipRoundRect">
            <a:avLst/>
          </a:prstGeom>
          <a:solidFill>
            <a:schemeClr val="tx1">
              <a:lumMod val="75000"/>
              <a:lumOff val="25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400" dirty="0"/>
              <a:t>A steering Committee chaired by PS, MGLSD provides oversight</a:t>
            </a:r>
          </a:p>
          <a:p>
            <a:pPr algn="ctr"/>
            <a:endParaRPr lang="en-GB" sz="1200" dirty="0"/>
          </a:p>
        </p:txBody>
      </p:sp>
      <p:sp>
        <p:nvSpPr>
          <p:cNvPr id="10" name="Snip and Round Single Corner Rectangle 9"/>
          <p:cNvSpPr/>
          <p:nvPr/>
        </p:nvSpPr>
        <p:spPr>
          <a:xfrm>
            <a:off x="6446893" y="3356068"/>
            <a:ext cx="2048236" cy="864096"/>
          </a:xfrm>
          <a:prstGeom prst="snipRoundRect">
            <a:avLst/>
          </a:prstGeom>
          <a:solidFill>
            <a:schemeClr val="tx1">
              <a:lumMod val="75000"/>
              <a:lumOff val="25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sz="1400" dirty="0"/>
              <a:t>Management Agent technically backstops the </a:t>
            </a:r>
            <a:r>
              <a:rPr lang="en-GB" sz="1400" dirty="0" smtClean="0"/>
              <a:t>SP </a:t>
            </a:r>
            <a:r>
              <a:rPr lang="en-GB" sz="1400" dirty="0" err="1" smtClean="0"/>
              <a:t>ecretariat</a:t>
            </a:r>
            <a:r>
              <a:rPr lang="en-GB" sz="1400" dirty="0" smtClean="0"/>
              <a:t> </a:t>
            </a:r>
            <a:endParaRPr lang="en-GB" sz="1400" dirty="0"/>
          </a:p>
          <a:p>
            <a:pPr algn="ctr"/>
            <a:endParaRPr lang="en-GB" sz="1200" dirty="0"/>
          </a:p>
        </p:txBody>
      </p:sp>
      <p:sp>
        <p:nvSpPr>
          <p:cNvPr id="11" name="Left Arrow 10"/>
          <p:cNvSpPr/>
          <p:nvPr/>
        </p:nvSpPr>
        <p:spPr>
          <a:xfrm>
            <a:off x="5724128" y="3645024"/>
            <a:ext cx="432048" cy="28618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Snip and Round Single Corner Rectangle 11"/>
          <p:cNvSpPr/>
          <p:nvPr/>
        </p:nvSpPr>
        <p:spPr>
          <a:xfrm>
            <a:off x="6414925" y="5105424"/>
            <a:ext cx="2048236" cy="864096"/>
          </a:xfrm>
          <a:prstGeom prst="snipRoundRect">
            <a:avLst/>
          </a:prstGeom>
          <a:solidFill>
            <a:schemeClr val="tx1">
              <a:lumMod val="75000"/>
              <a:lumOff val="25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CAO provides administrative oversight</a:t>
            </a:r>
            <a:endParaRPr lang="en-GB" sz="1400" dirty="0"/>
          </a:p>
        </p:txBody>
      </p:sp>
      <p:sp>
        <p:nvSpPr>
          <p:cNvPr id="13" name="Left Arrow 12"/>
          <p:cNvSpPr/>
          <p:nvPr/>
        </p:nvSpPr>
        <p:spPr>
          <a:xfrm>
            <a:off x="5724128" y="5496831"/>
            <a:ext cx="432048" cy="28618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Bent-Up Arrow 15"/>
          <p:cNvSpPr/>
          <p:nvPr/>
        </p:nvSpPr>
        <p:spPr>
          <a:xfrm rot="5400000">
            <a:off x="1766360" y="3146576"/>
            <a:ext cx="850392" cy="73152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491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1560" y="3068960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en-GB" altLang="en-US" dirty="0">
                <a:ea typeface="MS PGothic" pitchFamily="34" charset="-128"/>
              </a:rPr>
              <a:t>Summary of </a:t>
            </a:r>
            <a:r>
              <a:rPr lang="en-GB" altLang="en-US" dirty="0" smtClean="0">
                <a:ea typeface="MS PGothic" pitchFamily="34" charset="-128"/>
              </a:rPr>
              <a:t>KEY achievements </a:t>
            </a:r>
            <a:r>
              <a:rPr lang="en-GB" altLang="en-US" dirty="0">
                <a:ea typeface="MS PGothic" pitchFamily="34" charset="-128"/>
              </a:rPr>
              <a:t>to date</a:t>
            </a:r>
            <a:br>
              <a:rPr lang="en-GB" altLang="en-US" dirty="0">
                <a:ea typeface="MS PGothic" pitchFamily="34" charset="-128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72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achievements 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lvl="0">
              <a:buFont typeface="Wingdings" panose="05000000000000000000" pitchFamily="2" charset="2"/>
              <a:buChar char="ü"/>
            </a:pPr>
            <a:r>
              <a:rPr lang="en-US" dirty="0" smtClean="0"/>
              <a:t>Capacity </a:t>
            </a:r>
            <a:r>
              <a:rPr lang="en-US" dirty="0"/>
              <a:t>for </a:t>
            </a:r>
            <a:r>
              <a:rPr lang="en-US" b="1" dirty="0"/>
              <a:t>management and leadership for Social Protection</a:t>
            </a:r>
            <a:r>
              <a:rPr lang="en-US" dirty="0"/>
              <a:t> has being built </a:t>
            </a:r>
            <a:r>
              <a:rPr lang="en-US" dirty="0" smtClean="0"/>
              <a:t>at both central and local government levels</a:t>
            </a:r>
          </a:p>
          <a:p>
            <a:pPr lvl="1"/>
            <a:r>
              <a:rPr lang="en-US" dirty="0" smtClean="0"/>
              <a:t>Over 10,000 LG staff trained</a:t>
            </a:r>
          </a:p>
          <a:p>
            <a:pPr lvl="1"/>
            <a:r>
              <a:rPr lang="en-US" dirty="0" smtClean="0"/>
              <a:t>Office space and equipment</a:t>
            </a:r>
          </a:p>
          <a:p>
            <a:pPr lvl="1"/>
            <a:r>
              <a:rPr lang="en-US" dirty="0" smtClean="0"/>
              <a:t>Motor vehicles </a:t>
            </a:r>
          </a:p>
          <a:p>
            <a:pPr lvl="1"/>
            <a:r>
              <a:rPr lang="en-US" dirty="0"/>
              <a:t>G</a:t>
            </a:r>
            <a:r>
              <a:rPr lang="en-GB" dirty="0" err="1" smtClean="0"/>
              <a:t>enerators</a:t>
            </a:r>
            <a:endParaRPr lang="en-GB" dirty="0" smtClean="0"/>
          </a:p>
          <a:p>
            <a:pPr lvl="1"/>
            <a:r>
              <a:rPr lang="en-GB" dirty="0" err="1" smtClean="0"/>
              <a:t>etc</a:t>
            </a:r>
            <a:endParaRPr lang="en-US" dirty="0" smtClean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1772816"/>
            <a:ext cx="4038598" cy="2682353"/>
          </a:xfrm>
        </p:spPr>
      </p:pic>
    </p:spTree>
    <p:extLst>
      <p:ext uri="{BB962C8B-B14F-4D97-AF65-F5344CB8AC3E}">
        <p14:creationId xmlns:p14="http://schemas.microsoft.com/office/powerpoint/2010/main" val="263431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achievements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 smtClean="0"/>
              <a:t>A clear vision for a Social Protection </a:t>
            </a:r>
            <a:r>
              <a:rPr lang="en-US" dirty="0" smtClean="0"/>
              <a:t>system has evolved through consultations with stakeholders :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draft </a:t>
            </a:r>
            <a:r>
              <a:rPr lang="en-US" b="1" dirty="0"/>
              <a:t>Social Protection policy framework</a:t>
            </a:r>
            <a:r>
              <a:rPr lang="en-US" dirty="0"/>
              <a:t> </a:t>
            </a:r>
            <a:r>
              <a:rPr lang="en-US" dirty="0" smtClean="0"/>
              <a:t>has been approved by MGLSD management. </a:t>
            </a:r>
          </a:p>
          <a:p>
            <a:pPr lvl="1"/>
            <a:r>
              <a:rPr lang="en-US" dirty="0" smtClean="0"/>
              <a:t>Detailed Programme Plans of Intervention (PPI) are being developed. </a:t>
            </a:r>
          </a:p>
          <a:p>
            <a:pPr lvl="1"/>
            <a:endParaRPr lang="en-GB" dirty="0"/>
          </a:p>
          <a:p>
            <a:pPr marL="0" lv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691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achievements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GB" dirty="0"/>
              <a:t>An </a:t>
            </a:r>
            <a:r>
              <a:rPr lang="en-GB" b="1" dirty="0"/>
              <a:t>Institutional </a:t>
            </a:r>
            <a:r>
              <a:rPr lang="en-GB" b="1" dirty="0" smtClean="0"/>
              <a:t>Development Strategy</a:t>
            </a:r>
            <a:r>
              <a:rPr lang="en-GB" dirty="0" smtClean="0"/>
              <a:t> </a:t>
            </a:r>
            <a:r>
              <a:rPr lang="en-GB" dirty="0"/>
              <a:t>has been </a:t>
            </a:r>
            <a:r>
              <a:rPr lang="en-GB" dirty="0" smtClean="0"/>
              <a:t>developed and is being implemented: 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Owing to this success, </a:t>
            </a:r>
            <a:r>
              <a:rPr lang="en-US" dirty="0" err="1" smtClean="0"/>
              <a:t>DPs</a:t>
            </a:r>
            <a:r>
              <a:rPr lang="en-US" dirty="0" smtClean="0"/>
              <a:t> have expressed interest to provide another 5 years of support for ESP phase 2- UGX 290 </a:t>
            </a:r>
            <a:r>
              <a:rPr lang="en-US" dirty="0" err="1" smtClean="0"/>
              <a:t>bn</a:t>
            </a:r>
            <a:r>
              <a:rPr lang="en-US" dirty="0" smtClean="0"/>
              <a:t> in total 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748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achievements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916832"/>
            <a:ext cx="4546848" cy="4525963"/>
          </a:xfrm>
        </p:spPr>
        <p:txBody>
          <a:bodyPr>
            <a:normAutofit lnSpcReduction="10000"/>
          </a:bodyPr>
          <a:lstStyle/>
          <a:p>
            <a:pPr lvl="0">
              <a:buFont typeface="Wingdings" panose="05000000000000000000" pitchFamily="2" charset="2"/>
              <a:buChar char="ü"/>
            </a:pPr>
            <a:r>
              <a:rPr lang="en-US" b="1" dirty="0"/>
              <a:t>Robust systems and processes for beneficiary registration and payment</a:t>
            </a:r>
            <a:r>
              <a:rPr lang="en-US" dirty="0"/>
              <a:t> have been developed ready to implement SAGE nationally</a:t>
            </a:r>
            <a:r>
              <a:rPr lang="en-US" dirty="0" smtClean="0"/>
              <a:t>.</a:t>
            </a:r>
          </a:p>
          <a:p>
            <a:pPr lvl="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lvl="0">
              <a:buFont typeface="Wingdings" panose="05000000000000000000" pitchFamily="2" charset="2"/>
              <a:buChar char="ü"/>
            </a:pPr>
            <a:r>
              <a:rPr lang="en-GB" dirty="0">
                <a:solidFill>
                  <a:prstClr val="black"/>
                </a:solidFill>
                <a:latin typeface="Candara" pitchFamily="34" charset="0"/>
              </a:rPr>
              <a:t>MTN Mobile Money system </a:t>
            </a:r>
            <a:r>
              <a:rPr lang="en-GB" dirty="0" smtClean="0">
                <a:solidFill>
                  <a:prstClr val="black"/>
                </a:solidFill>
                <a:latin typeface="Candara" pitchFamily="34" charset="0"/>
              </a:rPr>
              <a:t> </a:t>
            </a:r>
            <a:r>
              <a:rPr lang="en-GB" dirty="0">
                <a:solidFill>
                  <a:prstClr val="black"/>
                </a:solidFill>
                <a:latin typeface="Candara" pitchFamily="34" charset="0"/>
              </a:rPr>
              <a:t>is </a:t>
            </a:r>
            <a:r>
              <a:rPr lang="en-GB" dirty="0" smtClean="0">
                <a:solidFill>
                  <a:prstClr val="black"/>
                </a:solidFill>
                <a:latin typeface="Candara" pitchFamily="34" charset="0"/>
              </a:rPr>
              <a:t>accessible </a:t>
            </a:r>
            <a:r>
              <a:rPr lang="en-GB" dirty="0">
                <a:solidFill>
                  <a:prstClr val="black"/>
                </a:solidFill>
                <a:latin typeface="Candara" pitchFamily="34" charset="0"/>
              </a:rPr>
              <a:t>to most </a:t>
            </a:r>
            <a:r>
              <a:rPr lang="en-GB" dirty="0" smtClean="0">
                <a:solidFill>
                  <a:prstClr val="black"/>
                </a:solidFill>
                <a:latin typeface="Candara" pitchFamily="34" charset="0"/>
              </a:rPr>
              <a:t>beneficiaries with </a:t>
            </a:r>
            <a:r>
              <a:rPr lang="en-GB" dirty="0">
                <a:solidFill>
                  <a:prstClr val="black"/>
                </a:solidFill>
                <a:latin typeface="Candara" pitchFamily="34" charset="0"/>
              </a:rPr>
              <a:t>90% reliability.</a:t>
            </a:r>
            <a:endParaRPr lang="en-GB" dirty="0"/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  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5076056" y="1806370"/>
            <a:ext cx="3564396" cy="4392488"/>
            <a:chOff x="647564" y="1772816"/>
            <a:chExt cx="3564396" cy="4392488"/>
          </a:xfrm>
        </p:grpSpPr>
        <p:sp>
          <p:nvSpPr>
            <p:cNvPr id="7" name="Rounded Rectangle 6"/>
            <p:cNvSpPr/>
            <p:nvPr/>
          </p:nvSpPr>
          <p:spPr>
            <a:xfrm>
              <a:off x="647564" y="1772816"/>
              <a:ext cx="3564396" cy="4392488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sz="4400" dirty="0" smtClean="0"/>
                <a:t>UGX </a:t>
              </a:r>
              <a:r>
                <a:rPr lang="en-GB" sz="4400" dirty="0" smtClean="0"/>
                <a:t>72</a:t>
              </a:r>
              <a:r>
                <a:rPr lang="en-GB" sz="4400" dirty="0" smtClean="0"/>
                <a:t> </a:t>
              </a:r>
              <a:r>
                <a:rPr lang="en-GB" sz="4400" dirty="0" err="1" smtClean="0"/>
                <a:t>bn</a:t>
              </a:r>
              <a:r>
                <a:rPr lang="en-GB" sz="4400" dirty="0" smtClean="0"/>
                <a:t> </a:t>
              </a:r>
            </a:p>
            <a:p>
              <a:pPr algn="ctr"/>
              <a:r>
                <a:rPr lang="en-GB" sz="2800" dirty="0" smtClean="0"/>
                <a:t>transferred to date</a:t>
              </a:r>
            </a:p>
            <a:p>
              <a:pPr algn="ctr"/>
              <a:r>
                <a:rPr lang="en-GB" sz="2800" dirty="0" smtClean="0"/>
                <a:t>2.75 </a:t>
              </a:r>
              <a:r>
                <a:rPr lang="en-GB" sz="2800" dirty="0" err="1" smtClean="0"/>
                <a:t>Bn</a:t>
              </a:r>
              <a:r>
                <a:rPr lang="en-GB" sz="2800" dirty="0" smtClean="0"/>
                <a:t> p/m </a:t>
              </a:r>
            </a:p>
          </p:txBody>
        </p:sp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9431" y="3858598"/>
              <a:ext cx="3020662" cy="2013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4158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achievements </a:t>
            </a:r>
          </a:p>
        </p:txBody>
      </p:sp>
      <p:pic>
        <p:nvPicPr>
          <p:cNvPr id="2050" name="Picture 2" descr="C:\Users\David.Tumwesigye\Documents\From Old Laptop\from Desktop 13 Dec 2012\Desktop files\SAGE map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67944" y="1124744"/>
            <a:ext cx="5076056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2008" y="4581128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GB" sz="2800" b="1" dirty="0" smtClean="0"/>
              <a:t>15 </a:t>
            </a:r>
            <a:r>
              <a:rPr lang="en-GB" sz="2800" b="1" dirty="0"/>
              <a:t>districts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GB" b="1" dirty="0" smtClean="0"/>
              <a:t>141 sub-counties </a:t>
            </a:r>
            <a:r>
              <a:rPr lang="en-GB" b="1" dirty="0"/>
              <a:t>/</a:t>
            </a:r>
            <a:r>
              <a:rPr lang="en-GB" b="1" dirty="0" smtClean="0"/>
              <a:t>town councils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b="1" dirty="0"/>
              <a:t>6028 villages</a:t>
            </a:r>
            <a:endParaRPr lang="en-GB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041" y="1700808"/>
            <a:ext cx="2018751" cy="1343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504056" y="3080777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b="1" dirty="0" smtClean="0"/>
              <a:t>114,000 </a:t>
            </a:r>
            <a:r>
              <a:rPr lang="en-GB" sz="2000" b="1" dirty="0" smtClean="0"/>
              <a:t>beneficiaries enrolled</a:t>
            </a:r>
          </a:p>
          <a:p>
            <a:endParaRPr lang="en-GB" sz="1600" b="1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067944" y="1340768"/>
            <a:ext cx="0" cy="56166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67544" y="3933056"/>
            <a:ext cx="84249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720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achievements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GB" sz="2800" dirty="0">
                <a:latin typeface="Candara" pitchFamily="34" charset="0"/>
              </a:rPr>
              <a:t>Overwhelming appreciation of the programme within SAGE pilot districts</a:t>
            </a:r>
          </a:p>
          <a:p>
            <a:pPr lvl="1">
              <a:defRPr/>
            </a:pPr>
            <a:r>
              <a:rPr lang="en-GB" sz="2400" dirty="0">
                <a:solidFill>
                  <a:prstClr val="black"/>
                </a:solidFill>
                <a:latin typeface="Candara" pitchFamily="34" charset="0"/>
              </a:rPr>
              <a:t>“This is one of the best government programmes that directly reaches out and touches the people”. </a:t>
            </a:r>
            <a:endParaRPr lang="en-GB" sz="2400" dirty="0" smtClean="0">
              <a:solidFill>
                <a:prstClr val="black"/>
              </a:solidFill>
              <a:latin typeface="Candara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9" y="1700808"/>
            <a:ext cx="4038598" cy="2682353"/>
          </a:xfrm>
        </p:spPr>
      </p:pic>
    </p:spTree>
    <p:extLst>
      <p:ext uri="{BB962C8B-B14F-4D97-AF65-F5344CB8AC3E}">
        <p14:creationId xmlns:p14="http://schemas.microsoft.com/office/powerpoint/2010/main" val="239125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-17145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tx2">
                    <a:satMod val="130000"/>
                  </a:schemeClr>
                </a:solidFill>
                <a:ea typeface="ＭＳ Ｐゴシック" charset="-128"/>
              </a:rPr>
              <a:t>Outline of Presentation</a:t>
            </a:r>
            <a:endParaRPr lang="en-GB" sz="3600" b="1" dirty="0">
              <a:solidFill>
                <a:schemeClr val="tx2">
                  <a:satMod val="130000"/>
                </a:schemeClr>
              </a:solidFill>
              <a:ea typeface="ＭＳ Ｐゴシック" charset="-128"/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908050"/>
            <a:ext cx="8229600" cy="5218113"/>
          </a:xfrm>
        </p:spPr>
        <p:txBody>
          <a:bodyPr/>
          <a:lstStyle/>
          <a:p>
            <a:pPr eaLnBrk="1" hangingPunct="1"/>
            <a:endParaRPr lang="en-GB" altLang="en-US" sz="2400" dirty="0" smtClean="0"/>
          </a:p>
          <a:p>
            <a:pPr marL="800100" lvl="2" eaLnBrk="1" hangingPunct="1"/>
            <a:endParaRPr lang="en-GB" altLang="en-US" sz="1000" dirty="0" smtClean="0">
              <a:ea typeface="MS PGothic" pitchFamily="34" charset="-128"/>
            </a:endParaRPr>
          </a:p>
          <a:p>
            <a:pPr marL="800100" lvl="2" eaLnBrk="1" hangingPunct="1"/>
            <a:endParaRPr lang="en-GB" altLang="en-US" sz="1000" dirty="0" smtClean="0">
              <a:ea typeface="MS PGothic" pitchFamily="34" charset="-128"/>
            </a:endParaRPr>
          </a:p>
          <a:p>
            <a:pPr marL="800100" lvl="2" eaLnBrk="1" hangingPunct="1"/>
            <a:endParaRPr lang="en-GB" altLang="en-US" sz="1000" dirty="0" smtClean="0">
              <a:ea typeface="MS PGothic" pitchFamily="34" charset="-128"/>
            </a:endParaRPr>
          </a:p>
          <a:p>
            <a:pPr marL="800100" lvl="2" eaLnBrk="1" hangingPunct="1"/>
            <a:endParaRPr lang="en-GB" altLang="en-US" sz="1000" dirty="0" smtClean="0">
              <a:ea typeface="MS PGothic" pitchFamily="34" charset="-128"/>
            </a:endParaRPr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550193" y="1268760"/>
            <a:ext cx="82804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GB" altLang="en-US" sz="2800" dirty="0" smtClean="0">
                <a:ea typeface="MS PGothic" pitchFamily="34" charset="-128"/>
              </a:rPr>
              <a:t>Rationale and strategic importance of social protection</a:t>
            </a: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endParaRPr lang="en-GB" altLang="en-US" sz="2800" dirty="0" smtClean="0">
              <a:ea typeface="MS PGothic" pitchFamily="34" charset="-128"/>
            </a:endParaRP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GB" altLang="en-US" sz="2800" dirty="0" smtClean="0">
                <a:ea typeface="MS PGothic" pitchFamily="34" charset="-128"/>
              </a:rPr>
              <a:t>Overview of ESP programme and summary of achievements and impacts to date</a:t>
            </a: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endParaRPr lang="en-GB" altLang="en-US" sz="2800" dirty="0" smtClean="0">
              <a:ea typeface="MS PGothic" pitchFamily="34" charset="-128"/>
            </a:endParaRP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GB" sz="2800" dirty="0"/>
              <a:t>Uganda’s vision for a comprehensive SP </a:t>
            </a:r>
            <a:r>
              <a:rPr lang="en-GB" sz="2800" dirty="0" smtClean="0"/>
              <a:t>system</a:t>
            </a: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endParaRPr lang="en-GB" sz="2800" dirty="0" smtClean="0"/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GB" altLang="en-US" sz="2800" dirty="0" smtClean="0">
                <a:ea typeface="MS PGothic" pitchFamily="34" charset="-128"/>
              </a:rPr>
              <a:t>Financial Sustainability : SCG rollout options</a:t>
            </a:r>
          </a:p>
        </p:txBody>
      </p:sp>
    </p:spTree>
    <p:extLst>
      <p:ext uri="{BB962C8B-B14F-4D97-AF65-F5344CB8AC3E}">
        <p14:creationId xmlns:p14="http://schemas.microsoft.com/office/powerpoint/2010/main" val="340089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achievements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Due to increased public support, H.E. the President has directed the MGLSD and MFPED to: </a:t>
            </a:r>
          </a:p>
          <a:p>
            <a:pPr lvl="1"/>
            <a:r>
              <a:rPr lang="en-GB" dirty="0"/>
              <a:t>Extend the SAGE pilot to Yumbe </a:t>
            </a:r>
          </a:p>
          <a:p>
            <a:pPr lvl="1"/>
            <a:r>
              <a:rPr lang="en-GB" dirty="0" smtClean="0"/>
              <a:t>develop and publish a plan for national rollout of the SCG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1" y="2522005"/>
            <a:ext cx="4038598" cy="2682353"/>
          </a:xfrm>
        </p:spPr>
      </p:pic>
    </p:spTree>
    <p:extLst>
      <p:ext uri="{BB962C8B-B14F-4D97-AF65-F5344CB8AC3E}">
        <p14:creationId xmlns:p14="http://schemas.microsoft.com/office/powerpoint/2010/main" val="337372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</a:t>
            </a:r>
            <a:r>
              <a:rPr lang="en-GB" dirty="0" smtClean="0"/>
              <a:t>achievements-</a:t>
            </a:r>
            <a:r>
              <a:rPr lang="en-GB" dirty="0" smtClean="0">
                <a:solidFill>
                  <a:srgbClr val="00B050"/>
                </a:solidFill>
              </a:rPr>
              <a:t>Yumbe is</a:t>
            </a:r>
            <a:endParaRPr lang="en-GB" dirty="0">
              <a:solidFill>
                <a:srgbClr val="00B050"/>
              </a:solidFill>
            </a:endParaRPr>
          </a:p>
        </p:txBody>
      </p:sp>
      <p:pic>
        <p:nvPicPr>
          <p:cNvPr id="2050" name="Picture 2" descr="C:\Users\David.Tumwesigye\Documents\From Old Laptop\from Desktop 13 Dec 2012\Desktop files\SAGE map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16016" y="1512168"/>
            <a:ext cx="4427984" cy="534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3528" y="538848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GB" b="1" dirty="0" smtClean="0">
                <a:solidFill>
                  <a:srgbClr val="C00000"/>
                </a:solidFill>
              </a:rPr>
              <a:t>However, enrolment of 4200 beneficiaries in 5 sub-counties awaiting release of additional funds from MFPED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endParaRPr lang="en-GB" b="1" dirty="0" smtClean="0"/>
          </a:p>
        </p:txBody>
      </p:sp>
      <p:sp>
        <p:nvSpPr>
          <p:cNvPr id="6" name="Rectangle 5"/>
          <p:cNvSpPr/>
          <p:nvPr/>
        </p:nvSpPr>
        <p:spPr>
          <a:xfrm>
            <a:off x="443212" y="1988840"/>
            <a:ext cx="41287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400" b="1" dirty="0" smtClean="0"/>
              <a:t>A dedicated office established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400" b="1" dirty="0" smtClean="0"/>
              <a:t>6800  beneficiaries enrolled in 7 sub counties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400" b="1" dirty="0" smtClean="0"/>
              <a:t>Payments  started </a:t>
            </a:r>
            <a:r>
              <a:rPr lang="en-GB" sz="2400" b="1" dirty="0"/>
              <a:t>in </a:t>
            </a:r>
            <a:r>
              <a:rPr lang="en-GB" sz="2400" b="1" dirty="0" smtClean="0"/>
              <a:t>August 2014</a:t>
            </a:r>
            <a:endParaRPr lang="en-GB" sz="2400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716016" y="1340768"/>
            <a:ext cx="0" cy="56166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67544" y="5301208"/>
            <a:ext cx="84249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40352" y="491848"/>
            <a:ext cx="1374797" cy="70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25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sz="half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68" y="1026"/>
            <a:ext cx="9148268" cy="686209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553" y="-243408"/>
            <a:ext cx="8229600" cy="1143000"/>
          </a:xfrm>
        </p:spPr>
        <p:txBody>
          <a:bodyPr/>
          <a:lstStyle/>
          <a:p>
            <a:r>
              <a:rPr lang="en-GB" dirty="0" smtClean="0"/>
              <a:t>Pictorial, Yumbe Launch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307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3568" y="2924944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en-GB" dirty="0"/>
              <a:t>Emerging impacts of the SAGE programme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14343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009650"/>
            <a:ext cx="885825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353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 smtClean="0">
                <a:solidFill>
                  <a:schemeClr val="tx2">
                    <a:lumMod val="75000"/>
                  </a:schemeClr>
                </a:solidFill>
              </a:rPr>
              <a:t>Emerging impacts</a:t>
            </a:r>
            <a:endParaRPr lang="en-GB" sz="4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GB" sz="2000" dirty="0" smtClean="0"/>
              <a:t>20-30</a:t>
            </a:r>
            <a:r>
              <a:rPr lang="en-GB" sz="2000" b="1" dirty="0" smtClean="0"/>
              <a:t>%</a:t>
            </a:r>
            <a:r>
              <a:rPr lang="en-GB" sz="2000" dirty="0" smtClean="0"/>
              <a:t> of beneficiaries are regularly investing in agricultural production:</a:t>
            </a:r>
          </a:p>
          <a:p>
            <a:pPr indent="9525">
              <a:buFont typeface="Wingdings" panose="05000000000000000000" pitchFamily="2" charset="2"/>
              <a:buChar char="ü"/>
            </a:pPr>
            <a:r>
              <a:rPr lang="en-GB" sz="1800" dirty="0" smtClean="0"/>
              <a:t>Livestock</a:t>
            </a:r>
          </a:p>
          <a:p>
            <a:pPr indent="9525">
              <a:buFont typeface="Wingdings" panose="05000000000000000000" pitchFamily="2" charset="2"/>
              <a:buChar char="ü"/>
            </a:pPr>
            <a:r>
              <a:rPr lang="en-GB" sz="1800" dirty="0" smtClean="0"/>
              <a:t>Agricultural inputs</a:t>
            </a:r>
          </a:p>
          <a:p>
            <a:pPr indent="9525">
              <a:buFont typeface="Wingdings" panose="05000000000000000000" pitchFamily="2" charset="2"/>
              <a:buChar char="ü"/>
            </a:pPr>
            <a:r>
              <a:rPr lang="en-GB" sz="1800" dirty="0" smtClean="0"/>
              <a:t>Hire of ox-ploughs</a:t>
            </a:r>
          </a:p>
          <a:p>
            <a:pPr indent="9525">
              <a:buFont typeface="Wingdings" panose="05000000000000000000" pitchFamily="2" charset="2"/>
              <a:buChar char="ü"/>
            </a:pPr>
            <a:r>
              <a:rPr lang="en-GB" sz="1800" dirty="0" smtClean="0"/>
              <a:t>Hire of day-labourers</a:t>
            </a:r>
          </a:p>
          <a:p>
            <a:pPr indent="9525">
              <a:buFont typeface="Wingdings" panose="05000000000000000000" pitchFamily="2" charset="2"/>
              <a:buChar char="ü"/>
            </a:pPr>
            <a:endParaRPr lang="en-GB" sz="1800" dirty="0" smtClean="0"/>
          </a:p>
          <a:p>
            <a:r>
              <a:rPr lang="en-GB" sz="2000" dirty="0"/>
              <a:t>Beneficiaries are more able </a:t>
            </a:r>
            <a:r>
              <a:rPr lang="en-GB" sz="2000" dirty="0" smtClean="0"/>
              <a:t>to wait </a:t>
            </a:r>
            <a:r>
              <a:rPr lang="en-GB" sz="2000" dirty="0"/>
              <a:t>until crops reach full maturity  before selling and are in a better negotiating position with buyers,  resulting in increased profitability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lvl="1">
              <a:buFont typeface="Courier New" panose="02070309020205020404" pitchFamily="49" charset="0"/>
              <a:buChar char="o"/>
            </a:pPr>
            <a:endParaRPr lang="en-GB" sz="1800" dirty="0" smtClean="0"/>
          </a:p>
          <a:p>
            <a:pPr lvl="1">
              <a:buFont typeface="Courier New" panose="02070309020205020404" pitchFamily="49" charset="0"/>
              <a:buChar char="o"/>
            </a:pPr>
            <a:endParaRPr lang="en-GB" sz="1800" dirty="0"/>
          </a:p>
          <a:p>
            <a:pPr lvl="1">
              <a:buFont typeface="Courier New" panose="02070309020205020404" pitchFamily="49" charset="0"/>
              <a:buChar char="o"/>
            </a:pPr>
            <a:endParaRPr lang="en-GB" sz="1800" dirty="0" smtClean="0"/>
          </a:p>
          <a:p>
            <a:endParaRPr lang="en-GB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143" y="1628800"/>
            <a:ext cx="3888432" cy="3378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605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chemeClr val="tx2">
                    <a:lumMod val="75000"/>
                  </a:schemeClr>
                </a:solidFill>
              </a:rPr>
              <a:t>Emerging impacts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30824" cy="4525963"/>
          </a:xfrm>
        </p:spPr>
        <p:txBody>
          <a:bodyPr>
            <a:normAutofit fontScale="77500" lnSpcReduction="20000"/>
          </a:bodyPr>
          <a:lstStyle/>
          <a:p>
            <a:r>
              <a:rPr lang="en-GB" sz="3000" b="1" dirty="0"/>
              <a:t>Improved food </a:t>
            </a:r>
            <a:r>
              <a:rPr lang="en-GB" sz="3000" b="1" dirty="0" smtClean="0"/>
              <a:t>security</a:t>
            </a:r>
          </a:p>
          <a:p>
            <a:endParaRPr lang="en-GB" sz="3000" b="1" dirty="0"/>
          </a:p>
          <a:p>
            <a:r>
              <a:rPr lang="en-GB" sz="3000" b="1" dirty="0"/>
              <a:t>Increased uptake of health </a:t>
            </a:r>
            <a:r>
              <a:rPr lang="en-GB" sz="3000" b="1" dirty="0" smtClean="0"/>
              <a:t>services</a:t>
            </a:r>
          </a:p>
          <a:p>
            <a:endParaRPr lang="en-GB" sz="3000" b="1" dirty="0"/>
          </a:p>
          <a:p>
            <a:r>
              <a:rPr lang="en-GB" sz="3000" b="1" dirty="0" smtClean="0"/>
              <a:t>Increased </a:t>
            </a:r>
            <a:r>
              <a:rPr lang="en-GB" sz="3000" b="1" dirty="0"/>
              <a:t>uptake of education services</a:t>
            </a:r>
          </a:p>
          <a:p>
            <a:endParaRPr lang="en-GB" sz="3000" b="1" dirty="0" smtClean="0"/>
          </a:p>
          <a:p>
            <a:r>
              <a:rPr lang="en-GB" sz="3000" b="1" dirty="0" smtClean="0"/>
              <a:t>Increased </a:t>
            </a:r>
            <a:r>
              <a:rPr lang="en-GB" sz="3000" b="1" dirty="0"/>
              <a:t>participation, social inclusion, self esteem and empowerment, particularly amongst older </a:t>
            </a:r>
            <a:r>
              <a:rPr lang="en-GB" sz="3000" b="1" dirty="0" smtClean="0"/>
              <a:t>women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78" t="7107" r="3825" b="3505"/>
          <a:stretch/>
        </p:blipFill>
        <p:spPr bwMode="auto">
          <a:xfrm>
            <a:off x="5848455" y="1124744"/>
            <a:ext cx="3044025" cy="2456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112" y="4005064"/>
            <a:ext cx="2801958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93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GB" sz="4000" b="1" dirty="0">
                <a:solidFill>
                  <a:schemeClr val="tx2">
                    <a:lumMod val="75000"/>
                  </a:schemeClr>
                </a:solidFill>
              </a:rPr>
              <a:t>Emerging impacts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4038600" cy="4525963"/>
          </a:xfrm>
        </p:spPr>
        <p:txBody>
          <a:bodyPr>
            <a:normAutofit/>
          </a:bodyPr>
          <a:lstStyle/>
          <a:p>
            <a:r>
              <a:rPr lang="en-GB" sz="2900" dirty="0" smtClean="0"/>
              <a:t>Improved access to credit through </a:t>
            </a:r>
            <a:r>
              <a:rPr lang="en-GB" sz="2900" dirty="0" err="1" smtClean="0"/>
              <a:t>SACCOS</a:t>
            </a:r>
            <a:r>
              <a:rPr lang="en-GB" sz="2900" dirty="0" smtClean="0"/>
              <a:t> and village savings and revolving schemes</a:t>
            </a:r>
          </a:p>
          <a:p>
            <a:endParaRPr lang="en-GB" sz="2900" dirty="0" smtClean="0"/>
          </a:p>
          <a:p>
            <a:r>
              <a:rPr lang="en-GB" sz="2900" dirty="0" smtClean="0"/>
              <a:t>Increased </a:t>
            </a:r>
            <a:r>
              <a:rPr lang="en-GB" sz="2900" dirty="0"/>
              <a:t>participation in local markets and economies</a:t>
            </a:r>
          </a:p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502" y="1556792"/>
            <a:ext cx="4767359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164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GB" sz="4000" b="1" dirty="0">
                <a:solidFill>
                  <a:schemeClr val="tx2">
                    <a:lumMod val="75000"/>
                  </a:schemeClr>
                </a:solidFill>
              </a:rPr>
              <a:t>Emerging impacts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251520" y="4941168"/>
            <a:ext cx="8712968" cy="964704"/>
          </a:xfrm>
        </p:spPr>
        <p:txBody>
          <a:bodyPr>
            <a:normAutofit/>
          </a:bodyPr>
          <a:lstStyle/>
          <a:p>
            <a:r>
              <a:rPr lang="en-GB" sz="2000" dirty="0" smtClean="0"/>
              <a:t>Improved elderly empowerment and participation </a:t>
            </a:r>
            <a:r>
              <a:rPr lang="en-GB" sz="2000" dirty="0"/>
              <a:t>in community affairs and decision making</a:t>
            </a:r>
          </a:p>
          <a:p>
            <a:endParaRPr lang="en-GB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7130" y="1412776"/>
            <a:ext cx="4553596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534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 smtClean="0">
                <a:solidFill>
                  <a:schemeClr val="tx2"/>
                </a:solidFill>
                <a:latin typeface="Candara" pitchFamily="34" charset="0"/>
              </a:rPr>
              <a:t>Political and institutional impacts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sz="half" idx="2"/>
          </p:nvPr>
        </p:nvSpPr>
        <p:spPr>
          <a:xfrm>
            <a:off x="395536" y="1412776"/>
            <a:ext cx="4040188" cy="496855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1800" b="1" dirty="0" smtClean="0">
                <a:latin typeface="Candara" pitchFamily="34" charset="0"/>
              </a:rPr>
              <a:t>Overwhelming appreciation of the programme within SAGE pilot districts</a:t>
            </a:r>
          </a:p>
          <a:p>
            <a:pPr>
              <a:defRPr/>
            </a:pPr>
            <a:endParaRPr lang="en-GB" sz="1800" b="1" dirty="0" smtClean="0">
              <a:latin typeface="Candara" pitchFamily="34" charset="0"/>
            </a:endParaRPr>
          </a:p>
          <a:p>
            <a:pPr>
              <a:defRPr/>
            </a:pPr>
            <a:r>
              <a:rPr lang="en-GB" sz="1800" b="1" dirty="0">
                <a:solidFill>
                  <a:prstClr val="black"/>
                </a:solidFill>
                <a:latin typeface="Candara" pitchFamily="34" charset="0"/>
              </a:rPr>
              <a:t>Strong demand for expansion to all districts.</a:t>
            </a:r>
            <a:endParaRPr lang="en-US" sz="1800" b="1" dirty="0">
              <a:solidFill>
                <a:prstClr val="black"/>
              </a:solidFill>
              <a:latin typeface="Candara" pitchFamily="34" charset="0"/>
            </a:endParaRPr>
          </a:p>
          <a:p>
            <a:pPr>
              <a:defRPr/>
            </a:pPr>
            <a:endParaRPr lang="en-GB" sz="1800" b="1" dirty="0" smtClean="0">
              <a:latin typeface="Candara" pitchFamily="34" charset="0"/>
            </a:endParaRPr>
          </a:p>
          <a:p>
            <a:pPr>
              <a:defRPr/>
            </a:pPr>
            <a:endParaRPr lang="en-GB" sz="1800" b="1" dirty="0" smtClean="0">
              <a:solidFill>
                <a:prstClr val="black"/>
              </a:solidFill>
              <a:latin typeface="Candara" pitchFamily="34" charset="0"/>
            </a:endParaRPr>
          </a:p>
          <a:p>
            <a:pPr>
              <a:defRPr/>
            </a:pPr>
            <a:r>
              <a:rPr lang="en-GB" sz="1800" b="1" dirty="0" err="1" smtClean="0">
                <a:solidFill>
                  <a:prstClr val="black"/>
                </a:solidFill>
                <a:latin typeface="Candara" pitchFamily="34" charset="0"/>
              </a:rPr>
              <a:t>DLGs</a:t>
            </a:r>
            <a:r>
              <a:rPr lang="en-GB" sz="1800" b="1" dirty="0" smtClean="0">
                <a:solidFill>
                  <a:prstClr val="black"/>
                </a:solidFill>
                <a:latin typeface="Candara" pitchFamily="34" charset="0"/>
              </a:rPr>
              <a:t> consistently reporting that SAGE is strengthening local government through increased facilitation and coordination of structures and duty-bearers.</a:t>
            </a:r>
          </a:p>
          <a:p>
            <a:pPr>
              <a:defRPr/>
            </a:pPr>
            <a:endParaRPr lang="en-GB" sz="1800" b="1" dirty="0" smtClean="0">
              <a:solidFill>
                <a:prstClr val="black"/>
              </a:solidFill>
              <a:latin typeface="Candara" pitchFamily="34" charset="0"/>
            </a:endParaRPr>
          </a:p>
          <a:p>
            <a:pPr>
              <a:defRPr/>
            </a:pPr>
            <a:r>
              <a:rPr lang="en-GB" sz="1800" b="1" dirty="0" smtClean="0">
                <a:solidFill>
                  <a:prstClr val="black"/>
                </a:solidFill>
                <a:latin typeface="Candara" pitchFamily="34" charset="0"/>
              </a:rPr>
              <a:t>SAGE is increasing contact between government and vulnerable citizens.</a:t>
            </a:r>
          </a:p>
          <a:p>
            <a:pPr marL="0" indent="0">
              <a:buNone/>
              <a:defRPr/>
            </a:pPr>
            <a:r>
              <a:rPr lang="en-US" sz="1400" b="1" dirty="0" smtClean="0">
                <a:solidFill>
                  <a:prstClr val="black"/>
                </a:solidFill>
                <a:latin typeface="Candara" pitchFamily="34" charset="0"/>
              </a:rPr>
              <a:t>       </a:t>
            </a:r>
            <a:endParaRPr lang="en-US" sz="1400" b="1" dirty="0">
              <a:solidFill>
                <a:prstClr val="black"/>
              </a:solidFill>
              <a:latin typeface="Candara" pitchFamily="34" charset="0"/>
            </a:endParaRPr>
          </a:p>
          <a:p>
            <a:pPr>
              <a:defRPr/>
            </a:pPr>
            <a:endParaRPr lang="en-GB" sz="1600" b="1" dirty="0" smtClean="0">
              <a:latin typeface="Candara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en-GB" sz="1800" b="1" dirty="0" smtClean="0">
              <a:latin typeface="Candara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en-GB" sz="1800" b="1" dirty="0" smtClean="0">
              <a:latin typeface="Candara" pitchFamily="34" charset="0"/>
            </a:endParaRPr>
          </a:p>
          <a:p>
            <a:pPr marL="457200" lvl="1" indent="0">
              <a:buFont typeface="Arial" charset="0"/>
              <a:buNone/>
              <a:defRPr/>
            </a:pPr>
            <a:endParaRPr lang="en-GB" sz="1600" b="1" dirty="0" smtClean="0">
              <a:latin typeface="Candar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E7E239-134C-4AD5-A9BC-86EE654C0FF8}" type="slidenum">
              <a:rPr lang="en-GB" smtClean="0"/>
              <a:pPr>
                <a:defRPr/>
              </a:pPr>
              <a:t>29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974" y="2060848"/>
            <a:ext cx="4187957" cy="31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24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Rationale and strategic importance of SP in national development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b="1" dirty="0" smtClean="0"/>
              <a:t>Uganda’s Vision 2040 </a:t>
            </a:r>
            <a:r>
              <a:rPr lang="en-GB" dirty="0" smtClean="0"/>
              <a:t>: transforming from a peasant to a modern and prosperous country by 2040, while ensuring that no one is left behind.</a:t>
            </a:r>
          </a:p>
          <a:p>
            <a:endParaRPr lang="en-GB" dirty="0" smtClean="0"/>
          </a:p>
          <a:p>
            <a:r>
              <a:rPr lang="en-GB" dirty="0" smtClean="0"/>
              <a:t>This vision follows impressive economic performance and a series of poverty reduction strategies over the last 2 decades</a:t>
            </a:r>
          </a:p>
          <a:p>
            <a:pPr lvl="1"/>
            <a:r>
              <a:rPr lang="en-GB" dirty="0" smtClean="0"/>
              <a:t>Steady GDP growth  at 7% on average   </a:t>
            </a:r>
          </a:p>
          <a:p>
            <a:pPr lvl="1"/>
            <a:r>
              <a:rPr lang="en-GB" dirty="0" smtClean="0"/>
              <a:t>Poverty reduced from 56.4 % in 1992 to 19.7 % in 2013. </a:t>
            </a:r>
          </a:p>
          <a:p>
            <a:endParaRPr lang="en-GB" dirty="0"/>
          </a:p>
          <a:p>
            <a:r>
              <a:rPr lang="en-GB" dirty="0" smtClean="0">
                <a:solidFill>
                  <a:srgbClr val="FF0000"/>
                </a:solidFill>
              </a:rPr>
              <a:t>But poverty , inequality of opportunity and vulnerability remain challenging to Uganda’s development!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915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tephen.barrett.EXPANDINGSOCIAL.001\Desktop\photos\Elders (40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7178" y="1438803"/>
            <a:ext cx="5550272" cy="3882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15616" y="5445224"/>
            <a:ext cx="756084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Communities perceive the SCG as a </a:t>
            </a:r>
            <a:r>
              <a:rPr lang="en-GB" b="1" dirty="0"/>
              <a:t>direct reflection of the government’s increasing commitment</a:t>
            </a:r>
            <a:r>
              <a:rPr lang="en-GB" dirty="0"/>
              <a:t> to support the poor and vulnerable</a:t>
            </a:r>
            <a:r>
              <a:rPr lang="en-GB" sz="2000" dirty="0" smtClean="0"/>
              <a:t>.</a:t>
            </a:r>
          </a:p>
          <a:p>
            <a:pPr marL="800100" lvl="2" indent="-342900">
              <a:buFont typeface="Wingdings" panose="05000000000000000000" pitchFamily="2" charset="2"/>
              <a:buChar char="Ø"/>
            </a:pPr>
            <a:r>
              <a:rPr lang="en-GB" sz="2000" b="1" dirty="0" smtClean="0">
                <a:solidFill>
                  <a:prstClr val="black"/>
                </a:solidFill>
                <a:latin typeface="Candara" pitchFamily="34" charset="0"/>
              </a:rPr>
              <a:t>SAGE is  </a:t>
            </a:r>
            <a:r>
              <a:rPr lang="en-GB" sz="2000" b="1" dirty="0">
                <a:solidFill>
                  <a:prstClr val="black"/>
                </a:solidFill>
                <a:latin typeface="Candara" pitchFamily="34" charset="0"/>
              </a:rPr>
              <a:t>called ‘</a:t>
            </a:r>
            <a:r>
              <a:rPr lang="en-GB" sz="2000" b="1" dirty="0" err="1">
                <a:solidFill>
                  <a:prstClr val="black"/>
                </a:solidFill>
                <a:latin typeface="Candara" pitchFamily="34" charset="0"/>
              </a:rPr>
              <a:t>Nakazadde</a:t>
            </a:r>
            <a:r>
              <a:rPr lang="en-GB" sz="2000" b="1" dirty="0">
                <a:solidFill>
                  <a:prstClr val="black"/>
                </a:solidFill>
                <a:latin typeface="Candara" pitchFamily="34" charset="0"/>
              </a:rPr>
              <a:t>’ in Kiboga</a:t>
            </a:r>
          </a:p>
          <a:p>
            <a:endParaRPr lang="en-GB" sz="20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Emerging impacts </a:t>
            </a:r>
          </a:p>
        </p:txBody>
      </p:sp>
    </p:spTree>
    <p:extLst>
      <p:ext uri="{BB962C8B-B14F-4D97-AF65-F5344CB8AC3E}">
        <p14:creationId xmlns:p14="http://schemas.microsoft.com/office/powerpoint/2010/main" val="326427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 smtClean="0"/>
              <a:t>Uganda’s vision for a comprehensive SP system:</a:t>
            </a:r>
            <a:br>
              <a:rPr lang="en-GB" sz="2800" dirty="0" smtClean="0"/>
            </a:br>
            <a:r>
              <a:rPr lang="en-GB" sz="2800" b="1" dirty="0" smtClean="0"/>
              <a:t>Overview of draft SP policy and other sector reforms</a:t>
            </a:r>
            <a:endParaRPr lang="en-GB" sz="28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sz="4000" b="1" dirty="0" smtClean="0"/>
              <a:t>SP policy objectives</a:t>
            </a:r>
            <a:endParaRPr lang="en-GB" sz="4000" dirty="0"/>
          </a:p>
          <a:p>
            <a:pPr marL="914400" lvl="1" indent="-514350">
              <a:buAutoNum type="arabicPeriod"/>
            </a:pPr>
            <a:r>
              <a:rPr lang="en-GB" sz="3200" dirty="0" smtClean="0"/>
              <a:t>To </a:t>
            </a:r>
            <a:r>
              <a:rPr lang="en-GB" sz="3200" dirty="0"/>
              <a:t>expand the scope and coverage of contributory social security </a:t>
            </a:r>
            <a:endParaRPr lang="en-GB" sz="3200" dirty="0" smtClean="0"/>
          </a:p>
          <a:p>
            <a:pPr marL="914400" lvl="1" indent="-514350">
              <a:buAutoNum type="arabicPeriod"/>
            </a:pPr>
            <a:endParaRPr lang="en-GB" sz="3200" dirty="0"/>
          </a:p>
          <a:p>
            <a:pPr marL="400050" lvl="1" indent="0">
              <a:buNone/>
            </a:pPr>
            <a:r>
              <a:rPr lang="en-GB" sz="3200" dirty="0" smtClean="0"/>
              <a:t>2.	To </a:t>
            </a:r>
            <a:r>
              <a:rPr lang="en-GB" sz="3200" dirty="0"/>
              <a:t>scale up the provision of direct income support to individuals and households with inadequate livelihood options and limited economic opportunities </a:t>
            </a:r>
          </a:p>
        </p:txBody>
      </p:sp>
    </p:spTree>
    <p:extLst>
      <p:ext uri="{BB962C8B-B14F-4D97-AF65-F5344CB8AC3E}">
        <p14:creationId xmlns:p14="http://schemas.microsoft.com/office/powerpoint/2010/main" val="126916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 smtClean="0"/>
              <a:t>Uganda’s vision for a comprehensive SP system:</a:t>
            </a:r>
            <a:br>
              <a:rPr lang="en-GB" sz="2800" dirty="0" smtClean="0"/>
            </a:br>
            <a:r>
              <a:rPr lang="en-GB" sz="2800" b="1" dirty="0" smtClean="0"/>
              <a:t>Overview of draft SP policy and other sector reforms</a:t>
            </a:r>
            <a:endParaRPr lang="en-GB" sz="28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b="1" dirty="0" smtClean="0"/>
              <a:t>SP policy objectives</a:t>
            </a:r>
            <a:endParaRPr lang="en-GB" dirty="0"/>
          </a:p>
          <a:p>
            <a:pPr marL="914400" lvl="1" indent="-514350">
              <a:buAutoNum type="arabicPeriod" startAt="3"/>
            </a:pPr>
            <a:r>
              <a:rPr lang="en-GB" sz="3200" dirty="0" smtClean="0"/>
              <a:t>To </a:t>
            </a:r>
            <a:r>
              <a:rPr lang="en-GB" sz="3200" dirty="0"/>
              <a:t>enhance the capacity of formal and informal institutions to provide holistic social care and support services to socially vulnerable </a:t>
            </a:r>
            <a:r>
              <a:rPr lang="en-GB" sz="3200" dirty="0" smtClean="0"/>
              <a:t>individuals</a:t>
            </a:r>
          </a:p>
          <a:p>
            <a:pPr marL="914400" lvl="1" indent="-514350">
              <a:buAutoNum type="arabicPeriod" startAt="3"/>
            </a:pPr>
            <a:endParaRPr lang="en-GB" sz="3200" dirty="0"/>
          </a:p>
          <a:p>
            <a:pPr marL="400050" lvl="1" indent="0">
              <a:buNone/>
            </a:pPr>
            <a:r>
              <a:rPr lang="en-GB" sz="3200" dirty="0" smtClean="0"/>
              <a:t>4.	To </a:t>
            </a:r>
            <a:r>
              <a:rPr lang="en-GB" sz="3200" dirty="0"/>
              <a:t>strengthen institutional framework for delivery of coordinated social protection services</a:t>
            </a:r>
          </a:p>
          <a:p>
            <a:pPr marL="400050" lvl="1" indent="0">
              <a:buNone/>
            </a:pPr>
            <a:r>
              <a:rPr lang="en-GB" sz="2400" dirty="0"/>
              <a:t> 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04033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Rollout plans, 2015/16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GB" dirty="0" smtClean="0"/>
          </a:p>
          <a:p>
            <a:r>
              <a:rPr lang="en-GB" dirty="0"/>
              <a:t>D</a:t>
            </a:r>
            <a:r>
              <a:rPr lang="en-GB" dirty="0" smtClean="0"/>
              <a:t>ue </a:t>
            </a:r>
            <a:r>
              <a:rPr lang="en-GB" dirty="0" smtClean="0"/>
              <a:t>to increased public demand, rollout proposals re-submitted to MFPED and H.E. the President for review</a:t>
            </a:r>
          </a:p>
          <a:p>
            <a:endParaRPr lang="en-GB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GB" dirty="0" smtClean="0"/>
              <a:t>Cabinet Memo </a:t>
            </a:r>
            <a:r>
              <a:rPr lang="en-GB" dirty="0" smtClean="0"/>
              <a:t>was </a:t>
            </a:r>
            <a:r>
              <a:rPr lang="en-GB" dirty="0" smtClean="0"/>
              <a:t>submitted in Jan 2015</a:t>
            </a:r>
          </a:p>
          <a:p>
            <a:pPr>
              <a:buFont typeface="Wingdings" panose="05000000000000000000" pitchFamily="2" charset="2"/>
              <a:buChar char="ü"/>
            </a:pPr>
            <a:endParaRPr lang="en-GB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GB" dirty="0" smtClean="0"/>
              <a:t>Agreed rollout plan will be incorporated in the BFP</a:t>
            </a:r>
          </a:p>
          <a:p>
            <a:pPr>
              <a:buFont typeface="Wingdings" panose="05000000000000000000" pitchFamily="2" charset="2"/>
              <a:buChar char="ü"/>
            </a:pPr>
            <a:endParaRPr lang="en-GB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GB" dirty="0" smtClean="0"/>
              <a:t>UK Secretary of State has approved negotiation for a second 5 year phase to support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SAGE in 14 districts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Support to national rollout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021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332656"/>
            <a:ext cx="8389440" cy="5877272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GB" sz="3200" b="1" dirty="0">
                <a:solidFill>
                  <a:schemeClr val="tx2"/>
                </a:solidFill>
              </a:rPr>
              <a:t>national roll-out plan-option 1</a:t>
            </a:r>
            <a:endParaRPr lang="en-GB" sz="2400" dirty="0"/>
          </a:p>
          <a:p>
            <a:pPr marL="0" lvl="1" indent="0">
              <a:buNone/>
            </a:pPr>
            <a:endParaRPr lang="en-GB" sz="2400" dirty="0" smtClean="0"/>
          </a:p>
          <a:p>
            <a:pPr marL="0" lvl="1" indent="0">
              <a:buNone/>
            </a:pPr>
            <a:endParaRPr lang="en-GB" sz="2400" dirty="0"/>
          </a:p>
          <a:p>
            <a:pPr marL="0" lvl="1" indent="0">
              <a:buNone/>
            </a:pPr>
            <a:endParaRPr lang="en-GB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E7E239-134C-4AD5-A9BC-86EE654C0FF8}" type="slidenum">
              <a:rPr lang="en-GB" smtClean="0"/>
              <a:pPr>
                <a:defRPr/>
              </a:pPr>
              <a:t>34</a:t>
            </a:fld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2229920"/>
              </p:ext>
            </p:extLst>
          </p:nvPr>
        </p:nvGraphicFramePr>
        <p:xfrm>
          <a:off x="467544" y="1628801"/>
          <a:ext cx="8208914" cy="3869467"/>
        </p:xfrm>
        <a:graphic>
          <a:graphicData uri="http://schemas.openxmlformats.org/drawingml/2006/table">
            <a:tbl>
              <a:tblPr firstRow="1" bandRow="1"/>
              <a:tblGrid>
                <a:gridCol w="3211624"/>
                <a:gridCol w="962108"/>
                <a:gridCol w="962108"/>
                <a:gridCol w="962108"/>
                <a:gridCol w="959381"/>
                <a:gridCol w="1151585"/>
              </a:tblGrid>
              <a:tr h="8451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1" dirty="0" smtClean="0">
                          <a:effectLst/>
                          <a:latin typeface="Arial"/>
                          <a:ea typeface="Batang"/>
                          <a:cs typeface="Times New Roman"/>
                        </a:rPr>
                        <a:t>Full </a:t>
                      </a:r>
                      <a:r>
                        <a:rPr lang="en-GB" sz="1800" b="1" dirty="0">
                          <a:effectLst/>
                          <a:latin typeface="Arial"/>
                          <a:ea typeface="Batang"/>
                          <a:cs typeface="Times New Roman"/>
                        </a:rPr>
                        <a:t>district roll-out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 dirty="0">
                          <a:effectLst/>
                          <a:latin typeface="Arial"/>
                          <a:ea typeface="Batang"/>
                          <a:cs typeface="Times New Roman"/>
                        </a:rPr>
                        <a:t>2015/16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 dirty="0">
                          <a:effectLst/>
                          <a:latin typeface="Arial"/>
                          <a:ea typeface="Batang"/>
                          <a:cs typeface="Times New Roman"/>
                        </a:rPr>
                        <a:t>2016/17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 dirty="0">
                          <a:effectLst/>
                          <a:latin typeface="Arial"/>
                          <a:ea typeface="Batang"/>
                          <a:cs typeface="Times New Roman"/>
                        </a:rPr>
                        <a:t>2017/18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 dirty="0">
                          <a:effectLst/>
                          <a:latin typeface="Arial"/>
                          <a:ea typeface="Batang"/>
                          <a:cs typeface="Times New Roman"/>
                        </a:rPr>
                        <a:t>2018/19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Batang"/>
                          <a:cs typeface="Times New Roman"/>
                        </a:rPr>
                        <a:t>2019/20</a:t>
                      </a:r>
                      <a:endParaRPr lang="en-GB" sz="1400" b="1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93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 dirty="0">
                          <a:effectLst/>
                          <a:latin typeface="Arial"/>
                          <a:ea typeface="Batang"/>
                          <a:cs typeface="Times New Roman"/>
                        </a:rPr>
                        <a:t>Cumulative Districts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1" dirty="0">
                          <a:effectLst/>
                          <a:latin typeface="Arial"/>
                          <a:ea typeface="Batang"/>
                          <a:cs typeface="Times New Roman"/>
                        </a:rPr>
                        <a:t>24</a:t>
                      </a:r>
                      <a:endParaRPr lang="en-GB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1" dirty="0">
                          <a:effectLst/>
                          <a:latin typeface="Arial"/>
                          <a:ea typeface="Batang"/>
                          <a:cs typeface="Times New Roman"/>
                        </a:rPr>
                        <a:t>49</a:t>
                      </a:r>
                      <a:endParaRPr lang="en-GB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1" dirty="0">
                          <a:effectLst/>
                          <a:latin typeface="Arial"/>
                          <a:ea typeface="Batang"/>
                          <a:cs typeface="Times New Roman"/>
                        </a:rPr>
                        <a:t>74</a:t>
                      </a:r>
                      <a:endParaRPr lang="en-GB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1" dirty="0">
                          <a:effectLst/>
                          <a:latin typeface="Arial"/>
                          <a:ea typeface="Batang"/>
                          <a:cs typeface="Times New Roman"/>
                        </a:rPr>
                        <a:t>99</a:t>
                      </a:r>
                      <a:endParaRPr lang="en-GB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b="1" dirty="0">
                          <a:effectLst/>
                          <a:latin typeface="Arial"/>
                          <a:ea typeface="Batang"/>
                          <a:cs typeface="Times New Roman"/>
                        </a:rPr>
                        <a:t>112</a:t>
                      </a:r>
                      <a:endParaRPr lang="en-GB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513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 dirty="0">
                          <a:effectLst/>
                          <a:latin typeface="Arial"/>
                          <a:ea typeface="Batang"/>
                          <a:cs typeface="Times New Roman"/>
                        </a:rPr>
                        <a:t>Cumulative grantees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  <a:latin typeface="Arial"/>
                          <a:ea typeface="Batang"/>
                          <a:cs typeface="Times New Roman"/>
                        </a:rPr>
                        <a:t>220,160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  <a:latin typeface="Arial"/>
                          <a:ea typeface="Batang"/>
                          <a:cs typeface="Times New Roman"/>
                        </a:rPr>
                        <a:t>463,877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  <a:latin typeface="Arial"/>
                          <a:ea typeface="Batang"/>
                          <a:cs typeface="Times New Roman"/>
                        </a:rPr>
                        <a:t>722,967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  <a:latin typeface="Arial"/>
                          <a:ea typeface="Batang"/>
                          <a:cs typeface="Times New Roman"/>
                        </a:rPr>
                        <a:t>998,164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  <a:latin typeface="Arial"/>
                          <a:ea typeface="Batang"/>
                          <a:cs typeface="Times New Roman"/>
                        </a:rPr>
                        <a:t>1,149,027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513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 dirty="0">
                          <a:effectLst/>
                          <a:latin typeface="Arial"/>
                          <a:ea typeface="Batang"/>
                          <a:cs typeface="Times New Roman"/>
                        </a:rPr>
                        <a:t>% coverage of eligible older people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  <a:latin typeface="Arial"/>
                          <a:ea typeface="Batang"/>
                          <a:cs typeface="Times New Roman"/>
                        </a:rPr>
                        <a:t>21%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  <a:latin typeface="Arial"/>
                          <a:ea typeface="Batang"/>
                          <a:cs typeface="Times New Roman"/>
                        </a:rPr>
                        <a:t>43%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  <a:latin typeface="Arial"/>
                          <a:ea typeface="Batang"/>
                          <a:cs typeface="Times New Roman"/>
                        </a:rPr>
                        <a:t>65%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  <a:latin typeface="Arial"/>
                          <a:ea typeface="Batang"/>
                          <a:cs typeface="Times New Roman"/>
                        </a:rPr>
                        <a:t>88%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  <a:latin typeface="Arial"/>
                          <a:ea typeface="Batang"/>
                          <a:cs typeface="Times New Roman"/>
                        </a:rPr>
                        <a:t>100%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51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 dirty="0">
                          <a:effectLst/>
                          <a:latin typeface="Arial"/>
                          <a:ea typeface="Batang"/>
                          <a:cs typeface="Times New Roman"/>
                        </a:rPr>
                        <a:t>Cost (Shs. </a:t>
                      </a:r>
                      <a:r>
                        <a:rPr lang="en-GB" sz="1600" b="1" dirty="0" err="1">
                          <a:effectLst/>
                          <a:latin typeface="Arial"/>
                          <a:ea typeface="Batang"/>
                          <a:cs typeface="Times New Roman"/>
                        </a:rPr>
                        <a:t>Bn</a:t>
                      </a:r>
                      <a:r>
                        <a:rPr lang="en-GB" sz="1600" b="1" dirty="0">
                          <a:effectLst/>
                          <a:latin typeface="Arial"/>
                          <a:ea typeface="Batang"/>
                          <a:cs typeface="Times New Roman"/>
                        </a:rPr>
                        <a:t>) </a:t>
                      </a:r>
                      <a:endParaRPr lang="en-GB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 dirty="0">
                          <a:effectLst/>
                          <a:latin typeface="Arial"/>
                          <a:ea typeface="Batang"/>
                          <a:cs typeface="Times New Roman"/>
                        </a:rPr>
                        <a:t>(2014 prices)</a:t>
                      </a:r>
                      <a:endParaRPr lang="en-GB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 dirty="0">
                          <a:effectLst/>
                          <a:latin typeface="Arial"/>
                          <a:ea typeface="Batang"/>
                          <a:cs typeface="Times New Roman"/>
                        </a:rPr>
                        <a:t>47.6</a:t>
                      </a:r>
                      <a:endParaRPr lang="en-GB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 dirty="0">
                          <a:effectLst/>
                          <a:latin typeface="Arial"/>
                          <a:ea typeface="Batang"/>
                          <a:cs typeface="Times New Roman"/>
                        </a:rPr>
                        <a:t>123.5</a:t>
                      </a:r>
                      <a:endParaRPr lang="en-GB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 dirty="0">
                          <a:effectLst/>
                          <a:latin typeface="Arial"/>
                          <a:ea typeface="Batang"/>
                          <a:cs typeface="Times New Roman"/>
                        </a:rPr>
                        <a:t>206.5</a:t>
                      </a:r>
                      <a:endParaRPr lang="en-GB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 dirty="0">
                          <a:effectLst/>
                          <a:latin typeface="Arial"/>
                          <a:ea typeface="Batang"/>
                          <a:cs typeface="Times New Roman"/>
                        </a:rPr>
                        <a:t>293.8</a:t>
                      </a:r>
                      <a:endParaRPr lang="en-GB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 dirty="0">
                          <a:effectLst/>
                          <a:latin typeface="Arial"/>
                          <a:ea typeface="Batang"/>
                          <a:cs typeface="Times New Roman"/>
                        </a:rPr>
                        <a:t>387</a:t>
                      </a:r>
                      <a:endParaRPr lang="en-GB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078682" y="5733256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Note: Admin costs est. at  13.7</a:t>
            </a:r>
            <a:r>
              <a:rPr lang="en-GB" dirty="0"/>
              <a:t>% </a:t>
            </a:r>
            <a:r>
              <a:rPr lang="en-GB" dirty="0" smtClean="0"/>
              <a:t>during </a:t>
            </a:r>
            <a:r>
              <a:rPr lang="en-GB" dirty="0"/>
              <a:t>the operationally intensive four-year roll-out phase but </a:t>
            </a:r>
            <a:r>
              <a:rPr lang="en-GB" dirty="0" smtClean="0"/>
              <a:t>projected </a:t>
            </a:r>
            <a:r>
              <a:rPr lang="en-GB" dirty="0"/>
              <a:t>to reduce to 7% over the longer-term</a:t>
            </a:r>
          </a:p>
        </p:txBody>
      </p:sp>
    </p:spTree>
    <p:extLst>
      <p:ext uri="{BB962C8B-B14F-4D97-AF65-F5344CB8AC3E}">
        <p14:creationId xmlns:p14="http://schemas.microsoft.com/office/powerpoint/2010/main" val="68257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en-GB" sz="2900" b="1" dirty="0" smtClean="0">
                <a:solidFill>
                  <a:schemeClr val="tx2"/>
                </a:solidFill>
              </a:rPr>
              <a:t>national roll-out plan-option 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In </a:t>
            </a:r>
            <a:r>
              <a:rPr lang="en-GB" dirty="0"/>
              <a:t>order to reduce the short-term cost and improve social and political </a:t>
            </a:r>
            <a:r>
              <a:rPr lang="en-GB" dirty="0" smtClean="0"/>
              <a:t>acceptability, MGLSD proposes to rollout </a:t>
            </a:r>
            <a:r>
              <a:rPr lang="en-GB" dirty="0"/>
              <a:t>to  100 oldest beneficiaries  per sub county; increasing by 30% in subsequent years </a:t>
            </a:r>
            <a:endParaRPr lang="en-GB" dirty="0" smtClean="0"/>
          </a:p>
          <a:p>
            <a:pPr lvl="1"/>
            <a:r>
              <a:rPr lang="en-GB" dirty="0" smtClean="0"/>
              <a:t>Shs. 33.7 billion is required to start rollout in 2015/16</a:t>
            </a:r>
          </a:p>
          <a:p>
            <a:pPr lvl="1"/>
            <a:r>
              <a:rPr lang="en-GB" dirty="0" smtClean="0"/>
              <a:t>This will achieve </a:t>
            </a:r>
            <a:r>
              <a:rPr lang="en-GB" dirty="0"/>
              <a:t>immediate national footprint</a:t>
            </a:r>
          </a:p>
          <a:p>
            <a:r>
              <a:rPr lang="en-GB" dirty="0" smtClean="0"/>
              <a:t>Development </a:t>
            </a:r>
            <a:r>
              <a:rPr lang="en-GB" dirty="0"/>
              <a:t>partners (DFID and Irish Aid) have committed Shs. 290.6 </a:t>
            </a:r>
            <a:r>
              <a:rPr lang="en-GB" dirty="0" err="1"/>
              <a:t>Bn</a:t>
            </a:r>
            <a:r>
              <a:rPr lang="en-GB" dirty="0"/>
              <a:t> for the period </a:t>
            </a:r>
            <a:r>
              <a:rPr lang="en-US" dirty="0"/>
              <a:t>July 2015 to June 2020 for  :</a:t>
            </a:r>
          </a:p>
          <a:p>
            <a:pPr lvl="1"/>
            <a:r>
              <a:rPr lang="en-US" dirty="0"/>
              <a:t>funding the existing 15 </a:t>
            </a:r>
            <a:r>
              <a:rPr lang="en-US" dirty="0" smtClean="0"/>
              <a:t>districts till GoU takes over fully</a:t>
            </a:r>
            <a:endParaRPr lang="en-US" dirty="0"/>
          </a:p>
          <a:p>
            <a:pPr lvl="1"/>
            <a:r>
              <a:rPr lang="en-US" dirty="0"/>
              <a:t>operating costs associated with national roll-out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E7E239-134C-4AD5-A9BC-86EE654C0FF8}" type="slidenum">
              <a:rPr lang="en-GB" smtClean="0"/>
              <a:pPr>
                <a:defRPr/>
              </a:pPr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133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1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5651500" y="2420938"/>
            <a:ext cx="3241675" cy="1584325"/>
          </a:xfrm>
          <a:prstGeom prst="wedgeEllipseCallout">
            <a:avLst>
              <a:gd name="adj1" fmla="val -58318"/>
              <a:gd name="adj2" fmla="val 5733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5868144" y="2859088"/>
            <a:ext cx="26638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sz="4000" dirty="0" smtClean="0">
                <a:solidFill>
                  <a:prstClr val="black"/>
                </a:solidFill>
              </a:rPr>
              <a:t>Thank You</a:t>
            </a:r>
            <a:endParaRPr lang="en-GB" sz="4000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1600" y="6021288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solidFill>
                  <a:srgbClr val="4F81BD">
                    <a:lumMod val="75000"/>
                  </a:srgbClr>
                </a:solidFill>
              </a:rPr>
              <a:t>www.socialprotection.go.ug</a:t>
            </a:r>
            <a:endParaRPr lang="en-GB" sz="4800" dirty="0">
              <a:solidFill>
                <a:srgbClr val="4F81B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51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8" y="1443038"/>
            <a:ext cx="7324725" cy="39719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293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Rationale and strategic importance of SP in national development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dirty="0" smtClean="0">
                <a:solidFill>
                  <a:prstClr val="black"/>
                </a:solidFill>
                <a:cs typeface="Arial" panose="020B0604020202020204" pitchFamily="34" charset="0"/>
              </a:rPr>
              <a:t>The large </a:t>
            </a:r>
            <a:r>
              <a:rPr lang="en-GB" dirty="0">
                <a:solidFill>
                  <a:prstClr val="black"/>
                </a:solidFill>
                <a:cs typeface="Arial" panose="020B0604020202020204" pitchFamily="34" charset="0"/>
              </a:rPr>
              <a:t>number employed in the agricultural sector are vulnerable </a:t>
            </a:r>
            <a:r>
              <a:rPr lang="en-GB" dirty="0" smtClean="0">
                <a:solidFill>
                  <a:prstClr val="black"/>
                </a:solidFill>
                <a:cs typeface="Arial" panose="020B0604020202020204" pitchFamily="34" charset="0"/>
              </a:rPr>
              <a:t>to:</a:t>
            </a:r>
          </a:p>
          <a:p>
            <a:pPr lvl="1"/>
            <a:r>
              <a:rPr lang="en-GB" dirty="0" smtClean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GB" dirty="0">
                <a:solidFill>
                  <a:prstClr val="black"/>
                </a:solidFill>
                <a:cs typeface="Arial" panose="020B0604020202020204" pitchFamily="34" charset="0"/>
              </a:rPr>
              <a:t>climatic </a:t>
            </a:r>
            <a:r>
              <a:rPr lang="en-GB" dirty="0" smtClean="0">
                <a:solidFill>
                  <a:prstClr val="black"/>
                </a:solidFill>
                <a:cs typeface="Arial" panose="020B0604020202020204" pitchFamily="34" charset="0"/>
              </a:rPr>
              <a:t>shocks, </a:t>
            </a:r>
          </a:p>
          <a:p>
            <a:pPr lvl="1"/>
            <a:r>
              <a:rPr lang="en-GB" dirty="0" smtClean="0">
                <a:solidFill>
                  <a:prstClr val="black"/>
                </a:solidFill>
                <a:cs typeface="Arial" panose="020B0604020202020204" pitchFamily="34" charset="0"/>
              </a:rPr>
              <a:t>pests</a:t>
            </a:r>
            <a:r>
              <a:rPr lang="en-GB" dirty="0">
                <a:solidFill>
                  <a:prstClr val="black"/>
                </a:solidFill>
                <a:cs typeface="Arial" panose="020B0604020202020204" pitchFamily="34" charset="0"/>
              </a:rPr>
              <a:t>, plant and animal diseases </a:t>
            </a:r>
            <a:endParaRPr lang="en-GB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vl="1"/>
            <a:r>
              <a:rPr lang="en-GB" dirty="0" smtClean="0">
                <a:solidFill>
                  <a:prstClr val="black"/>
                </a:solidFill>
                <a:cs typeface="Arial" panose="020B0604020202020204" pitchFamily="34" charset="0"/>
              </a:rPr>
              <a:t>and </a:t>
            </a:r>
            <a:r>
              <a:rPr lang="en-GB" dirty="0">
                <a:solidFill>
                  <a:prstClr val="black"/>
                </a:solidFill>
                <a:cs typeface="Arial" panose="020B0604020202020204" pitchFamily="34" charset="0"/>
              </a:rPr>
              <a:t>price fluctuations; </a:t>
            </a:r>
            <a:endParaRPr lang="en-GB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vl="1"/>
            <a:r>
              <a:rPr lang="en-GB" dirty="0" smtClean="0">
                <a:solidFill>
                  <a:prstClr val="black"/>
                </a:solidFill>
                <a:cs typeface="Arial" panose="020B0604020202020204" pitchFamily="34" charset="0"/>
              </a:rPr>
              <a:t>and </a:t>
            </a:r>
            <a:r>
              <a:rPr lang="en-GB" dirty="0">
                <a:solidFill>
                  <a:prstClr val="black"/>
                </a:solidFill>
                <a:cs typeface="Arial" panose="020B0604020202020204" pitchFamily="34" charset="0"/>
              </a:rPr>
              <a:t>those working in </a:t>
            </a:r>
            <a:r>
              <a:rPr lang="en-GB" dirty="0" smtClean="0">
                <a:solidFill>
                  <a:prstClr val="black"/>
                </a:solidFill>
                <a:cs typeface="Arial" panose="020B0604020202020204" pitchFamily="34" charset="0"/>
              </a:rPr>
              <a:t>the informal </a:t>
            </a:r>
            <a:r>
              <a:rPr lang="en-GB" dirty="0">
                <a:solidFill>
                  <a:prstClr val="black"/>
                </a:solidFill>
                <a:cs typeface="Arial" panose="020B0604020202020204" pitchFamily="34" charset="0"/>
              </a:rPr>
              <a:t>sector usually receive low and irregular income.</a:t>
            </a:r>
          </a:p>
          <a:p>
            <a:endParaRPr lang="en-GB" dirty="0" smtClean="0"/>
          </a:p>
          <a:p>
            <a:r>
              <a:rPr lang="en-GB" dirty="0" smtClean="0"/>
              <a:t>Poverty and vulnerability has cyclic effects with serious implications for long-term human development: </a:t>
            </a:r>
          </a:p>
          <a:p>
            <a:pPr lvl="1"/>
            <a:r>
              <a:rPr lang="en-GB" dirty="0" smtClean="0"/>
              <a:t>Inadequate nutrition, limited access to health and education means that children cannot develop to their full potential to attract better returns to their future labour ; </a:t>
            </a:r>
          </a:p>
          <a:p>
            <a:pPr lvl="1"/>
            <a:r>
              <a:rPr lang="en-GB" dirty="0" smtClean="0"/>
              <a:t>Yet poverty induced increases risk aversion and leads to suboptimal household economic decisions; low self esteem and social exclusion leading to the intergenerational transfer of poverty and vulnerability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173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Rationale and strategic importance of SP in national development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sz="4600" dirty="0" smtClean="0"/>
              <a:t>Although Uganda has a strong tradition of extended family support </a:t>
            </a:r>
            <a:r>
              <a:rPr lang="en-GB" sz="4600" b="1" dirty="0" smtClean="0"/>
              <a:t>this system is under strain </a:t>
            </a:r>
            <a:r>
              <a:rPr lang="en-GB" sz="4600" dirty="0" smtClean="0"/>
              <a:t>due to: </a:t>
            </a:r>
          </a:p>
          <a:p>
            <a:pPr lvl="1"/>
            <a:r>
              <a:rPr lang="en-GB" dirty="0" smtClean="0"/>
              <a:t>persistent poverty </a:t>
            </a:r>
          </a:p>
          <a:p>
            <a:pPr lvl="1"/>
            <a:r>
              <a:rPr lang="en-GB" dirty="0" smtClean="0"/>
              <a:t>Rapid modernisation and urbanisation</a:t>
            </a:r>
          </a:p>
          <a:p>
            <a:pPr lvl="1"/>
            <a:r>
              <a:rPr lang="en-GB" dirty="0" smtClean="0"/>
              <a:t>HIV/AIDS providing </a:t>
            </a:r>
          </a:p>
          <a:p>
            <a:pPr lvl="1"/>
            <a:endParaRPr lang="en-GB" dirty="0"/>
          </a:p>
          <a:p>
            <a:pPr marL="514350" indent="-457200"/>
            <a:r>
              <a:rPr lang="en-GB" sz="4000" dirty="0" smtClean="0"/>
              <a:t>Yet, access to </a:t>
            </a:r>
            <a:r>
              <a:rPr lang="en-GB" sz="4000" b="1" dirty="0" smtClean="0"/>
              <a:t>formal social security is extremely limited </a:t>
            </a:r>
            <a:r>
              <a:rPr lang="en-GB" sz="3000" dirty="0" smtClean="0"/>
              <a:t>e.g. </a:t>
            </a:r>
            <a:r>
              <a:rPr lang="en-GB" sz="3000" dirty="0"/>
              <a:t>only 5% of working population are covered by formal pension scheme and only 4.5% receive some form of direct income support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 err="1" smtClean="0"/>
              <a:t>NSSF</a:t>
            </a:r>
            <a:r>
              <a:rPr lang="en-GB" dirty="0" smtClean="0"/>
              <a:t>: 400,000 members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 err="1" smtClean="0"/>
              <a:t>PSPF</a:t>
            </a:r>
            <a:r>
              <a:rPr lang="en-GB" dirty="0" smtClean="0"/>
              <a:t>: 51,000 members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 smtClean="0"/>
              <a:t>Public works: 500,000 beneficiaries/year</a:t>
            </a:r>
          </a:p>
          <a:p>
            <a:pPr marL="514350" indent="-45720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937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Rationale and strategic importance of SP in national development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MGLSD’s</a:t>
            </a:r>
            <a:r>
              <a:rPr lang="en-GB" dirty="0" smtClean="0"/>
              <a:t> vision is therefore to establish a Social Protection system as part of the core government policy and planning processes to:</a:t>
            </a:r>
          </a:p>
          <a:p>
            <a:pPr lvl="1"/>
            <a:r>
              <a:rPr lang="en-GB" b="1" dirty="0" smtClean="0"/>
              <a:t>reduce vulnerability to shocks and thereby </a:t>
            </a:r>
          </a:p>
          <a:p>
            <a:pPr lvl="1"/>
            <a:r>
              <a:rPr lang="en-GB" b="1" dirty="0" smtClean="0"/>
              <a:t>prevent deterioration of living standards and reduce poverty</a:t>
            </a:r>
            <a:endParaRPr lang="en-GB" dirty="0"/>
          </a:p>
          <a:p>
            <a:pPr lvl="1"/>
            <a:r>
              <a:rPr lang="en-GB" b="1" dirty="0" smtClean="0"/>
              <a:t>support households to build more secure and resilient livelihoods.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89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ESP at a glance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618856" cy="4525963"/>
          </a:xfrm>
        </p:spPr>
        <p:txBody>
          <a:bodyPr>
            <a:normAutofit lnSpcReduction="10000"/>
          </a:bodyPr>
          <a:lstStyle/>
          <a:p>
            <a:r>
              <a:rPr lang="en-GB" b="1" dirty="0" smtClean="0"/>
              <a:t>Approved by Cabinet </a:t>
            </a:r>
            <a:r>
              <a:rPr lang="en-GB" dirty="0" smtClean="0"/>
              <a:t>in June 2010</a:t>
            </a:r>
          </a:p>
          <a:p>
            <a:r>
              <a:rPr lang="en-GB" dirty="0" smtClean="0"/>
              <a:t>Led by MGLSD with </a:t>
            </a:r>
            <a:r>
              <a:rPr lang="en-GB" sz="3600" b="1" dirty="0" smtClean="0"/>
              <a:t>£</a:t>
            </a:r>
            <a:r>
              <a:rPr lang="en-GB" sz="3600" b="1" dirty="0" smtClean="0"/>
              <a:t>51 </a:t>
            </a:r>
            <a:r>
              <a:rPr lang="en-GB" sz="3600" b="1" dirty="0" smtClean="0"/>
              <a:t>million  </a:t>
            </a:r>
            <a:r>
              <a:rPr lang="en-GB" dirty="0" smtClean="0"/>
              <a:t>support from development partners</a:t>
            </a:r>
          </a:p>
          <a:p>
            <a:endParaRPr lang="en-GB" dirty="0" smtClean="0"/>
          </a:p>
          <a:p>
            <a:r>
              <a:rPr lang="en-GB" sz="3200" b="1" dirty="0" smtClean="0"/>
              <a:t>UGX 2 billion </a:t>
            </a:r>
            <a:r>
              <a:rPr lang="en-GB" dirty="0" smtClean="0"/>
              <a:t>allocated in FY 2013/14 and 2014/15 to rollout SAGE to Yumbe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580112" y="1600200"/>
            <a:ext cx="3106688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  </a:t>
            </a:r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2459" y="4505339"/>
            <a:ext cx="1420607" cy="651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9004" y="5373215"/>
            <a:ext cx="2223295" cy="66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2614" y="2924943"/>
            <a:ext cx="1066389" cy="115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1088" y="1196751"/>
            <a:ext cx="2011848" cy="15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77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Goal of the ESP programme: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6314" y="2132856"/>
            <a:ext cx="4057650" cy="2567732"/>
          </a:xfrm>
        </p:spPr>
      </p:pic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51520" y="1628800"/>
            <a:ext cx="4464496" cy="4525963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Reduce chronic poverty and improve life chances for the poor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622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2430</TotalTime>
  <Words>1394</Words>
  <Application>Microsoft Office PowerPoint</Application>
  <PresentationFormat>On-screen Show (4:3)</PresentationFormat>
  <Paragraphs>236</Paragraphs>
  <Slides>36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PowerPoint Presentation</vt:lpstr>
      <vt:lpstr>Outline of Presentation</vt:lpstr>
      <vt:lpstr>Rationale and strategic importance of SP in national development</vt:lpstr>
      <vt:lpstr>PowerPoint Presentation</vt:lpstr>
      <vt:lpstr>Rationale and strategic importance of SP in national development</vt:lpstr>
      <vt:lpstr>Rationale and strategic importance of SP in national development</vt:lpstr>
      <vt:lpstr>Rationale and strategic importance of SP in national development</vt:lpstr>
      <vt:lpstr>ESP at a glance</vt:lpstr>
      <vt:lpstr>Goal of the ESP programme:</vt:lpstr>
      <vt:lpstr>Purpose of ESP programme : </vt:lpstr>
      <vt:lpstr>Outputs</vt:lpstr>
      <vt:lpstr>Structure of the programme</vt:lpstr>
      <vt:lpstr>Summary of KEY achievements to date </vt:lpstr>
      <vt:lpstr>Key achievements </vt:lpstr>
      <vt:lpstr>Key achievements </vt:lpstr>
      <vt:lpstr>Key achievements </vt:lpstr>
      <vt:lpstr>Key achievements </vt:lpstr>
      <vt:lpstr>Key achievements </vt:lpstr>
      <vt:lpstr>Key achievements </vt:lpstr>
      <vt:lpstr>Key achievements </vt:lpstr>
      <vt:lpstr>Key achievements-Yumbe is</vt:lpstr>
      <vt:lpstr>Pictorial, Yumbe Launch</vt:lpstr>
      <vt:lpstr>Emerging impacts of the SAGE programme </vt:lpstr>
      <vt:lpstr>PowerPoint Presentation</vt:lpstr>
      <vt:lpstr>Emerging impacts</vt:lpstr>
      <vt:lpstr>Emerging impacts </vt:lpstr>
      <vt:lpstr>Emerging impacts </vt:lpstr>
      <vt:lpstr>Emerging impacts </vt:lpstr>
      <vt:lpstr>Political and institutional impacts</vt:lpstr>
      <vt:lpstr>Emerging impacts </vt:lpstr>
      <vt:lpstr>Uganda’s vision for a comprehensive SP system: Overview of draft SP policy and other sector reforms</vt:lpstr>
      <vt:lpstr>Uganda’s vision for a comprehensive SP system: Overview of draft SP policy and other sector reforms</vt:lpstr>
      <vt:lpstr>Rollout plans, 2015/16</vt:lpstr>
      <vt:lpstr>PowerPoint Presentation</vt:lpstr>
      <vt:lpstr>national roll-out plan-option 2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L. Tumwesigye</dc:creator>
  <cp:lastModifiedBy>Simon Omoding</cp:lastModifiedBy>
  <cp:revision>166</cp:revision>
  <cp:lastPrinted>2014-07-09T09:17:51Z</cp:lastPrinted>
  <dcterms:created xsi:type="dcterms:W3CDTF">2014-04-25T13:19:10Z</dcterms:created>
  <dcterms:modified xsi:type="dcterms:W3CDTF">2015-05-06T05:44:29Z</dcterms:modified>
</cp:coreProperties>
</file>